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3" r:id="rId2"/>
    <p:sldId id="256" r:id="rId3"/>
    <p:sldId id="257" r:id="rId4"/>
    <p:sldId id="258" r:id="rId5"/>
    <p:sldId id="259" r:id="rId6"/>
    <p:sldId id="260" r:id="rId7"/>
    <p:sldId id="261" r:id="rId8"/>
    <p:sldId id="262" r:id="rId9"/>
    <p:sldId id="263" r:id="rId10"/>
    <p:sldId id="296" r:id="rId11"/>
    <p:sldId id="264" r:id="rId12"/>
    <p:sldId id="265" r:id="rId13"/>
    <p:sldId id="266" r:id="rId14"/>
    <p:sldId id="267" r:id="rId15"/>
    <p:sldId id="268" r:id="rId16"/>
    <p:sldId id="269" r:id="rId17"/>
    <p:sldId id="270" r:id="rId18"/>
    <p:sldId id="297" r:id="rId19"/>
    <p:sldId id="271" r:id="rId20"/>
    <p:sldId id="272" r:id="rId21"/>
    <p:sldId id="298" r:id="rId22"/>
    <p:sldId id="299" r:id="rId23"/>
    <p:sldId id="273" r:id="rId24"/>
    <p:sldId id="300" r:id="rId25"/>
    <p:sldId id="301" r:id="rId26"/>
    <p:sldId id="302" r:id="rId27"/>
    <p:sldId id="303" r:id="rId28"/>
    <p:sldId id="274" r:id="rId29"/>
    <p:sldId id="275" r:id="rId30"/>
    <p:sldId id="276" r:id="rId31"/>
    <p:sldId id="277" r:id="rId32"/>
    <p:sldId id="304" r:id="rId33"/>
    <p:sldId id="305" r:id="rId34"/>
    <p:sldId id="307" r:id="rId35"/>
    <p:sldId id="306" r:id="rId36"/>
    <p:sldId id="308"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309" r:id="rId55"/>
    <p:sldId id="31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93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CD71F1C6-41C9-408A-BEB1-22B6979E6FAE}" type="datetimeFigureOut">
              <a:rPr lang="en-US" smtClean="0"/>
              <a:t>2/1/2022</a:t>
            </a:fld>
            <a:endParaRPr lang="en-US"/>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7A4A9362-71CE-4791-BDF6-15675E8243B8}" type="slidenum">
              <a:rPr lang="en-US" smtClean="0"/>
              <a:t>‹#›</a:t>
            </a:fld>
            <a:endParaRPr lang="en-US"/>
          </a:p>
        </p:txBody>
      </p:sp>
    </p:spTree>
    <p:extLst>
      <p:ext uri="{BB962C8B-B14F-4D97-AF65-F5344CB8AC3E}">
        <p14:creationId xmlns:p14="http://schemas.microsoft.com/office/powerpoint/2010/main" val="12187009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71F1C6-41C9-408A-BEB1-22B6979E6FAE}"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A9362-71CE-4791-BDF6-15675E8243B8}" type="slidenum">
              <a:rPr lang="en-US" smtClean="0"/>
              <a:t>‹#›</a:t>
            </a:fld>
            <a:endParaRPr lang="en-US"/>
          </a:p>
        </p:txBody>
      </p:sp>
    </p:spTree>
    <p:extLst>
      <p:ext uri="{BB962C8B-B14F-4D97-AF65-F5344CB8AC3E}">
        <p14:creationId xmlns:p14="http://schemas.microsoft.com/office/powerpoint/2010/main" val="198496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71F1C6-41C9-408A-BEB1-22B6979E6FAE}"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A9362-71CE-4791-BDF6-15675E8243B8}" type="slidenum">
              <a:rPr lang="en-US" smtClean="0"/>
              <a:t>‹#›</a:t>
            </a:fld>
            <a:endParaRPr lang="en-US"/>
          </a:p>
        </p:txBody>
      </p:sp>
    </p:spTree>
    <p:extLst>
      <p:ext uri="{BB962C8B-B14F-4D97-AF65-F5344CB8AC3E}">
        <p14:creationId xmlns:p14="http://schemas.microsoft.com/office/powerpoint/2010/main" val="255917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71F1C6-41C9-408A-BEB1-22B6979E6FAE}"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A9362-71CE-4791-BDF6-15675E8243B8}" type="slidenum">
              <a:rPr lang="en-US" smtClean="0"/>
              <a:t>‹#›</a:t>
            </a:fld>
            <a:endParaRPr lang="en-US"/>
          </a:p>
        </p:txBody>
      </p:sp>
    </p:spTree>
    <p:extLst>
      <p:ext uri="{BB962C8B-B14F-4D97-AF65-F5344CB8AC3E}">
        <p14:creationId xmlns:p14="http://schemas.microsoft.com/office/powerpoint/2010/main" val="225757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71F1C6-41C9-408A-BEB1-22B6979E6FAE}"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A9362-71CE-4791-BDF6-15675E8243B8}" type="slidenum">
              <a:rPr lang="en-US" smtClean="0"/>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623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71F1C6-41C9-408A-BEB1-22B6979E6FAE}"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A9362-71CE-4791-BDF6-15675E8243B8}" type="slidenum">
              <a:rPr lang="en-US" smtClean="0"/>
              <a:t>‹#›</a:t>
            </a:fld>
            <a:endParaRPr lang="en-US"/>
          </a:p>
        </p:txBody>
      </p:sp>
    </p:spTree>
    <p:extLst>
      <p:ext uri="{BB962C8B-B14F-4D97-AF65-F5344CB8AC3E}">
        <p14:creationId xmlns:p14="http://schemas.microsoft.com/office/powerpoint/2010/main" val="200084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smtClean="0"/>
              <a:t>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71F1C6-41C9-408A-BEB1-22B6979E6FAE}" type="datetimeFigureOut">
              <a:rPr lang="en-US" smtClean="0"/>
              <a:t>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4A9362-71CE-4791-BDF6-15675E8243B8}" type="slidenum">
              <a:rPr lang="en-US" smtClean="0"/>
              <a:t>‹#›</a:t>
            </a:fld>
            <a:endParaRPr lang="en-US"/>
          </a:p>
        </p:txBody>
      </p:sp>
    </p:spTree>
    <p:extLst>
      <p:ext uri="{BB962C8B-B14F-4D97-AF65-F5344CB8AC3E}">
        <p14:creationId xmlns:p14="http://schemas.microsoft.com/office/powerpoint/2010/main" val="425324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71F1C6-41C9-408A-BEB1-22B6979E6FAE}" type="datetimeFigureOut">
              <a:rPr lang="en-US" smtClean="0"/>
              <a:t>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A9362-71CE-4791-BDF6-15675E8243B8}" type="slidenum">
              <a:rPr lang="en-US" smtClean="0"/>
              <a:t>‹#›</a:t>
            </a:fld>
            <a:endParaRPr lang="en-US"/>
          </a:p>
        </p:txBody>
      </p:sp>
    </p:spTree>
    <p:extLst>
      <p:ext uri="{BB962C8B-B14F-4D97-AF65-F5344CB8AC3E}">
        <p14:creationId xmlns:p14="http://schemas.microsoft.com/office/powerpoint/2010/main" val="298316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1F1C6-41C9-408A-BEB1-22B6979E6FAE}" type="datetimeFigureOut">
              <a:rPr lang="en-US" smtClean="0"/>
              <a:t>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4A9362-71CE-4791-BDF6-15675E8243B8}" type="slidenum">
              <a:rPr lang="en-US" smtClean="0"/>
              <a:t>‹#›</a:t>
            </a:fld>
            <a:endParaRPr lang="en-US"/>
          </a:p>
        </p:txBody>
      </p:sp>
    </p:spTree>
    <p:extLst>
      <p:ext uri="{BB962C8B-B14F-4D97-AF65-F5344CB8AC3E}">
        <p14:creationId xmlns:p14="http://schemas.microsoft.com/office/powerpoint/2010/main" val="1374314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D71F1C6-41C9-408A-BEB1-22B6979E6FAE}"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A9362-71CE-4791-BDF6-15675E8243B8}" type="slidenum">
              <a:rPr lang="en-US" smtClean="0"/>
              <a:t>‹#›</a:t>
            </a:fld>
            <a:endParaRPr lang="en-US"/>
          </a:p>
        </p:txBody>
      </p:sp>
    </p:spTree>
    <p:extLst>
      <p:ext uri="{BB962C8B-B14F-4D97-AF65-F5344CB8AC3E}">
        <p14:creationId xmlns:p14="http://schemas.microsoft.com/office/powerpoint/2010/main" val="265482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D71F1C6-41C9-408A-BEB1-22B6979E6FAE}"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A9362-71CE-4791-BDF6-15675E8243B8}" type="slidenum">
              <a:rPr lang="en-US" smtClean="0"/>
              <a:t>‹#›</a:t>
            </a:fld>
            <a:endParaRPr lang="en-US"/>
          </a:p>
        </p:txBody>
      </p:sp>
    </p:spTree>
    <p:extLst>
      <p:ext uri="{BB962C8B-B14F-4D97-AF65-F5344CB8AC3E}">
        <p14:creationId xmlns:p14="http://schemas.microsoft.com/office/powerpoint/2010/main" val="384496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CD71F1C6-41C9-408A-BEB1-22B6979E6FAE}" type="datetimeFigureOut">
              <a:rPr lang="en-US" smtClean="0"/>
              <a:t>2/1/2022</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7A4A9362-71CE-4791-BDF6-15675E8243B8}" type="slidenum">
              <a:rPr lang="en-US" smtClean="0"/>
              <a:t>‹#›</a:t>
            </a:fld>
            <a:endParaRPr lang="en-US"/>
          </a:p>
        </p:txBody>
      </p:sp>
    </p:spTree>
    <p:extLst>
      <p:ext uri="{BB962C8B-B14F-4D97-AF65-F5344CB8AC3E}">
        <p14:creationId xmlns:p14="http://schemas.microsoft.com/office/powerpoint/2010/main" val="1791594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jpg"/><Relationship Id="rId4" Type="http://schemas.openxmlformats.org/officeDocument/2006/relationships/image" Target="../media/image51.jpeg"/></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0526"/>
          <a:stretch/>
        </p:blipFill>
        <p:spPr>
          <a:xfrm>
            <a:off x="0" y="0"/>
            <a:ext cx="9144000" cy="6858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943600"/>
            <a:ext cx="1524000" cy="762000"/>
          </a:xfrm>
          <a:prstGeom prst="rect">
            <a:avLst/>
          </a:prstGeom>
        </p:spPr>
      </p:pic>
    </p:spTree>
    <p:extLst>
      <p:ext uri="{BB962C8B-B14F-4D97-AF65-F5344CB8AC3E}">
        <p14:creationId xmlns:p14="http://schemas.microsoft.com/office/powerpoint/2010/main" val="2284802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howardmodels.com/frank-lloyd-wright/robie-house/robie-hou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463225"/>
            <a:ext cx="8808875" cy="586891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483768" y="638821"/>
            <a:ext cx="6264696" cy="5544616"/>
          </a:xfrm>
          <a:prstGeom prst="roundRect">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The Creator’s Words:</a:t>
            </a:r>
          </a:p>
          <a:p>
            <a:pPr algn="ctr"/>
            <a:endParaRPr lang="en-US" dirty="0" smtClean="0">
              <a:solidFill>
                <a:schemeClr val="bg1"/>
              </a:solidFill>
            </a:endParaRPr>
          </a:p>
          <a:p>
            <a:pPr algn="ctr"/>
            <a:endParaRPr lang="en-US" dirty="0" smtClean="0"/>
          </a:p>
          <a:p>
            <a:r>
              <a:rPr lang="en-IN" dirty="0"/>
              <a:t>"</a:t>
            </a:r>
            <a:r>
              <a:rPr lang="en-IN" b="1" dirty="0">
                <a:solidFill>
                  <a:schemeClr val="bg1"/>
                </a:solidFill>
              </a:rPr>
              <a:t>Architecture is the triumph of human imagination over materials, methods and men, to put man into possession of his own earth</a:t>
            </a:r>
            <a:r>
              <a:rPr lang="en-IN" b="1" dirty="0" smtClean="0">
                <a:solidFill>
                  <a:schemeClr val="bg1"/>
                </a:solidFill>
              </a:rPr>
              <a:t>.</a:t>
            </a:r>
          </a:p>
          <a:p>
            <a:endParaRPr lang="en-IN" b="1" dirty="0">
              <a:solidFill>
                <a:schemeClr val="bg1"/>
              </a:solidFill>
            </a:endParaRPr>
          </a:p>
          <a:p>
            <a:endParaRPr lang="en-IN" b="1" dirty="0">
              <a:solidFill>
                <a:schemeClr val="bg1"/>
              </a:solidFill>
            </a:endParaRPr>
          </a:p>
          <a:p>
            <a:r>
              <a:rPr lang="en-IN" b="1" dirty="0">
                <a:solidFill>
                  <a:schemeClr val="bg1"/>
                </a:solidFill>
              </a:rPr>
              <a:t>Bring out the nature of the materials, let their nature intimately into your scheme....Reveal the nature of the wood, plaster, brick or stone in your designs; they are all by nature friendly and beautiful.</a:t>
            </a:r>
            <a:r>
              <a:rPr lang="en-IN" dirty="0">
                <a:solidFill>
                  <a:schemeClr val="bg1"/>
                </a:solidFill>
              </a:rPr>
              <a:t>"</a:t>
            </a:r>
          </a:p>
          <a:p>
            <a:pPr algn="ctr"/>
            <a:endParaRPr lang="en-IN" dirty="0"/>
          </a:p>
        </p:txBody>
      </p:sp>
    </p:spTree>
    <p:extLst>
      <p:ext uri="{BB962C8B-B14F-4D97-AF65-F5344CB8AC3E}">
        <p14:creationId xmlns:p14="http://schemas.microsoft.com/office/powerpoint/2010/main" val="277540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Frank Lloyd Wright - Robie House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1" y="179663"/>
            <a:ext cx="8664897" cy="649867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087724" y="1691832"/>
            <a:ext cx="4968552" cy="3474337"/>
          </a:xfrm>
          <a:prstGeom prst="roundRect">
            <a:avLst/>
          </a:prstGeom>
          <a:solidFill>
            <a:schemeClr val="tx1">
              <a:alpha val="5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lang="fa-IR" dirty="0"/>
              <a:t>این خانه برای فردریک سی روبی، که یک تولید کننده دوچرخه  بود طراحی شده بود.  وی  خانه ای می‌خواست که در سبک ویکتوریایی معمولی ساخته نشده باشد. روبی خواستار یک طرح مدرن و یک گاراژ و یک اتاق بازی برای کودکان بود. او همچنین می‌خواست خانه اش در مقابل آتش مقاوم </a:t>
            </a:r>
            <a:r>
              <a:rPr lang="fa-IR" dirty="0" smtClean="0"/>
              <a:t>باشد. لذا طرح </a:t>
            </a:r>
            <a:r>
              <a:rPr lang="fa-IR" dirty="0"/>
              <a:t>طبقه باز عاری از هرگونه اتاق محصور  جعبه مانند که مانع یکنواختی دکوراسیون و طراحی</a:t>
            </a:r>
            <a:r>
              <a:rPr lang="en-US" dirty="0"/>
              <a:t> </a:t>
            </a:r>
            <a:r>
              <a:rPr lang="en-US" dirty="0" err="1"/>
              <a:t>می‌شد</a:t>
            </a:r>
            <a:r>
              <a:rPr lang="en-US" dirty="0"/>
              <a:t> </a:t>
            </a:r>
            <a:r>
              <a:rPr lang="en-US" dirty="0" err="1"/>
              <a:t>در</a:t>
            </a:r>
            <a:r>
              <a:rPr lang="en-US" dirty="0"/>
              <a:t> </a:t>
            </a:r>
            <a:r>
              <a:rPr lang="en-US" dirty="0" err="1"/>
              <a:t>این</a:t>
            </a:r>
            <a:r>
              <a:rPr lang="en-US" dirty="0"/>
              <a:t> </a:t>
            </a:r>
            <a:r>
              <a:rPr lang="en-US" dirty="0" err="1"/>
              <a:t>خانه</a:t>
            </a:r>
            <a:r>
              <a:rPr lang="en-US" dirty="0"/>
              <a:t> </a:t>
            </a:r>
            <a:r>
              <a:rPr lang="en-US" dirty="0" err="1"/>
              <a:t>به</a:t>
            </a:r>
            <a:r>
              <a:rPr lang="en-US" dirty="0"/>
              <a:t> </a:t>
            </a:r>
            <a:r>
              <a:rPr lang="en-US" dirty="0" err="1"/>
              <a:t>چشم</a:t>
            </a:r>
            <a:r>
              <a:rPr lang="en-US" dirty="0"/>
              <a:t> </a:t>
            </a:r>
            <a:r>
              <a:rPr lang="en-US" dirty="0" err="1"/>
              <a:t>می‌خورد</a:t>
            </a:r>
            <a:endParaRPr lang="en-US" dirty="0"/>
          </a:p>
        </p:txBody>
      </p:sp>
    </p:spTree>
    <p:extLst>
      <p:ext uri="{BB962C8B-B14F-4D97-AF65-F5344CB8AC3E}">
        <p14:creationId xmlns:p14="http://schemas.microsoft.com/office/powerpoint/2010/main" val="331190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usters+2.jpg]"/>
          <p:cNvPicPr>
            <a:picLocks noChangeAspect="1" noChangeArrowheads="1"/>
          </p:cNvPicPr>
          <p:nvPr/>
        </p:nvPicPr>
        <p:blipFill rotWithShape="1">
          <a:blip r:embed="rId2">
            <a:extLst>
              <a:ext uri="{28A0092B-C50C-407E-A947-70E740481C1C}">
                <a14:useLocalDpi xmlns:a14="http://schemas.microsoft.com/office/drawing/2010/main" val="0"/>
              </a:ext>
            </a:extLst>
          </a:blip>
          <a:srcRect l="7496" t="5248" r="9838" b="55563"/>
          <a:stretch/>
        </p:blipFill>
        <p:spPr bwMode="auto">
          <a:xfrm>
            <a:off x="0" y="4701760"/>
            <a:ext cx="9144000" cy="2163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415636"/>
            <a:ext cx="7772400" cy="3693319"/>
          </a:xfrm>
          <a:prstGeom prst="rect">
            <a:avLst/>
          </a:prstGeom>
          <a:noFill/>
        </p:spPr>
        <p:txBody>
          <a:bodyPr wrap="square" rtlCol="0">
            <a:spAutoFit/>
          </a:bodyPr>
          <a:lstStyle/>
          <a:p>
            <a:pPr algn="r" rtl="1"/>
            <a:r>
              <a:rPr lang="fa-IR" dirty="0" smtClean="0">
                <a:cs typeface="B Nazanin" pitchFamily="2" charset="-78"/>
              </a:rPr>
              <a:t>خطوط افقی:</a:t>
            </a:r>
            <a:br>
              <a:rPr lang="fa-IR" dirty="0" smtClean="0">
                <a:cs typeface="B Nazanin" pitchFamily="2" charset="-78"/>
              </a:rPr>
            </a:br>
            <a:r>
              <a:rPr lang="fa-IR" dirty="0" smtClean="0">
                <a:cs typeface="B Nazanin" pitchFamily="2" charset="-78"/>
              </a:rPr>
              <a:t/>
            </a:r>
            <a:br>
              <a:rPr lang="fa-IR" dirty="0" smtClean="0">
                <a:cs typeface="B Nazanin" pitchFamily="2" charset="-78"/>
              </a:rPr>
            </a:br>
            <a:r>
              <a:rPr lang="fa-IR" dirty="0" smtClean="0">
                <a:cs typeface="B Nazanin" pitchFamily="2" charset="-78"/>
              </a:rPr>
              <a:t> نمایش جنبش ها</a:t>
            </a:r>
            <a:br>
              <a:rPr lang="fa-IR" dirty="0" smtClean="0">
                <a:cs typeface="B Nazanin" pitchFamily="2" charset="-78"/>
              </a:rPr>
            </a:br>
            <a:r>
              <a:rPr lang="fa-IR" dirty="0" smtClean="0">
                <a:cs typeface="B Nazanin" pitchFamily="2" charset="-78"/>
              </a:rPr>
              <a:t/>
            </a:r>
            <a:br>
              <a:rPr lang="fa-IR" dirty="0" smtClean="0">
                <a:cs typeface="B Nazanin" pitchFamily="2" charset="-78"/>
              </a:rPr>
            </a:br>
            <a:r>
              <a:rPr lang="fa-IR" dirty="0" smtClean="0">
                <a:cs typeface="B Nazanin" pitchFamily="2" charset="-78"/>
              </a:rPr>
              <a:t>بهره گیری از فرم برای ایجاد فضا</a:t>
            </a:r>
            <a:br>
              <a:rPr lang="fa-IR" dirty="0" smtClean="0">
                <a:cs typeface="B Nazanin" pitchFamily="2" charset="-78"/>
              </a:rPr>
            </a:br>
            <a:r>
              <a:rPr lang="fa-IR" dirty="0" smtClean="0">
                <a:cs typeface="B Nazanin" pitchFamily="2" charset="-78"/>
              </a:rPr>
              <a:t/>
            </a:r>
            <a:br>
              <a:rPr lang="fa-IR" dirty="0" smtClean="0">
                <a:cs typeface="B Nazanin" pitchFamily="2" charset="-78"/>
              </a:rPr>
            </a:br>
            <a:r>
              <a:rPr lang="fa-IR" dirty="0" smtClean="0">
                <a:cs typeface="B Nazanin" pitchFamily="2" charset="-78"/>
              </a:rPr>
              <a:t>ترسیم ساختار</a:t>
            </a:r>
            <a:br>
              <a:rPr lang="fa-IR" dirty="0" smtClean="0">
                <a:cs typeface="B Nazanin" pitchFamily="2" charset="-78"/>
              </a:rPr>
            </a:br>
            <a:r>
              <a:rPr lang="fa-IR" dirty="0" smtClean="0">
                <a:cs typeface="B Nazanin" pitchFamily="2" charset="-78"/>
              </a:rPr>
              <a:t/>
            </a:r>
            <a:br>
              <a:rPr lang="fa-IR" dirty="0" smtClean="0">
                <a:cs typeface="B Nazanin" pitchFamily="2" charset="-78"/>
              </a:rPr>
            </a:br>
            <a:r>
              <a:rPr lang="fa-IR" dirty="0" smtClean="0">
                <a:cs typeface="B Nazanin" pitchFamily="2" charset="-78"/>
              </a:rPr>
              <a:t>همبستگی با محیط اطراف</a:t>
            </a:r>
            <a:br>
              <a:rPr lang="fa-IR" dirty="0" smtClean="0">
                <a:cs typeface="B Nazanin" pitchFamily="2" charset="-78"/>
              </a:rPr>
            </a:br>
            <a:r>
              <a:rPr lang="fa-IR" dirty="0" smtClean="0">
                <a:cs typeface="B Nazanin" pitchFamily="2" charset="-78"/>
              </a:rPr>
              <a:t/>
            </a:r>
            <a:br>
              <a:rPr lang="fa-IR" dirty="0" smtClean="0">
                <a:cs typeface="B Nazanin" pitchFamily="2" charset="-78"/>
              </a:rPr>
            </a:br>
            <a:r>
              <a:rPr lang="fa-IR" dirty="0" smtClean="0">
                <a:cs typeface="B Nazanin" pitchFamily="2" charset="-78"/>
              </a:rPr>
              <a:t>تجسم بصری عالی یک عابر پیاده</a:t>
            </a:r>
            <a:br>
              <a:rPr lang="fa-IR" dirty="0" smtClean="0">
                <a:cs typeface="B Nazanin" pitchFamily="2" charset="-78"/>
              </a:rPr>
            </a:br>
            <a:r>
              <a:rPr lang="fa-IR" dirty="0" smtClean="0">
                <a:cs typeface="B Nazanin" pitchFamily="2" charset="-78"/>
              </a:rPr>
              <a:t/>
            </a:r>
            <a:br>
              <a:rPr lang="fa-IR" dirty="0" smtClean="0">
                <a:cs typeface="B Nazanin" pitchFamily="2" charset="-78"/>
              </a:rPr>
            </a:br>
            <a:r>
              <a:rPr lang="fa-IR" dirty="0" smtClean="0">
                <a:cs typeface="B Nazanin" pitchFamily="2" charset="-78"/>
              </a:rPr>
              <a:t>ایجاد رابطه بین شکل و عملکرد</a:t>
            </a:r>
            <a:endParaRPr lang="en-US" dirty="0">
              <a:cs typeface="B Nazanin" pitchFamily="2" charset="-78"/>
            </a:endParaRPr>
          </a:p>
        </p:txBody>
      </p:sp>
    </p:spTree>
    <p:extLst>
      <p:ext uri="{BB962C8B-B14F-4D97-AF65-F5344CB8AC3E}">
        <p14:creationId xmlns:p14="http://schemas.microsoft.com/office/powerpoint/2010/main" val="3138793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bie+house+entr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35" y="0"/>
            <a:ext cx="842993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971800" y="1916832"/>
            <a:ext cx="4320480" cy="3024336"/>
          </a:xfrm>
          <a:prstGeom prst="round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lang="fa-IR" dirty="0">
                <a:solidFill>
                  <a:schemeClr val="tx1"/>
                </a:solidFill>
                <a:cs typeface="B Nazanin" pitchFamily="2" charset="-78"/>
              </a:rPr>
              <a:t>حریم خصوصی</a:t>
            </a:r>
            <a:br>
              <a:rPr lang="fa-IR" dirty="0">
                <a:solidFill>
                  <a:schemeClr val="tx1"/>
                </a:solidFill>
                <a:cs typeface="B Nazanin" pitchFamily="2" charset="-78"/>
              </a:rPr>
            </a:br>
            <a:r>
              <a:rPr lang="fa-IR" dirty="0">
                <a:solidFill>
                  <a:schemeClr val="tx1"/>
                </a:solidFill>
                <a:cs typeface="B Nazanin" pitchFamily="2" charset="-78"/>
              </a:rPr>
              <a:t>  رایت خانه را به عنوان مکانی برای تنهایی و آسایش در نظر </a:t>
            </a:r>
            <a:r>
              <a:rPr lang="fa-IR" dirty="0" smtClean="0">
                <a:solidFill>
                  <a:schemeClr val="tx1"/>
                </a:solidFill>
                <a:cs typeface="B Nazanin" pitchFamily="2" charset="-78"/>
              </a:rPr>
              <a:t>می</a:t>
            </a:r>
            <a:r>
              <a:rPr lang="en-US" dirty="0" smtClean="0">
                <a:solidFill>
                  <a:schemeClr val="tx1"/>
                </a:solidFill>
                <a:cs typeface="B Nazanin" pitchFamily="2" charset="-78"/>
              </a:rPr>
              <a:t> </a:t>
            </a:r>
            <a:r>
              <a:rPr lang="fa-IR" dirty="0" smtClean="0">
                <a:solidFill>
                  <a:schemeClr val="tx1"/>
                </a:solidFill>
                <a:cs typeface="B Nazanin" pitchFamily="2" charset="-78"/>
              </a:rPr>
              <a:t>گرفت </a:t>
            </a:r>
            <a:r>
              <a:rPr lang="fa-IR" dirty="0">
                <a:solidFill>
                  <a:schemeClr val="tx1"/>
                </a:solidFill>
                <a:cs typeface="B Nazanin" pitchFamily="2" charset="-78"/>
              </a:rPr>
              <a:t>و در نتیجه یک ورودی مجزا از خیابان برای آن طراحی کرده بود</a:t>
            </a:r>
            <a:endParaRPr lang="en-US" dirty="0">
              <a:solidFill>
                <a:schemeClr val="tx1"/>
              </a:solidFill>
              <a:cs typeface="B Nazanin" pitchFamily="2" charset="-78"/>
            </a:endParaRPr>
          </a:p>
        </p:txBody>
      </p:sp>
    </p:spTree>
    <p:extLst>
      <p:ext uri="{BB962C8B-B14F-4D97-AF65-F5344CB8AC3E}">
        <p14:creationId xmlns:p14="http://schemas.microsoft.com/office/powerpoint/2010/main" val="1928502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rchidir.com/wp-content/uploads/2010/05/6-Classic-House-Section-by-Frank-Lloyd-Wright-in-Chica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63" y="163245"/>
            <a:ext cx="8448873" cy="653151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953000" y="533400"/>
            <a:ext cx="3600400" cy="3083988"/>
          </a:xfrm>
          <a:prstGeom prst="roundRect">
            <a:avLst/>
          </a:prstGeom>
          <a:solidFill>
            <a:schemeClr val="tx1">
              <a:alpha val="7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lang="fa-IR" sz="2400" dirty="0">
                <a:cs typeface="B Nazanin" pitchFamily="2" charset="-78"/>
              </a:rPr>
              <a:t>دیوارهای اطراف خانه یا سقف های کوتاه و دیوارهای بلند، خانه را به یک فضای خصوصی مناسب تبدیل می‌نمودند.</a:t>
            </a:r>
            <a:endParaRPr lang="en-US" sz="2400" dirty="0">
              <a:cs typeface="B Nazanin" pitchFamily="2" charset="-78"/>
            </a:endParaRPr>
          </a:p>
        </p:txBody>
      </p:sp>
    </p:spTree>
    <p:extLst>
      <p:ext uri="{BB962C8B-B14F-4D97-AF65-F5344CB8AC3E}">
        <p14:creationId xmlns:p14="http://schemas.microsoft.com/office/powerpoint/2010/main" val="2145097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bluffton.edu/%7Esullivanm/wrightrobie/inttwdpr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637"/>
            <a:ext cx="6042132" cy="42491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aimeemoore.com/images/robi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928"/>
            <a:ext cx="4510360" cy="31713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ad009cdnb.archdaily.net/wp-content/uploads/2010/05/1274018643-interior-south-528x3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8655" y="3171346"/>
            <a:ext cx="5029200" cy="37147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709" y="4876800"/>
            <a:ext cx="3528392"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5400" b="1" cap="none" spc="150" dirty="0" smtClean="0">
                <a:ln w="11430"/>
                <a:effectLst>
                  <a:outerShdw blurRad="25400" algn="tl" rotWithShape="0">
                    <a:srgbClr val="000000">
                      <a:alpha val="43000"/>
                    </a:srgbClr>
                  </a:outerShdw>
                </a:effectLst>
                <a:cs typeface="B Nazanin" pitchFamily="2" charset="-78"/>
              </a:rPr>
              <a:t>فضاها</a:t>
            </a:r>
            <a:endParaRPr lang="en-US" sz="5400" b="1" cap="none" spc="150" dirty="0">
              <a:ln w="11430"/>
              <a:effectLst>
                <a:outerShdw blurRad="25400" algn="tl" rotWithShape="0">
                  <a:srgbClr val="000000">
                    <a:alpha val="43000"/>
                  </a:srgbClr>
                </a:outerShdw>
              </a:effectLst>
              <a:cs typeface="B Nazanin" pitchFamily="2" charset="-78"/>
            </a:endParaRPr>
          </a:p>
        </p:txBody>
      </p:sp>
    </p:spTree>
    <p:extLst>
      <p:ext uri="{BB962C8B-B14F-4D97-AF65-F5344CB8AC3E}">
        <p14:creationId xmlns:p14="http://schemas.microsoft.com/office/powerpoint/2010/main" val="14524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14400"/>
            <a:ext cx="7467600" cy="5093702"/>
          </a:xfrm>
          <a:prstGeom prst="rect">
            <a:avLst/>
          </a:prstGeom>
          <a:noFill/>
        </p:spPr>
        <p:txBody>
          <a:bodyPr wrap="square" rtlCol="0">
            <a:spAutoFit/>
          </a:bodyPr>
          <a:lstStyle/>
          <a:p>
            <a:pPr marL="342900" indent="-342900" algn="r" rtl="1">
              <a:buFont typeface="Arial" panose="020B0604020202020204" pitchFamily="34" charset="0"/>
              <a:buChar char="•"/>
            </a:pPr>
            <a:r>
              <a:rPr lang="fa-IR" sz="2500" dirty="0">
                <a:cs typeface="B Nazanin" pitchFamily="2" charset="-78"/>
              </a:rPr>
              <a:t>فضاهای داخلی نباید بسته و جدا از یکدیگر باشد، بلکه باید به یکدیگر متصل </a:t>
            </a:r>
            <a:r>
              <a:rPr lang="en-US" sz="2500" dirty="0" smtClean="0">
                <a:cs typeface="B Nazanin" pitchFamily="2" charset="-78"/>
              </a:rPr>
              <a:t>, </a:t>
            </a:r>
            <a:r>
              <a:rPr lang="fa-IR" sz="2500" dirty="0" smtClean="0">
                <a:cs typeface="B Nazanin" pitchFamily="2" charset="-78"/>
              </a:rPr>
              <a:t>و مرتبط باشد، </a:t>
            </a:r>
            <a:r>
              <a:rPr lang="fa-IR" sz="2500" dirty="0">
                <a:cs typeface="B Nazanin" pitchFamily="2" charset="-78"/>
              </a:rPr>
              <a:t>که باعث ایجاد تفاوت بین "فضاهای تعریف شده" و "فضاهای بسته میشود".</a:t>
            </a:r>
            <a:br>
              <a:rPr lang="fa-IR" sz="2500" dirty="0">
                <a:cs typeface="B Nazanin" pitchFamily="2" charset="-78"/>
              </a:rPr>
            </a:br>
            <a:r>
              <a:rPr lang="fa-IR" sz="2500" dirty="0">
                <a:cs typeface="B Nazanin" pitchFamily="2" charset="-78"/>
              </a:rPr>
              <a:t/>
            </a:r>
            <a:br>
              <a:rPr lang="fa-IR" sz="2500" dirty="0">
                <a:cs typeface="B Nazanin" pitchFamily="2" charset="-78"/>
              </a:rPr>
            </a:br>
            <a:endParaRPr lang="fa-IR" sz="2500" dirty="0" smtClean="0">
              <a:cs typeface="B Nazanin" pitchFamily="2" charset="-78"/>
            </a:endParaRPr>
          </a:p>
          <a:p>
            <a:pPr marL="342900" indent="-342900" algn="r" rtl="1">
              <a:buFont typeface="Arial" panose="020B0604020202020204" pitchFamily="34" charset="0"/>
              <a:buChar char="•"/>
            </a:pPr>
            <a:r>
              <a:rPr lang="fa-IR" sz="2500" dirty="0" smtClean="0">
                <a:cs typeface="B Nazanin" pitchFamily="2" charset="-78"/>
              </a:rPr>
              <a:t>فضای </a:t>
            </a:r>
            <a:r>
              <a:rPr lang="fa-IR" sz="2500" dirty="0">
                <a:cs typeface="B Nazanin" pitchFamily="2" charset="-78"/>
              </a:rPr>
              <a:t>داخلی باید سیال و شفاف باشند، و اجازه ورود نور به داخل خانه را بدهد. حذف فضاهای جعبه مانند" و دیوارها باعث </a:t>
            </a:r>
            <a:r>
              <a:rPr lang="fa-IR" sz="2500" dirty="0" smtClean="0">
                <a:cs typeface="B Nazanin" pitchFamily="2" charset="-78"/>
              </a:rPr>
              <a:t>میشود فضاها </a:t>
            </a:r>
            <a:r>
              <a:rPr lang="fa-IR" sz="2500" dirty="0">
                <a:cs typeface="B Nazanin" pitchFamily="2" charset="-78"/>
              </a:rPr>
              <a:t>بزرگتر و وسیعتر به نظر آیند.</a:t>
            </a:r>
            <a:br>
              <a:rPr lang="fa-IR" sz="2500" dirty="0">
                <a:cs typeface="B Nazanin" pitchFamily="2" charset="-78"/>
              </a:rPr>
            </a:br>
            <a:r>
              <a:rPr lang="fa-IR" sz="2500" dirty="0">
                <a:cs typeface="B Nazanin" pitchFamily="2" charset="-78"/>
              </a:rPr>
              <a:t/>
            </a:r>
            <a:br>
              <a:rPr lang="fa-IR" sz="2500" dirty="0">
                <a:cs typeface="B Nazanin" pitchFamily="2" charset="-78"/>
              </a:rPr>
            </a:br>
            <a:endParaRPr lang="fa-IR" sz="2500" dirty="0" smtClean="0">
              <a:cs typeface="B Nazanin" pitchFamily="2" charset="-78"/>
            </a:endParaRPr>
          </a:p>
          <a:p>
            <a:pPr marL="342900" indent="-342900" algn="r" rtl="1">
              <a:buFont typeface="Arial" panose="020B0604020202020204" pitchFamily="34" charset="0"/>
              <a:buChar char="•"/>
            </a:pPr>
            <a:r>
              <a:rPr lang="fa-IR" sz="2500" dirty="0" smtClean="0">
                <a:cs typeface="B Nazanin" pitchFamily="2" charset="-78"/>
              </a:rPr>
              <a:t>این </a:t>
            </a:r>
            <a:r>
              <a:rPr lang="fa-IR" sz="2500" dirty="0">
                <a:cs typeface="B Nazanin" pitchFamily="2" charset="-78"/>
              </a:rPr>
              <a:t>خانه به دو قسمت جانبی تقسیم </a:t>
            </a:r>
            <a:r>
              <a:rPr lang="fa-IR" sz="2500" dirty="0" smtClean="0">
                <a:cs typeface="B Nazanin" pitchFamily="2" charset="-78"/>
              </a:rPr>
              <a:t>می شد</a:t>
            </a:r>
            <a:r>
              <a:rPr lang="fa-IR" sz="2500" dirty="0">
                <a:cs typeface="B Nazanin" pitchFamily="2" charset="-78"/>
              </a:rPr>
              <a:t>، بخشهای عمومی که به سمت خیابان بودند و بخش خدماتی که در نزدیکی بخش های درونی خانه قرار داشت</a:t>
            </a:r>
            <a:endParaRPr lang="en-US" sz="2500" dirty="0">
              <a:cs typeface="B Nazanin" pitchFamily="2" charset="-78"/>
            </a:endParaRPr>
          </a:p>
        </p:txBody>
      </p:sp>
    </p:spTree>
    <p:extLst>
      <p:ext uri="{BB962C8B-B14F-4D97-AF65-F5344CB8AC3E}">
        <p14:creationId xmlns:p14="http://schemas.microsoft.com/office/powerpoint/2010/main" val="2741138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ata.GreatBuildings.com/gbc/drawings/Robie_Plan_2.jpg"/>
          <p:cNvPicPr>
            <a:picLocks noChangeAspect="1" noChangeArrowheads="1"/>
          </p:cNvPicPr>
          <p:nvPr/>
        </p:nvPicPr>
        <p:blipFill rotWithShape="1">
          <a:blip r:embed="rId2">
            <a:extLst>
              <a:ext uri="{28A0092B-C50C-407E-A947-70E740481C1C}">
                <a14:useLocalDpi xmlns:a14="http://schemas.microsoft.com/office/drawing/2010/main" val="0"/>
              </a:ext>
            </a:extLst>
          </a:blip>
          <a:srcRect b="8952"/>
          <a:stretch/>
        </p:blipFill>
        <p:spPr bwMode="auto">
          <a:xfrm>
            <a:off x="0" y="-13447"/>
            <a:ext cx="9144000" cy="4052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33600" y="4038600"/>
            <a:ext cx="5562600" cy="369332"/>
          </a:xfrm>
          <a:prstGeom prst="rect">
            <a:avLst/>
          </a:prstGeom>
          <a:noFill/>
        </p:spPr>
        <p:txBody>
          <a:bodyPr wrap="square" rtlCol="0">
            <a:spAutoFit/>
          </a:bodyPr>
          <a:lstStyle/>
          <a:p>
            <a:pPr algn="r"/>
            <a:r>
              <a:rPr lang="fa-IR" dirty="0" smtClean="0"/>
              <a:t>پلان طبقه </a:t>
            </a:r>
            <a:r>
              <a:rPr lang="en-US" dirty="0" smtClean="0"/>
              <a:t>G</a:t>
            </a:r>
            <a:endParaRPr lang="en-US" dirty="0"/>
          </a:p>
        </p:txBody>
      </p:sp>
      <p:sp>
        <p:nvSpPr>
          <p:cNvPr id="4" name="TextBox 3"/>
          <p:cNvSpPr txBox="1"/>
          <p:nvPr/>
        </p:nvSpPr>
        <p:spPr>
          <a:xfrm>
            <a:off x="381000" y="4407932"/>
            <a:ext cx="7604615" cy="2246769"/>
          </a:xfrm>
          <a:prstGeom prst="rect">
            <a:avLst/>
          </a:prstGeom>
          <a:noFill/>
        </p:spPr>
        <p:txBody>
          <a:bodyPr wrap="square" rtlCol="0">
            <a:spAutoFit/>
          </a:bodyPr>
          <a:lstStyle/>
          <a:p>
            <a:pPr marL="342900" indent="-342900" algn="r" rtl="1">
              <a:buFont typeface="Arial" panose="020B0604020202020204" pitchFamily="34" charset="0"/>
              <a:buChar char="•"/>
            </a:pPr>
            <a:r>
              <a:rPr lang="fa-IR" sz="2000" dirty="0">
                <a:cs typeface="B Nazanin" pitchFamily="2" charset="-78"/>
              </a:rPr>
              <a:t>اتاق بازی و اتاق بیلیارد در این بخش قرار داشتند و، توسط یک شومینه از یکدیگر جدا </a:t>
            </a:r>
            <a:r>
              <a:rPr lang="fa-IR" sz="2000" dirty="0" smtClean="0">
                <a:cs typeface="B Nazanin" pitchFamily="2" charset="-78"/>
              </a:rPr>
              <a:t>می</a:t>
            </a:r>
            <a:r>
              <a:rPr lang="en-US" sz="2000" dirty="0" smtClean="0">
                <a:cs typeface="B Nazanin" pitchFamily="2" charset="-78"/>
              </a:rPr>
              <a:t> </a:t>
            </a:r>
            <a:r>
              <a:rPr lang="fa-IR" sz="2000" dirty="0" smtClean="0">
                <a:cs typeface="B Nazanin" pitchFamily="2" charset="-78"/>
              </a:rPr>
              <a:t>شدند</a:t>
            </a:r>
            <a:r>
              <a:rPr lang="fa-IR" sz="2000" dirty="0">
                <a:cs typeface="B Nazanin" pitchFamily="2" charset="-78"/>
              </a:rPr>
              <a:t>. </a:t>
            </a:r>
            <a:r>
              <a:rPr lang="fa-IR" sz="2000" dirty="0" smtClean="0">
                <a:cs typeface="B Nazanin" pitchFamily="2" charset="-78"/>
              </a:rPr>
              <a:t>رایت </a:t>
            </a:r>
            <a:r>
              <a:rPr lang="fa-IR" sz="2000" dirty="0">
                <a:cs typeface="B Nazanin" pitchFamily="2" charset="-78"/>
              </a:rPr>
              <a:t>تصمیم گرفت در هر دو فضا</a:t>
            </a:r>
            <a:r>
              <a:rPr lang="fa-IR" sz="2000" dirty="0" smtClean="0">
                <a:cs typeface="B Nazanin" pitchFamily="2" charset="-78"/>
              </a:rPr>
              <a:t>، </a:t>
            </a:r>
            <a:r>
              <a:rPr lang="fa-IR" sz="2000" dirty="0">
                <a:cs typeface="B Nazanin" pitchFamily="2" charset="-78"/>
              </a:rPr>
              <a:t>نورافکنهای کارگذاشته در سقف را در معرض نمایش </a:t>
            </a:r>
            <a:r>
              <a:rPr lang="fa-IR" sz="2000" dirty="0" smtClean="0">
                <a:cs typeface="B Nazanin" pitchFamily="2" charset="-78"/>
              </a:rPr>
              <a:t>قرار دهد تا بتواند </a:t>
            </a:r>
            <a:r>
              <a:rPr lang="fa-IR" sz="2000" dirty="0">
                <a:cs typeface="B Nazanin" pitchFamily="2" charset="-78"/>
              </a:rPr>
              <a:t>حس بیشتری را نسبت به اتاق های عادی به وجود آورد</a:t>
            </a:r>
            <a:r>
              <a:rPr lang="fa-IR" sz="2000" dirty="0" smtClean="0">
                <a:cs typeface="B Nazanin" pitchFamily="2" charset="-78"/>
              </a:rPr>
              <a:t>.</a:t>
            </a:r>
          </a:p>
          <a:p>
            <a:pPr marL="342900" indent="-342900" algn="r" rtl="1">
              <a:buFont typeface="Arial" panose="020B0604020202020204" pitchFamily="34" charset="0"/>
              <a:buChar char="•"/>
            </a:pPr>
            <a:endParaRPr lang="fa-IR" sz="2000" dirty="0">
              <a:cs typeface="B Nazanin" pitchFamily="2" charset="-78"/>
            </a:endParaRPr>
          </a:p>
          <a:p>
            <a:pPr marL="342900" indent="-342900" algn="r" rtl="1">
              <a:buFont typeface="Arial" panose="020B0604020202020204" pitchFamily="34" charset="0"/>
              <a:buChar char="•"/>
            </a:pPr>
            <a:r>
              <a:rPr lang="fa-IR" sz="2000" dirty="0" smtClean="0">
                <a:cs typeface="B Nazanin" pitchFamily="2" charset="-78"/>
              </a:rPr>
              <a:t>این </a:t>
            </a:r>
            <a:r>
              <a:rPr lang="fa-IR" sz="2000" dirty="0">
                <a:cs typeface="B Nazanin" pitchFamily="2" charset="-78"/>
              </a:rPr>
              <a:t>بخش شامل تجهیزات آب و برق، لباسشویی، فضای خالی و گاراژی با فضای کافی برای 3 اتومبیل </a:t>
            </a:r>
            <a:r>
              <a:rPr lang="fa-IR" sz="2000" dirty="0" smtClean="0">
                <a:cs typeface="B Nazanin" pitchFamily="2" charset="-78"/>
              </a:rPr>
              <a:t>بود. و </a:t>
            </a:r>
            <a:r>
              <a:rPr lang="fa-IR" sz="2000" dirty="0">
                <a:cs typeface="B Nazanin" pitchFamily="2" charset="-78"/>
              </a:rPr>
              <a:t>دسترسی به  این سطح و دسترسی به محوطه اصلی خانه از طریق پله ها امکان پذیر </a:t>
            </a:r>
            <a:r>
              <a:rPr lang="fa-IR" sz="2000" dirty="0" smtClean="0">
                <a:cs typeface="B Nazanin" pitchFamily="2" charset="-78"/>
              </a:rPr>
              <a:t>می شد.</a:t>
            </a:r>
            <a:endParaRPr lang="en-US" sz="2000" dirty="0">
              <a:cs typeface="B Nazanin" pitchFamily="2" charset="-78"/>
            </a:endParaRPr>
          </a:p>
        </p:txBody>
      </p:sp>
    </p:spTree>
    <p:extLst>
      <p:ext uri="{BB962C8B-B14F-4D97-AF65-F5344CB8AC3E}">
        <p14:creationId xmlns:p14="http://schemas.microsoft.com/office/powerpoint/2010/main" val="2168649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data.GreatBuildings.com/gbc/drawings/Robie_Plan_1.jpg"/>
          <p:cNvPicPr>
            <a:picLocks noChangeAspect="1" noChangeArrowheads="1"/>
          </p:cNvPicPr>
          <p:nvPr/>
        </p:nvPicPr>
        <p:blipFill rotWithShape="1">
          <a:blip r:embed="rId2">
            <a:extLst>
              <a:ext uri="{28A0092B-C50C-407E-A947-70E740481C1C}">
                <a14:useLocalDpi xmlns:a14="http://schemas.microsoft.com/office/drawing/2010/main" val="0"/>
              </a:ext>
            </a:extLst>
          </a:blip>
          <a:srcRect b="9693"/>
          <a:stretch/>
        </p:blipFill>
        <p:spPr bwMode="auto">
          <a:xfrm>
            <a:off x="0" y="1"/>
            <a:ext cx="9143999" cy="41384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724" y="4293096"/>
            <a:ext cx="8779038" cy="369332"/>
          </a:xfrm>
          <a:prstGeom prst="rect">
            <a:avLst/>
          </a:prstGeom>
          <a:noFill/>
        </p:spPr>
        <p:txBody>
          <a:bodyPr wrap="square" rtlCol="0">
            <a:spAutoFit/>
          </a:bodyPr>
          <a:lstStyle/>
          <a:p>
            <a:pPr algn="ctr"/>
            <a:r>
              <a:rPr lang="en-US" dirty="0" smtClean="0">
                <a:solidFill>
                  <a:sysClr val="windowText" lastClr="000000"/>
                </a:solidFill>
              </a:rPr>
              <a:t>G+1 Floor Plan</a:t>
            </a:r>
            <a:endParaRPr lang="en-IN" dirty="0">
              <a:solidFill>
                <a:sysClr val="windowText" lastClr="000000"/>
              </a:solidFill>
            </a:endParaRPr>
          </a:p>
        </p:txBody>
      </p:sp>
      <p:sp>
        <p:nvSpPr>
          <p:cNvPr id="4" name="Rectangle 3"/>
          <p:cNvSpPr/>
          <p:nvPr/>
        </p:nvSpPr>
        <p:spPr>
          <a:xfrm>
            <a:off x="144724" y="4817113"/>
            <a:ext cx="8746305" cy="1477328"/>
          </a:xfrm>
          <a:prstGeom prst="rect">
            <a:avLst/>
          </a:prstGeom>
        </p:spPr>
        <p:txBody>
          <a:bodyPr wrap="square">
            <a:spAutoFit/>
          </a:bodyPr>
          <a:lstStyle/>
          <a:p>
            <a:r>
              <a:rPr lang="en-IN" dirty="0">
                <a:solidFill>
                  <a:sysClr val="windowText" lastClr="000000"/>
                </a:solidFill>
              </a:rPr>
              <a:t>The space is divided into two areas, the living and dining </a:t>
            </a:r>
            <a:r>
              <a:rPr lang="en-IN" dirty="0" smtClean="0">
                <a:solidFill>
                  <a:sysClr val="windowText" lastClr="000000"/>
                </a:solidFill>
              </a:rPr>
              <a:t>areas separated by the fireplace, but visually connected.</a:t>
            </a:r>
          </a:p>
          <a:p>
            <a:endParaRPr lang="en-IN" dirty="0" smtClean="0">
              <a:solidFill>
                <a:sysClr val="windowText" lastClr="000000"/>
              </a:solidFill>
            </a:endParaRPr>
          </a:p>
          <a:p>
            <a:r>
              <a:rPr lang="en-IN" dirty="0">
                <a:solidFill>
                  <a:sysClr val="windowText" lastClr="000000"/>
                </a:solidFill>
              </a:rPr>
              <a:t>On both ends of this space the two long galleries form triangular areas that are more intimate, for relaxing or eating.</a:t>
            </a:r>
          </a:p>
        </p:txBody>
      </p:sp>
    </p:spTree>
    <p:extLst>
      <p:ext uri="{BB962C8B-B14F-4D97-AF65-F5344CB8AC3E}">
        <p14:creationId xmlns:p14="http://schemas.microsoft.com/office/powerpoint/2010/main" val="303558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ata.GreatBuildings.com/gbc/drawings/Robie_Plan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64" y="228600"/>
            <a:ext cx="8893272" cy="40721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33600" y="4389291"/>
            <a:ext cx="6248400" cy="369332"/>
          </a:xfrm>
          <a:prstGeom prst="rect">
            <a:avLst/>
          </a:prstGeom>
          <a:noFill/>
        </p:spPr>
        <p:txBody>
          <a:bodyPr wrap="square" rtlCol="0">
            <a:spAutoFit/>
          </a:bodyPr>
          <a:lstStyle/>
          <a:p>
            <a:pPr algn="r" rtl="1"/>
            <a:r>
              <a:rPr lang="fa-IR" dirty="0" smtClean="0"/>
              <a:t>پلان G + 2</a:t>
            </a:r>
            <a:endParaRPr lang="en-US" dirty="0"/>
          </a:p>
        </p:txBody>
      </p:sp>
      <p:sp>
        <p:nvSpPr>
          <p:cNvPr id="4" name="TextBox 3"/>
          <p:cNvSpPr txBox="1"/>
          <p:nvPr/>
        </p:nvSpPr>
        <p:spPr>
          <a:xfrm>
            <a:off x="685800" y="4847202"/>
            <a:ext cx="7696200" cy="369332"/>
          </a:xfrm>
          <a:prstGeom prst="rect">
            <a:avLst/>
          </a:prstGeom>
          <a:noFill/>
        </p:spPr>
        <p:txBody>
          <a:bodyPr wrap="square" rtlCol="0">
            <a:spAutoFit/>
          </a:bodyPr>
          <a:lstStyle/>
          <a:p>
            <a:pPr algn="r" rtl="1"/>
            <a:r>
              <a:rPr lang="fa-IR" dirty="0" smtClean="0">
                <a:cs typeface="B Nazanin" pitchFamily="2" charset="-78"/>
              </a:rPr>
              <a:t>اتاق خوابها در این سطح از خانه واقع شده بودند و چشم اندازی به بخش برج مانند خانه داشتند</a:t>
            </a:r>
            <a:endParaRPr lang="en-US" dirty="0">
              <a:cs typeface="B Nazanin" pitchFamily="2" charset="-78"/>
            </a:endParaRPr>
          </a:p>
        </p:txBody>
      </p:sp>
    </p:spTree>
    <p:extLst>
      <p:ext uri="{BB962C8B-B14F-4D97-AF65-F5344CB8AC3E}">
        <p14:creationId xmlns:p14="http://schemas.microsoft.com/office/powerpoint/2010/main" val="1576883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61999"/>
          </a:xfrm>
        </p:spPr>
        <p:txBody>
          <a:bodyPr>
            <a:noAutofit/>
          </a:bodyPr>
          <a:lstStyle/>
          <a:p>
            <a:r>
              <a:rPr lang="fa-IR" sz="3000" dirty="0" smtClean="0"/>
              <a:t>خانه های ساخته شده توسط فرانک لوید رایت</a:t>
            </a:r>
            <a:endParaRPr lang="en-US" sz="3000" dirty="0"/>
          </a:p>
        </p:txBody>
      </p:sp>
      <p:pic>
        <p:nvPicPr>
          <p:cNvPr id="4" name="Picture 3" descr="http://upload.wikimedia.org/wikipedia/commons/8/89/Robie_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80828"/>
            <a:ext cx="4038599" cy="39072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2.bp.blogspot.com/-nVWRWRhIjpM/TyjTcGeDIFI/AAAAAAAAB0M/Ion1KZ0vm44/s1600/FLW1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99037"/>
            <a:ext cx="3985430" cy="37890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012" y="5928014"/>
            <a:ext cx="2438400" cy="369332"/>
          </a:xfrm>
          <a:prstGeom prst="rect">
            <a:avLst/>
          </a:prstGeom>
          <a:noFill/>
        </p:spPr>
        <p:txBody>
          <a:bodyPr wrap="square" rtlCol="0">
            <a:spAutoFit/>
          </a:bodyPr>
          <a:lstStyle/>
          <a:p>
            <a:pPr algn="r" rtl="1"/>
            <a:r>
              <a:rPr lang="fa-IR" dirty="0" smtClean="0"/>
              <a:t>خانه روبی</a:t>
            </a:r>
            <a:endParaRPr lang="en-US" dirty="0"/>
          </a:p>
        </p:txBody>
      </p:sp>
      <p:sp>
        <p:nvSpPr>
          <p:cNvPr id="8" name="TextBox 7"/>
          <p:cNvSpPr txBox="1"/>
          <p:nvPr/>
        </p:nvSpPr>
        <p:spPr>
          <a:xfrm>
            <a:off x="4572000" y="5901119"/>
            <a:ext cx="3276600" cy="369332"/>
          </a:xfrm>
          <a:prstGeom prst="rect">
            <a:avLst/>
          </a:prstGeom>
          <a:noFill/>
        </p:spPr>
        <p:txBody>
          <a:bodyPr wrap="square" rtlCol="0">
            <a:spAutoFit/>
          </a:bodyPr>
          <a:lstStyle/>
          <a:p>
            <a:pPr algn="r" rtl="1"/>
            <a:r>
              <a:rPr lang="fa-IR" dirty="0" smtClean="0"/>
              <a:t>خانه بردلی هارلی</a:t>
            </a:r>
            <a:endParaRPr lang="en-US" dirty="0"/>
          </a:p>
        </p:txBody>
      </p:sp>
    </p:spTree>
    <p:extLst>
      <p:ext uri="{BB962C8B-B14F-4D97-AF65-F5344CB8AC3E}">
        <p14:creationId xmlns:p14="http://schemas.microsoft.com/office/powerpoint/2010/main" val="1055589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Frank Lloyd Wright - Robie Hous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55" y="206666"/>
            <a:ext cx="8592889" cy="644466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91680" y="404664"/>
            <a:ext cx="5760640" cy="6048672"/>
          </a:xfrm>
          <a:prstGeom prst="roundRect">
            <a:avLst/>
          </a:prstGeom>
          <a:solidFill>
            <a:schemeClr val="tx1">
              <a:alpha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57200" indent="-457200" algn="r" rtl="1">
              <a:buFont typeface="Arial" panose="020B0604020202020204" pitchFamily="34" charset="0"/>
              <a:buChar char="•"/>
            </a:pPr>
            <a:r>
              <a:rPr lang="fa-IR" sz="2800" dirty="0">
                <a:cs typeface="B Nazanin" pitchFamily="2" charset="-78"/>
              </a:rPr>
              <a:t>روش ترکیبی</a:t>
            </a:r>
            <a:br>
              <a:rPr lang="fa-IR" sz="2800" dirty="0">
                <a:cs typeface="B Nazanin" pitchFamily="2" charset="-78"/>
              </a:rPr>
            </a:br>
            <a:endParaRPr lang="fa-IR" sz="2800" dirty="0" smtClean="0">
              <a:cs typeface="B Nazanin" pitchFamily="2" charset="-78"/>
            </a:endParaRPr>
          </a:p>
          <a:p>
            <a:pPr marL="457200" indent="-457200" algn="r" rtl="1">
              <a:buFont typeface="Arial" panose="020B0604020202020204" pitchFamily="34" charset="0"/>
              <a:buChar char="•"/>
            </a:pPr>
            <a:r>
              <a:rPr lang="fa-IR" sz="2800" dirty="0" smtClean="0">
                <a:cs typeface="B Nazanin" pitchFamily="2" charset="-78"/>
              </a:rPr>
              <a:t>سازماندهی </a:t>
            </a:r>
            <a:r>
              <a:rPr lang="fa-IR" sz="2800" dirty="0">
                <a:cs typeface="B Nazanin" pitchFamily="2" charset="-78"/>
              </a:rPr>
              <a:t>فرم های متقارن در گروه بندی نامتقارن.</a:t>
            </a:r>
            <a:br>
              <a:rPr lang="fa-IR" sz="2800" dirty="0">
                <a:cs typeface="B Nazanin" pitchFamily="2" charset="-78"/>
              </a:rPr>
            </a:br>
            <a:endParaRPr lang="fa-IR" sz="2800" dirty="0" smtClean="0">
              <a:cs typeface="B Nazanin" pitchFamily="2" charset="-78"/>
            </a:endParaRPr>
          </a:p>
          <a:p>
            <a:pPr marL="457200" indent="-457200" algn="r" rtl="1">
              <a:buFont typeface="Arial" panose="020B0604020202020204" pitchFamily="34" charset="0"/>
              <a:buChar char="•"/>
            </a:pPr>
            <a:r>
              <a:rPr lang="fa-IR" sz="2800" dirty="0" smtClean="0">
                <a:cs typeface="B Nazanin" pitchFamily="2" charset="-78"/>
              </a:rPr>
              <a:t>یک </a:t>
            </a:r>
            <a:r>
              <a:rPr lang="fa-IR" sz="2800" dirty="0">
                <a:cs typeface="B Nazanin" pitchFamily="2" charset="-78"/>
              </a:rPr>
              <a:t>بلوک طولانی دو طبقه با </a:t>
            </a:r>
            <a:r>
              <a:rPr lang="fa-IR" sz="2800" dirty="0" smtClean="0">
                <a:cs typeface="B Nazanin" pitchFamily="2" charset="-78"/>
              </a:rPr>
              <a:t>دالانهای ظاهرا متقارن</a:t>
            </a:r>
            <a:r>
              <a:rPr lang="fa-IR" sz="2800" dirty="0">
                <a:cs typeface="B Nazanin" pitchFamily="2" charset="-78"/>
              </a:rPr>
              <a:t>، </a:t>
            </a:r>
            <a:r>
              <a:rPr lang="fa-IR" sz="2800" dirty="0" smtClean="0">
                <a:cs typeface="B Nazanin" pitchFamily="2" charset="-78"/>
              </a:rPr>
              <a:t>که هر </a:t>
            </a:r>
            <a:r>
              <a:rPr lang="fa-IR" sz="2800" dirty="0">
                <a:cs typeface="B Nazanin" pitchFamily="2" charset="-78"/>
              </a:rPr>
              <a:t>کدام شامل یک سقف شیب دار، در هر </a:t>
            </a:r>
            <a:r>
              <a:rPr lang="fa-IR" sz="2800" dirty="0" smtClean="0">
                <a:cs typeface="B Nazanin" pitchFamily="2" charset="-78"/>
              </a:rPr>
              <a:t>طرف هستند.</a:t>
            </a:r>
            <a:r>
              <a:rPr lang="fa-IR" sz="2800" dirty="0">
                <a:cs typeface="B Nazanin" pitchFamily="2" charset="-78"/>
              </a:rPr>
              <a:t/>
            </a:r>
            <a:br>
              <a:rPr lang="fa-IR" sz="2800" dirty="0">
                <a:cs typeface="B Nazanin" pitchFamily="2" charset="-78"/>
              </a:rPr>
            </a:br>
            <a:endParaRPr lang="fa-IR" sz="2800" dirty="0" smtClean="0">
              <a:cs typeface="B Nazanin" pitchFamily="2" charset="-78"/>
            </a:endParaRPr>
          </a:p>
          <a:p>
            <a:pPr marL="457200" indent="-457200" algn="r" rtl="1">
              <a:buFont typeface="Arial" panose="020B0604020202020204" pitchFamily="34" charset="0"/>
              <a:buChar char="•"/>
            </a:pPr>
            <a:r>
              <a:rPr lang="fa-IR" sz="2800" dirty="0" smtClean="0">
                <a:cs typeface="B Nazanin" pitchFamily="2" charset="-78"/>
              </a:rPr>
              <a:t>در این طرح تقارنی وجود ندارد؛ </a:t>
            </a:r>
            <a:r>
              <a:rPr lang="fa-IR" sz="2800" dirty="0">
                <a:cs typeface="B Nazanin" pitchFamily="2" charset="-78"/>
              </a:rPr>
              <a:t>زیرا تراس </a:t>
            </a:r>
            <a:r>
              <a:rPr lang="fa-IR" sz="2800" dirty="0" smtClean="0">
                <a:cs typeface="B Nazanin" pitchFamily="2" charset="-78"/>
              </a:rPr>
              <a:t>مرتفع انتهای غربی </a:t>
            </a:r>
            <a:r>
              <a:rPr lang="fa-IR" sz="2800" dirty="0">
                <a:cs typeface="B Nazanin" pitchFamily="2" charset="-78"/>
              </a:rPr>
              <a:t>خانه با دیوار حیاط </a:t>
            </a:r>
            <a:r>
              <a:rPr lang="fa-IR" sz="2800" dirty="0" smtClean="0">
                <a:cs typeface="B Nazanin" pitchFamily="2" charset="-78"/>
              </a:rPr>
              <a:t>در توازن است </a:t>
            </a:r>
            <a:r>
              <a:rPr lang="fa-IR" sz="2800" dirty="0">
                <a:cs typeface="B Nazanin" pitchFamily="2" charset="-78"/>
              </a:rPr>
              <a:t>تا </a:t>
            </a:r>
            <a:r>
              <a:rPr lang="fa-IR" sz="2800" dirty="0" smtClean="0">
                <a:cs typeface="B Nazanin" pitchFamily="2" charset="-78"/>
              </a:rPr>
              <a:t>بخش سرویس را به انتهای شرقی متصل نماید</a:t>
            </a:r>
            <a:endParaRPr lang="en-IN" sz="2000" dirty="0">
              <a:cs typeface="B Nazanin" pitchFamily="2" charset="-78"/>
            </a:endParaRPr>
          </a:p>
        </p:txBody>
      </p:sp>
    </p:spTree>
    <p:extLst>
      <p:ext uri="{BB962C8B-B14F-4D97-AF65-F5344CB8AC3E}">
        <p14:creationId xmlns:p14="http://schemas.microsoft.com/office/powerpoint/2010/main" val="2640488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Ubicació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5040"/>
            <a:ext cx="8304857" cy="653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291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7506"/>
            <a:ext cx="6768752" cy="642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43808" y="2360710"/>
            <a:ext cx="3600400" cy="2160240"/>
          </a:xfrm>
          <a:prstGeom prst="rect">
            <a:avLst/>
          </a:prstGeom>
          <a:solidFill>
            <a:schemeClr val="accent4">
              <a:lumMod val="60000"/>
              <a:lumOff val="40000"/>
              <a:alpha val="5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38340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m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611" y="159700"/>
            <a:ext cx="7584777" cy="653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87824" y="3167390"/>
            <a:ext cx="316835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b="1" dirty="0" smtClean="0">
                <a:cs typeface="B Nazanin" pitchFamily="2" charset="-78"/>
              </a:rPr>
              <a:t>عناصر سازه </a:t>
            </a:r>
            <a:endParaRPr lang="en-IN" sz="2800" b="1" dirty="0">
              <a:cs typeface="B Nazanin" pitchFamily="2" charset="-78"/>
            </a:endParaRPr>
          </a:p>
        </p:txBody>
      </p:sp>
    </p:spTree>
    <p:extLst>
      <p:ext uri="{BB962C8B-B14F-4D97-AF65-F5344CB8AC3E}">
        <p14:creationId xmlns:p14="http://schemas.microsoft.com/office/powerpoint/2010/main" val="447155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Ax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43000"/>
            <a:ext cx="8822754" cy="49015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data.GreatBuildings.com/gbc/drawings/Robie_Plan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447800"/>
            <a:ext cx="2455976" cy="109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336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Fachada pp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8822754" cy="49015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data.GreatBuildings.com/gbc/drawings/Robie_Plan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1685" y="1439416"/>
            <a:ext cx="2455976" cy="109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3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Fachada tras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4" y="1066800"/>
            <a:ext cx="8822754" cy="49015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data.GreatBuildings.com/gbc/drawings/Robie_Plan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171511" y="1210816"/>
            <a:ext cx="2455976" cy="109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151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Planta de tech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2" y="1600200"/>
            <a:ext cx="8870022" cy="49228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data.GreatBuildings.com/gbc/drawings/Robie_Plan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6582" y="232048"/>
            <a:ext cx="2455976" cy="109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703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0.tqn.com/d/architecture/1/0/g/P/prairie-iStock_000000160679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76" y="424778"/>
            <a:ext cx="8875629" cy="600844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01379" y="609600"/>
            <a:ext cx="8568952" cy="2160240"/>
          </a:xfrm>
          <a:prstGeom prst="roundRect">
            <a:avLst/>
          </a:prstGeom>
          <a:solidFill>
            <a:schemeClr val="tx1">
              <a:alpha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lang="fa-IR" sz="2400" dirty="0">
                <a:cs typeface="B Nazanin" pitchFamily="2" charset="-78"/>
              </a:rPr>
              <a:t>طرح های جلو آمده </a:t>
            </a:r>
            <a:r>
              <a:rPr lang="fa-IR" sz="2400" dirty="0" smtClean="0">
                <a:cs typeface="B Nazanin" pitchFamily="2" charset="-78"/>
              </a:rPr>
              <a:t>سقف کلوش مانند، </a:t>
            </a:r>
            <a:r>
              <a:rPr lang="fa-IR" sz="2400" dirty="0">
                <a:cs typeface="B Nazanin" pitchFamily="2" charset="-78"/>
              </a:rPr>
              <a:t>تا نوارهای پنجره های شیشه ای ادامه می یابد  و از آجر های رومی برای تاکید بر حالت افقی سازه ها استفاده شده است</a:t>
            </a:r>
            <a:br>
              <a:rPr lang="fa-IR" sz="2400" dirty="0">
                <a:cs typeface="B Nazanin" pitchFamily="2" charset="-78"/>
              </a:rPr>
            </a:br>
            <a:r>
              <a:rPr lang="fa-IR" sz="2400" dirty="0">
                <a:cs typeface="B Nazanin" pitchFamily="2" charset="-78"/>
              </a:rPr>
              <a:t>برای تاکید بیشتر بر حالت افقی آجرها، </a:t>
            </a:r>
            <a:r>
              <a:rPr lang="fa-IR" sz="2400" dirty="0" smtClean="0">
                <a:cs typeface="B Nazanin" pitchFamily="2" charset="-78"/>
              </a:rPr>
              <a:t>خطوط اتصال افقی </a:t>
            </a:r>
            <a:r>
              <a:rPr lang="fa-IR" sz="2400" dirty="0">
                <a:cs typeface="B Nazanin" pitchFamily="2" charset="-78"/>
              </a:rPr>
              <a:t>با یک ملات کرم رنگ و خطوط اتصال کوچک عمودی با ملات آجری رنگ آجر پر شده بودند</a:t>
            </a:r>
            <a:endParaRPr lang="en-US" sz="2400" dirty="0">
              <a:cs typeface="B Nazanin" pitchFamily="2" charset="-78"/>
            </a:endParaRPr>
          </a:p>
          <a:p>
            <a:pPr marL="285750" indent="-285750" algn="r" rtl="1">
              <a:buFont typeface="Arial" pitchFamily="34" charset="0"/>
              <a:buChar char="•"/>
            </a:pPr>
            <a:r>
              <a:rPr lang="en-IN" dirty="0" smtClean="0"/>
              <a:t>.</a:t>
            </a:r>
            <a:endParaRPr lang="en-IN" dirty="0"/>
          </a:p>
        </p:txBody>
      </p:sp>
      <p:sp>
        <p:nvSpPr>
          <p:cNvPr id="4" name="Rectangle 3"/>
          <p:cNvSpPr/>
          <p:nvPr/>
        </p:nvSpPr>
        <p:spPr>
          <a:xfrm>
            <a:off x="3057612" y="2967335"/>
            <a:ext cx="3028776" cy="175432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5400" b="1" cap="none" spc="150" dirty="0" smtClean="0">
                <a:ln w="11430"/>
                <a:solidFill>
                  <a:srgbClr val="F8F8F8"/>
                </a:solidFill>
                <a:effectLst>
                  <a:outerShdw blurRad="25400" algn="tl" rotWithShape="0">
                    <a:srgbClr val="000000">
                      <a:alpha val="43000"/>
                    </a:srgbClr>
                  </a:outerShdw>
                </a:effectLst>
              </a:rPr>
              <a:t>نمای خروجی</a:t>
            </a:r>
            <a:endParaRPr lang="en-US" sz="54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958511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Frank Lloyd Wright - Robie Hous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43" y="125657"/>
            <a:ext cx="8808913" cy="660668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411760" y="1448780"/>
            <a:ext cx="4320480" cy="3960440"/>
          </a:xfrm>
          <a:prstGeom prst="roundRect">
            <a:avLst/>
          </a:prstGeom>
          <a:solidFill>
            <a:schemeClr val="tx1">
              <a:alpha val="6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lgn="r" rtl="1">
              <a:buFont typeface="Arial" pitchFamily="34" charset="0"/>
              <a:buChar char="•"/>
            </a:pPr>
            <a:r>
              <a:rPr lang="fa-IR" sz="2000" dirty="0" smtClean="0">
                <a:cs typeface="B Nazanin" pitchFamily="2" charset="-78"/>
              </a:rPr>
              <a:t>تاثیر خطوط ممتد کرم رنگ افقی از فاصله دور</a:t>
            </a:r>
            <a:endParaRPr lang="en-IN" sz="2800" dirty="0" smtClean="0">
              <a:solidFill>
                <a:schemeClr val="accent2">
                  <a:lumMod val="60000"/>
                  <a:lumOff val="40000"/>
                </a:schemeClr>
              </a:solidFill>
              <a:cs typeface="B Nazanin" pitchFamily="2" charset="-78"/>
            </a:endParaRPr>
          </a:p>
          <a:p>
            <a:pPr marL="285750" indent="-285750" algn="r" rtl="1">
              <a:buFont typeface="Arial" pitchFamily="34" charset="0"/>
              <a:buChar char="•"/>
            </a:pPr>
            <a:endParaRPr lang="en-IN" sz="2000" dirty="0" smtClean="0">
              <a:solidFill>
                <a:schemeClr val="accent2">
                  <a:lumMod val="60000"/>
                  <a:lumOff val="40000"/>
                </a:schemeClr>
              </a:solidFill>
              <a:cs typeface="B Nazanin" pitchFamily="2" charset="-78"/>
            </a:endParaRPr>
          </a:p>
          <a:p>
            <a:pPr marL="285750" indent="-285750" algn="r" rtl="1">
              <a:buFont typeface="Arial" pitchFamily="34" charset="0"/>
              <a:buChar char="•"/>
            </a:pPr>
            <a:endParaRPr lang="en-IN" sz="2000" dirty="0" smtClean="0">
              <a:cs typeface="B Nazanin" pitchFamily="2" charset="-78"/>
            </a:endParaRPr>
          </a:p>
          <a:p>
            <a:pPr marL="285750" indent="-285750" algn="r" rtl="1">
              <a:buFont typeface="Arial" pitchFamily="34" charset="0"/>
              <a:buChar char="•"/>
            </a:pPr>
            <a:r>
              <a:rPr lang="fa-IR" sz="2000" dirty="0" smtClean="0">
                <a:cs typeface="B Nazanin" pitchFamily="2" charset="-78"/>
              </a:rPr>
              <a:t>سازه فلزی بزرگ که مسئول انحراف اندک لبه بام میباشد</a:t>
            </a:r>
            <a:endParaRPr lang="en-IN" sz="2000" dirty="0" smtClean="0">
              <a:cs typeface="B Nazanin" pitchFamily="2" charset="-78"/>
            </a:endParaRPr>
          </a:p>
        </p:txBody>
      </p:sp>
    </p:spTree>
    <p:extLst>
      <p:ext uri="{BB962C8B-B14F-4D97-AF65-F5344CB8AC3E}">
        <p14:creationId xmlns:p14="http://schemas.microsoft.com/office/powerpoint/2010/main" val="390647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pload.wikimedia.org/wikipedia/commons/8/89/Robie_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8879419" cy="58244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5257800"/>
            <a:ext cx="6039860"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400" b="1" dirty="0" smtClean="0"/>
              <a:t>خانه فردریک روبی</a:t>
            </a:r>
            <a:endParaRPr lang="en-US" sz="2400" b="1" cap="none" spc="50" dirty="0">
              <a:ln w="13500">
                <a:solidFill>
                  <a:schemeClr val="accent1">
                    <a:shade val="2500"/>
                    <a:alpha val="6500"/>
                  </a:schemeClr>
                </a:solidFill>
                <a:prstDash val="solid"/>
              </a:ln>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3644527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Frank Lloyd Wright - Robie House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31" y="103448"/>
            <a:ext cx="8868139" cy="665110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807804" y="2564904"/>
            <a:ext cx="3528392" cy="1728192"/>
          </a:xfrm>
          <a:prstGeom prst="roundRect">
            <a:avLst/>
          </a:prstGeom>
          <a:solidFill>
            <a:schemeClr val="tx1">
              <a:alpha val="4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lgn="r" rtl="1">
              <a:buFont typeface="Arial" pitchFamily="34" charset="0"/>
              <a:buChar char="•"/>
            </a:pPr>
            <a:r>
              <a:rPr lang="en-IN" sz="2000" dirty="0">
                <a:cs typeface="B Nazanin" pitchFamily="2" charset="-78"/>
              </a:rPr>
              <a:t> </a:t>
            </a:r>
            <a:r>
              <a:rPr lang="fa-IR" sz="2000" dirty="0">
                <a:cs typeface="B Nazanin" pitchFamily="2" charset="-78"/>
              </a:rPr>
              <a:t>گلدانهای تزئینی ، رخ بام، سنگ سردر، و دیگر بخشهای آراسته خروجی </a:t>
            </a:r>
            <a:r>
              <a:rPr lang="fa-IR" sz="2000" dirty="0" smtClean="0">
                <a:cs typeface="B Nazanin" pitchFamily="2" charset="-78"/>
              </a:rPr>
              <a:t>طراحی شده </a:t>
            </a:r>
            <a:r>
              <a:rPr lang="fa-IR" sz="2000" dirty="0">
                <a:cs typeface="B Nazanin" pitchFamily="2" charset="-78"/>
              </a:rPr>
              <a:t>با سنگ آهک بدفورد </a:t>
            </a:r>
            <a:endParaRPr lang="en-US" sz="2000" dirty="0">
              <a:cs typeface="B Nazanin" pitchFamily="2" charset="-78"/>
            </a:endParaRPr>
          </a:p>
          <a:p>
            <a:pPr marL="285750" indent="-285750">
              <a:buFont typeface="Arial" pitchFamily="34" charset="0"/>
              <a:buChar char="•"/>
            </a:pPr>
            <a:r>
              <a:rPr lang="en-IN" sz="2000" dirty="0" smtClean="0"/>
              <a:t>.</a:t>
            </a:r>
            <a:endParaRPr lang="en-IN" sz="2000" dirty="0"/>
          </a:p>
        </p:txBody>
      </p:sp>
    </p:spTree>
    <p:extLst>
      <p:ext uri="{BB962C8B-B14F-4D97-AF65-F5344CB8AC3E}">
        <p14:creationId xmlns:p14="http://schemas.microsoft.com/office/powerpoint/2010/main" val="2928724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Frank Lloyd Wright - Robie House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43" y="125657"/>
            <a:ext cx="8808913" cy="660668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547664" y="2528900"/>
            <a:ext cx="6048672" cy="1800200"/>
          </a:xfrm>
          <a:prstGeom prst="roundRect">
            <a:avLst/>
          </a:prstGeom>
          <a:solidFill>
            <a:schemeClr val="tx1">
              <a:alpha val="6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lgn="r" rtl="1">
              <a:buFont typeface="Arial" pitchFamily="34" charset="0"/>
              <a:buChar char="•"/>
            </a:pPr>
            <a:r>
              <a:rPr lang="fa-IR" sz="2400" dirty="0" smtClean="0">
                <a:cs typeface="B Nazanin" pitchFamily="2" charset="-78"/>
              </a:rPr>
              <a:t>طراحی هنری </a:t>
            </a:r>
            <a:r>
              <a:rPr lang="fa-IR" sz="2400" dirty="0">
                <a:cs typeface="B Nazanin" pitchFamily="2" charset="-78"/>
              </a:rPr>
              <a:t>پنجره های شیشه </a:t>
            </a:r>
            <a:r>
              <a:rPr lang="fa-IR" sz="2400" dirty="0" smtClean="0">
                <a:cs typeface="B Nazanin" pitchFamily="2" charset="-78"/>
              </a:rPr>
              <a:t>ای، با یک </a:t>
            </a:r>
            <a:r>
              <a:rPr lang="fa-IR" sz="2400" dirty="0">
                <a:cs typeface="B Nazanin" pitchFamily="2" charset="-78"/>
              </a:rPr>
              <a:t>الگوی انتزاعی </a:t>
            </a:r>
            <a:r>
              <a:rPr lang="fa-IR" sz="2400" dirty="0" smtClean="0">
                <a:cs typeface="B Nazanin" pitchFamily="2" charset="-78"/>
              </a:rPr>
              <a:t>متشکل از شیشه </a:t>
            </a:r>
            <a:r>
              <a:rPr lang="fa-IR" sz="2400" dirty="0">
                <a:cs typeface="B Nazanin" pitchFamily="2" charset="-78"/>
              </a:rPr>
              <a:t>ای رنگی و </a:t>
            </a:r>
            <a:r>
              <a:rPr lang="fa-IR" sz="2400" dirty="0" smtClean="0">
                <a:cs typeface="B Nazanin" pitchFamily="2" charset="-78"/>
              </a:rPr>
              <a:t>شفاف که دارای زاویه </a:t>
            </a:r>
            <a:r>
              <a:rPr lang="fa-IR" sz="2400" dirty="0">
                <a:cs typeface="B Nazanin" pitchFamily="2" charset="-78"/>
              </a:rPr>
              <a:t>های 30 و 60 درجه </a:t>
            </a:r>
            <a:r>
              <a:rPr lang="fa-IR" sz="2400" dirty="0" smtClean="0">
                <a:cs typeface="B Nazanin" pitchFamily="2" charset="-78"/>
              </a:rPr>
              <a:t>مورد علاقه رایت هستند.</a:t>
            </a:r>
            <a:r>
              <a:rPr lang="en-IN" sz="2400" dirty="0" smtClean="0">
                <a:cs typeface="B Nazanin" pitchFamily="2" charset="-78"/>
              </a:rPr>
              <a:t>.</a:t>
            </a:r>
            <a:endParaRPr lang="en-IN" sz="2400" dirty="0">
              <a:cs typeface="B Nazanin" pitchFamily="2" charset="-78"/>
            </a:endParaRPr>
          </a:p>
        </p:txBody>
      </p:sp>
      <p:pic>
        <p:nvPicPr>
          <p:cNvPr id="4" name="Picture 4" descr="LR Wind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163" y="3902186"/>
            <a:ext cx="2036837" cy="2955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36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reatBuildings.com/gbc/images/cid_aj1364_b.jpg"/>
          <p:cNvPicPr>
            <a:picLocks noChangeAspect="1" noChangeArrowheads="1"/>
          </p:cNvPicPr>
          <p:nvPr/>
        </p:nvPicPr>
        <p:blipFill rotWithShape="1">
          <a:blip r:embed="rId2">
            <a:extLst>
              <a:ext uri="{28A0092B-C50C-407E-A947-70E740481C1C}">
                <a14:useLocalDpi xmlns:a14="http://schemas.microsoft.com/office/drawing/2010/main" val="0"/>
              </a:ext>
            </a:extLst>
          </a:blip>
          <a:srcRect b="4668"/>
          <a:stretch/>
        </p:blipFill>
        <p:spPr bwMode="auto">
          <a:xfrm>
            <a:off x="193439" y="431253"/>
            <a:ext cx="8843057" cy="61219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data.GreatBuildings.com/gbc/drawings/Robie_Plan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620688"/>
            <a:ext cx="2455976" cy="109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24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reatBuildings.com/gbc/images/cid_aj1365_b.jpg"/>
          <p:cNvPicPr>
            <a:picLocks noChangeAspect="1" noChangeArrowheads="1"/>
          </p:cNvPicPr>
          <p:nvPr/>
        </p:nvPicPr>
        <p:blipFill rotWithShape="1">
          <a:blip r:embed="rId2">
            <a:extLst>
              <a:ext uri="{28A0092B-C50C-407E-A947-70E740481C1C}">
                <a14:useLocalDpi xmlns:a14="http://schemas.microsoft.com/office/drawing/2010/main" val="0"/>
              </a:ext>
            </a:extLst>
          </a:blip>
          <a:srcRect b="4848"/>
          <a:stretch/>
        </p:blipFill>
        <p:spPr bwMode="auto">
          <a:xfrm>
            <a:off x="76200" y="381000"/>
            <a:ext cx="8819676" cy="6096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data.GreatBuildings.com/gbc/drawings/Robie_Plan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3588" y="597024"/>
            <a:ext cx="2455976" cy="109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80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reatBuildings.com/gbc/images/cid_aj1366_b.jpg"/>
          <p:cNvPicPr>
            <a:picLocks noChangeAspect="1" noChangeArrowheads="1"/>
          </p:cNvPicPr>
          <p:nvPr/>
        </p:nvPicPr>
        <p:blipFill rotWithShape="1">
          <a:blip r:embed="rId2">
            <a:extLst>
              <a:ext uri="{28A0092B-C50C-407E-A947-70E740481C1C}">
                <a14:useLocalDpi xmlns:a14="http://schemas.microsoft.com/office/drawing/2010/main" val="0"/>
              </a:ext>
            </a:extLst>
          </a:blip>
          <a:srcRect b="5492"/>
          <a:stretch/>
        </p:blipFill>
        <p:spPr bwMode="auto">
          <a:xfrm>
            <a:off x="141363" y="404664"/>
            <a:ext cx="8843057" cy="59961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data.GreatBuildings.com/gbc/drawings/Robie_Plan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869160"/>
            <a:ext cx="2455976" cy="109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14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reatBuildings.com/gbc/images/cid_aj1367_b.jpg"/>
          <p:cNvPicPr>
            <a:picLocks noChangeAspect="1" noChangeArrowheads="1"/>
          </p:cNvPicPr>
          <p:nvPr/>
        </p:nvPicPr>
        <p:blipFill rotWithShape="1">
          <a:blip r:embed="rId2">
            <a:extLst>
              <a:ext uri="{28A0092B-C50C-407E-A947-70E740481C1C}">
                <a14:useLocalDpi xmlns:a14="http://schemas.microsoft.com/office/drawing/2010/main" val="0"/>
              </a:ext>
            </a:extLst>
          </a:blip>
          <a:srcRect b="5100"/>
          <a:stretch/>
        </p:blipFill>
        <p:spPr bwMode="auto">
          <a:xfrm>
            <a:off x="152400" y="304800"/>
            <a:ext cx="8843057" cy="6095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data.GreatBuildings.com/gbc/drawings/Robie_Plan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724400"/>
            <a:ext cx="2455976" cy="109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66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reatBuildings.com/gbc/images/cid_1036095628_RobieExt0.jpg"/>
          <p:cNvPicPr>
            <a:picLocks noChangeAspect="1" noChangeArrowheads="1"/>
          </p:cNvPicPr>
          <p:nvPr/>
        </p:nvPicPr>
        <p:blipFill rotWithShape="1">
          <a:blip r:embed="rId2">
            <a:extLst>
              <a:ext uri="{28A0092B-C50C-407E-A947-70E740481C1C}">
                <a14:useLocalDpi xmlns:a14="http://schemas.microsoft.com/office/drawing/2010/main" val="0"/>
              </a:ext>
            </a:extLst>
          </a:blip>
          <a:srcRect b="5319"/>
          <a:stretch/>
        </p:blipFill>
        <p:spPr bwMode="auto">
          <a:xfrm>
            <a:off x="155575" y="304800"/>
            <a:ext cx="8880921" cy="6172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data.GreatBuildings.com/gbc/drawings/Robie_Plan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620688"/>
            <a:ext cx="2455976" cy="109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1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farm5.staticflickr.com/4042/4619939477_19604ae209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48" y="737063"/>
            <a:ext cx="8069504" cy="53838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79257" y="2967335"/>
            <a:ext cx="3185488"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itchFamily="2" charset="-78"/>
              </a:rPr>
              <a:t>فضای داخلی</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itchFamily="2" charset="-78"/>
            </a:endParaRPr>
          </a:p>
        </p:txBody>
      </p:sp>
      <p:sp>
        <p:nvSpPr>
          <p:cNvPr id="4" name="Rounded Rectangle 3"/>
          <p:cNvSpPr/>
          <p:nvPr/>
        </p:nvSpPr>
        <p:spPr>
          <a:xfrm>
            <a:off x="537248" y="3890665"/>
            <a:ext cx="3240360" cy="2304256"/>
          </a:xfrm>
          <a:prstGeom prst="roundRect">
            <a:avLst/>
          </a:prstGeom>
          <a:solidFill>
            <a:schemeClr val="tx1">
              <a:alpha val="6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2800" dirty="0" smtClean="0">
                <a:solidFill>
                  <a:schemeClr val="accent2">
                    <a:lumMod val="60000"/>
                    <a:lumOff val="40000"/>
                  </a:schemeClr>
                </a:solidFill>
                <a:cs typeface="B Nazanin" pitchFamily="2" charset="-78"/>
              </a:rPr>
              <a:t>راهرو وروی</a:t>
            </a:r>
          </a:p>
          <a:p>
            <a:pPr algn="ctr"/>
            <a:r>
              <a:rPr lang="fa-IR" sz="2800" dirty="0" smtClean="0">
                <a:solidFill>
                  <a:schemeClr val="accent2">
                    <a:lumMod val="60000"/>
                    <a:lumOff val="40000"/>
                  </a:schemeClr>
                </a:solidFill>
                <a:cs typeface="B Nazanin" pitchFamily="2" charset="-78"/>
              </a:rPr>
              <a:t>سقف کوتاه قبل از درب جلویی نشان دهنده گذر از قسمت بیرونی به قسمت داخلی است</a:t>
            </a:r>
            <a:r>
              <a:rPr lang="en-IN" sz="2000" dirty="0" smtClean="0">
                <a:solidFill>
                  <a:schemeClr val="bg1"/>
                </a:solidFill>
                <a:cs typeface="B Nazanin" pitchFamily="2" charset="-78"/>
              </a:rPr>
              <a:t>.</a:t>
            </a:r>
            <a:endParaRPr lang="en-IN" sz="2000" dirty="0">
              <a:solidFill>
                <a:schemeClr val="bg1"/>
              </a:solidFill>
              <a:cs typeface="B Nazanin" pitchFamily="2" charset="-78"/>
            </a:endParaRPr>
          </a:p>
        </p:txBody>
      </p:sp>
    </p:spTree>
    <p:extLst>
      <p:ext uri="{BB962C8B-B14F-4D97-AF65-F5344CB8AC3E}">
        <p14:creationId xmlns:p14="http://schemas.microsoft.com/office/powerpoint/2010/main" val="847638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classconnection.s3.amazonaws.com/921/flashcards/878921/png/3913200433350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588" y="229586"/>
            <a:ext cx="7416824" cy="6398829"/>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303748" y="2528900"/>
            <a:ext cx="4536504" cy="1800200"/>
          </a:xfrm>
          <a:prstGeom prst="round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2400" dirty="0"/>
              <a:t>فضای اتاق ناهارخوری در درجه اول از طریق </a:t>
            </a:r>
            <a:r>
              <a:rPr lang="fa-IR" sz="2400" dirty="0" smtClean="0"/>
              <a:t>مبلمان آن </a:t>
            </a:r>
            <a:r>
              <a:rPr lang="fa-IR" sz="2400" dirty="0"/>
              <a:t>تعریف </a:t>
            </a:r>
            <a:r>
              <a:rPr lang="fa-IR" dirty="0" smtClean="0"/>
              <a:t>می شود</a:t>
            </a:r>
            <a:r>
              <a:rPr lang="en-IN" sz="2400" dirty="0" smtClean="0"/>
              <a:t>.</a:t>
            </a:r>
            <a:r>
              <a:rPr lang="en-IN" dirty="0" smtClean="0"/>
              <a:t> </a:t>
            </a:r>
            <a:endParaRPr lang="en-IN" dirty="0"/>
          </a:p>
        </p:txBody>
      </p:sp>
    </p:spTree>
    <p:extLst>
      <p:ext uri="{BB962C8B-B14F-4D97-AF65-F5344CB8AC3E}">
        <p14:creationId xmlns:p14="http://schemas.microsoft.com/office/powerpoint/2010/main" val="2750738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bluffton.edu/%7Esullivanm/wrightrobie/inttwdpr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62" y="364451"/>
            <a:ext cx="8715276" cy="61290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91655" y="2967335"/>
            <a:ext cx="2760692"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اتاق نشیمن</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2" descr="http://data.GreatBuildings.com/gbc/drawings/Robie_Plan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572000"/>
            <a:ext cx="3787777" cy="172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462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Robie House HAB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82"/>
            <a:ext cx="8424936" cy="64438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2" y="207067"/>
            <a:ext cx="248648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3528392" y="1673408"/>
            <a:ext cx="4896544" cy="4752528"/>
          </a:xfrm>
          <a:prstGeom prst="roundRect">
            <a:avLst/>
          </a:prstGeom>
          <a:solidFill>
            <a:schemeClr val="tx1">
              <a:alpha val="6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3"/>
          <p:cNvSpPr txBox="1"/>
          <p:nvPr/>
        </p:nvSpPr>
        <p:spPr>
          <a:xfrm>
            <a:off x="3810000" y="2362199"/>
            <a:ext cx="4614936" cy="34778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000" b="1" dirty="0" smtClean="0">
                <a:solidFill>
                  <a:srgbClr val="FF0000"/>
                </a:solidFill>
              </a:rPr>
              <a:t>سال ساخت</a:t>
            </a:r>
            <a:r>
              <a:rPr lang="en-US" sz="2000" b="1" dirty="0" smtClean="0">
                <a:solidFill>
                  <a:srgbClr val="FF0000"/>
                </a:solidFill>
              </a:rPr>
              <a:t>	</a:t>
            </a:r>
            <a:r>
              <a:rPr lang="fa-IR" sz="2000" b="1" dirty="0" smtClean="0">
                <a:solidFill>
                  <a:srgbClr val="FF0000"/>
                </a:solidFill>
              </a:rPr>
              <a:t>      </a:t>
            </a:r>
            <a:r>
              <a:rPr lang="en-US" sz="2000" b="1" dirty="0" smtClean="0">
                <a:solidFill>
                  <a:srgbClr val="FF0000"/>
                </a:solidFill>
              </a:rPr>
              <a:t>	 : 1909</a:t>
            </a:r>
          </a:p>
          <a:p>
            <a:endParaRPr lang="en-US" sz="2000" b="1" dirty="0">
              <a:solidFill>
                <a:srgbClr val="FF0000"/>
              </a:solidFill>
            </a:endParaRPr>
          </a:p>
          <a:p>
            <a:r>
              <a:rPr lang="fa-IR" sz="2000" b="1" dirty="0" smtClean="0">
                <a:solidFill>
                  <a:srgbClr val="FF0000"/>
                </a:solidFill>
              </a:rPr>
              <a:t>مکان</a:t>
            </a:r>
            <a:r>
              <a:rPr lang="en-US" sz="2000" b="1" dirty="0" smtClean="0">
                <a:solidFill>
                  <a:srgbClr val="FF0000"/>
                </a:solidFill>
              </a:rPr>
              <a:t>	                : </a:t>
            </a:r>
            <a:r>
              <a:rPr lang="fa-IR" sz="2000" b="1" dirty="0" smtClean="0">
                <a:solidFill>
                  <a:srgbClr val="FF0000"/>
                </a:solidFill>
              </a:rPr>
              <a:t>شیکاگو . ایلینویز</a:t>
            </a:r>
            <a:endParaRPr lang="en-US" sz="2000" b="1" dirty="0" smtClean="0">
              <a:solidFill>
                <a:srgbClr val="FF0000"/>
              </a:solidFill>
            </a:endParaRPr>
          </a:p>
          <a:p>
            <a:endParaRPr lang="en-US" sz="2000" b="1" dirty="0">
              <a:solidFill>
                <a:srgbClr val="FF0000"/>
              </a:solidFill>
            </a:endParaRPr>
          </a:p>
          <a:p>
            <a:r>
              <a:rPr lang="fa-IR" sz="2000" b="1" dirty="0" smtClean="0">
                <a:solidFill>
                  <a:srgbClr val="FF0000"/>
                </a:solidFill>
              </a:rPr>
              <a:t>سبک</a:t>
            </a:r>
            <a:r>
              <a:rPr lang="en-US" sz="2000" b="1" dirty="0" smtClean="0">
                <a:solidFill>
                  <a:srgbClr val="FF0000"/>
                </a:solidFill>
              </a:rPr>
              <a:t>		</a:t>
            </a:r>
            <a:r>
              <a:rPr lang="fa-IR" sz="2000" b="1" dirty="0" smtClean="0">
                <a:solidFill>
                  <a:srgbClr val="FF0000"/>
                </a:solidFill>
              </a:rPr>
              <a:t>       </a:t>
            </a:r>
            <a:r>
              <a:rPr lang="en-US" sz="2000" b="1" dirty="0" smtClean="0">
                <a:solidFill>
                  <a:srgbClr val="FF0000"/>
                </a:solidFill>
              </a:rPr>
              <a:t>   : </a:t>
            </a:r>
            <a:r>
              <a:rPr lang="fa-IR" sz="2000" b="1" dirty="0" smtClean="0">
                <a:solidFill>
                  <a:srgbClr val="FF0000"/>
                </a:solidFill>
              </a:rPr>
              <a:t>سبک پرایری</a:t>
            </a:r>
            <a:endParaRPr lang="en-US" sz="2000" b="1" dirty="0" smtClean="0">
              <a:solidFill>
                <a:srgbClr val="FF0000"/>
              </a:solidFill>
            </a:endParaRPr>
          </a:p>
          <a:p>
            <a:endParaRPr lang="en-US" sz="2000" b="1" dirty="0" smtClean="0">
              <a:solidFill>
                <a:srgbClr val="FF0000"/>
              </a:solidFill>
            </a:endParaRPr>
          </a:p>
          <a:p>
            <a:r>
              <a:rPr lang="fa-IR" sz="2000" b="1" dirty="0" smtClean="0">
                <a:solidFill>
                  <a:srgbClr val="FF0000"/>
                </a:solidFill>
              </a:rPr>
              <a:t>اقلیم</a:t>
            </a:r>
            <a:r>
              <a:rPr lang="en-US" sz="2000" b="1" dirty="0" smtClean="0">
                <a:solidFill>
                  <a:srgbClr val="FF0000"/>
                </a:solidFill>
              </a:rPr>
              <a:t>	                                  : </a:t>
            </a:r>
            <a:r>
              <a:rPr lang="fa-IR" sz="2000" b="1" dirty="0" smtClean="0">
                <a:solidFill>
                  <a:srgbClr val="FF0000"/>
                </a:solidFill>
              </a:rPr>
              <a:t>معتدل</a:t>
            </a:r>
            <a:endParaRPr lang="en-US" sz="2000" b="1" dirty="0" smtClean="0">
              <a:solidFill>
                <a:srgbClr val="FF0000"/>
              </a:solidFill>
            </a:endParaRPr>
          </a:p>
          <a:p>
            <a:endParaRPr lang="en-US" sz="2000" b="1" dirty="0">
              <a:solidFill>
                <a:srgbClr val="FF0000"/>
              </a:solidFill>
            </a:endParaRPr>
          </a:p>
          <a:p>
            <a:r>
              <a:rPr lang="fa-IR" sz="2000" b="1" dirty="0" smtClean="0">
                <a:solidFill>
                  <a:srgbClr val="FF0000"/>
                </a:solidFill>
              </a:rPr>
              <a:t>سیستم ساختاری</a:t>
            </a:r>
            <a:r>
              <a:rPr lang="en-US" sz="2000" b="1" dirty="0" smtClean="0">
                <a:solidFill>
                  <a:schemeClr val="bg1"/>
                </a:solidFill>
              </a:rPr>
              <a:t>  </a:t>
            </a:r>
            <a:r>
              <a:rPr lang="fa-IR" sz="2000" b="1" dirty="0" smtClean="0">
                <a:solidFill>
                  <a:schemeClr val="bg1"/>
                </a:solidFill>
              </a:rPr>
              <a:t>      </a:t>
            </a:r>
            <a:r>
              <a:rPr lang="en-US" sz="2000" b="1" dirty="0" smtClean="0">
                <a:solidFill>
                  <a:schemeClr val="bg1"/>
                </a:solidFill>
              </a:rPr>
              <a:t> : </a:t>
            </a:r>
            <a:r>
              <a:rPr lang="fa-IR" sz="2000" b="1" dirty="0" smtClean="0">
                <a:solidFill>
                  <a:schemeClr val="bg1"/>
                </a:solidFill>
              </a:rPr>
              <a:t>آجر و فولا</a:t>
            </a:r>
            <a:r>
              <a:rPr lang="fa-IR" sz="2000" b="1" dirty="0">
                <a:solidFill>
                  <a:schemeClr val="bg1"/>
                </a:solidFill>
              </a:rPr>
              <a:t>د</a:t>
            </a:r>
            <a:endParaRPr lang="en-US" sz="2000" b="1" dirty="0" smtClean="0">
              <a:solidFill>
                <a:schemeClr val="bg1"/>
              </a:solidFill>
            </a:endParaRPr>
          </a:p>
          <a:p>
            <a:endParaRPr lang="en-US" sz="2000" b="1" dirty="0">
              <a:solidFill>
                <a:schemeClr val="bg1"/>
              </a:solidFill>
            </a:endParaRPr>
          </a:p>
          <a:p>
            <a:endParaRPr lang="en-IN" sz="2000" b="1" dirty="0">
              <a:solidFill>
                <a:schemeClr val="bg1"/>
              </a:solidFill>
            </a:endParaRPr>
          </a:p>
        </p:txBody>
      </p:sp>
    </p:spTree>
    <p:extLst>
      <p:ext uri="{BB962C8B-B14F-4D97-AF65-F5344CB8AC3E}">
        <p14:creationId xmlns:p14="http://schemas.microsoft.com/office/powerpoint/2010/main" val="390981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michaelbeggs.files.wordpress.com/2010/01/r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458" y="509972"/>
            <a:ext cx="8757084" cy="58380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200" y="5257800"/>
            <a:ext cx="190629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شومینه</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http://data.GreatBuildings.com/gbc/drawings/Robie_Plan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961" y="4619856"/>
            <a:ext cx="3787777" cy="172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61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H Wind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29" y="524086"/>
            <a:ext cx="8714742" cy="58098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45458" y="2967335"/>
            <a:ext cx="4253088"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شیشه های تزئینی</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800542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R Wind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485109" cy="65086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36121" y="259976"/>
            <a:ext cx="3528392" cy="18158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fa-IR" sz="2800" dirty="0" smtClean="0">
              <a:cs typeface="B Nazanin" pitchFamily="2" charset="-78"/>
            </a:endParaRPr>
          </a:p>
          <a:p>
            <a:pPr algn="r"/>
            <a:r>
              <a:rPr lang="fa-IR" sz="2800" dirty="0" smtClean="0">
                <a:cs typeface="B Nazanin" pitchFamily="2" charset="-78"/>
              </a:rPr>
              <a:t>روشنایی</a:t>
            </a:r>
            <a:r>
              <a:rPr lang="fa-IR" sz="2800" dirty="0">
                <a:cs typeface="B Nazanin" pitchFamily="2" charset="-78"/>
              </a:rPr>
              <a:t>: سطح اصلی خانه </a:t>
            </a:r>
            <a:r>
              <a:rPr lang="fa-IR" sz="2800" dirty="0" smtClean="0">
                <a:cs typeface="B Nazanin" pitchFamily="2" charset="-78"/>
              </a:rPr>
              <a:t>توسط نور طبیعی </a:t>
            </a:r>
            <a:r>
              <a:rPr lang="fa-IR" sz="2800" dirty="0">
                <a:cs typeface="B Nazanin" pitchFamily="2" charset="-78"/>
              </a:rPr>
              <a:t>و مصنوعی </a:t>
            </a:r>
            <a:r>
              <a:rPr lang="fa-IR" sz="2800" dirty="0" smtClean="0">
                <a:cs typeface="B Nazanin" pitchFamily="2" charset="-78"/>
              </a:rPr>
              <a:t>روشن میگردد</a:t>
            </a:r>
            <a:endParaRPr lang="en-IN" sz="2800" dirty="0">
              <a:solidFill>
                <a:schemeClr val="bg1"/>
              </a:solidFill>
              <a:cs typeface="B Nazanin" pitchFamily="2" charset="-78"/>
            </a:endParaRPr>
          </a:p>
        </p:txBody>
      </p:sp>
    </p:spTree>
    <p:extLst>
      <p:ext uri="{BB962C8B-B14F-4D97-AF65-F5344CB8AC3E}">
        <p14:creationId xmlns:p14="http://schemas.microsoft.com/office/powerpoint/2010/main" val="3691775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4.bp.blogspot.com/_aeYUOpWnnGI/S60pcFM4D0I/AAAAAAAAD7k/nkutKcJtIg0/s400/kitchen-design-101-frank-lloyd-wright-kitch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63" y="140233"/>
            <a:ext cx="8626273" cy="65775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p:cNvSpPr txBox="1"/>
          <p:nvPr/>
        </p:nvSpPr>
        <p:spPr>
          <a:xfrm>
            <a:off x="3429000" y="3044278"/>
            <a:ext cx="4464496"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4400" b="1" dirty="0" smtClean="0">
                <a:solidFill>
                  <a:srgbClr val="FF0000"/>
                </a:solidFill>
                <a:cs typeface="B Nazanin" pitchFamily="2" charset="-78"/>
              </a:rPr>
              <a:t>آشپزخانه</a:t>
            </a:r>
            <a:endParaRPr lang="en-IN" sz="4400" b="1" dirty="0">
              <a:solidFill>
                <a:srgbClr val="FF0000"/>
              </a:solidFill>
              <a:cs typeface="B Nazanin" pitchFamily="2" charset="-78"/>
            </a:endParaRPr>
          </a:p>
        </p:txBody>
      </p:sp>
      <p:pic>
        <p:nvPicPr>
          <p:cNvPr id="4" name="Picture 2" descr="http://data.GreatBuildings.com/gbc/drawings/Robie_Plan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724400"/>
            <a:ext cx="3787777" cy="172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250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2.bp.blogspot.com/-nVWRWRhIjpM/TyjTcGeDIFI/AAAAAAAAB0M/Ion1KZ0vm44/s1600/FLW1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14800" y="4994010"/>
            <a:ext cx="4722212" cy="187743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dirty="0" smtClean="0">
                <a:solidFill>
                  <a:schemeClr val="bg1"/>
                </a:solidFill>
              </a:rPr>
              <a:t>خانه بردلی هارلی</a:t>
            </a:r>
          </a:p>
          <a:p>
            <a:pPr algn="r" rtl="1"/>
            <a:r>
              <a:rPr lang="fa-IR" sz="2400" dirty="0" smtClean="0">
                <a:solidFill>
                  <a:schemeClr val="bg1"/>
                </a:solidFill>
              </a:rPr>
              <a:t>خیابان 701 هاریسون جنوبی، کنکایی، بخش کنکایی، ایلینویز</a:t>
            </a:r>
          </a:p>
          <a:p>
            <a:pPr algn="r" rtl="1"/>
            <a:endParaRPr lang="fa-IR" sz="2400" dirty="0" smtClean="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1497764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vivek\Documents\My Stationery\homa\ppt submission\New folder\flw_kankakee_bradley_hse_se5_rem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0137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38800" y="4876800"/>
            <a:ext cx="175881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dirty="0" smtClean="0"/>
              <a:t>سبک پرایری</a:t>
            </a:r>
            <a:endParaRPr lang="en-US" sz="2400" dirty="0"/>
          </a:p>
        </p:txBody>
      </p:sp>
    </p:spTree>
    <p:extLst>
      <p:ext uri="{BB962C8B-B14F-4D97-AF65-F5344CB8AC3E}">
        <p14:creationId xmlns:p14="http://schemas.microsoft.com/office/powerpoint/2010/main" val="2870080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vivek\Documents\My Stationery\homa\ppt submission\New folder\basement-floor-plan-b-harley-bradley-house-south-5398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 y="266700"/>
            <a:ext cx="9136862" cy="632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p:cNvSpPr txBox="1"/>
          <p:nvPr/>
        </p:nvSpPr>
        <p:spPr>
          <a:xfrm>
            <a:off x="3364778" y="3167390"/>
            <a:ext cx="1999265"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dirty="0" smtClean="0"/>
              <a:t>طرح زیرزمین </a:t>
            </a:r>
            <a:endParaRPr lang="en-US" sz="2800" dirty="0"/>
          </a:p>
        </p:txBody>
      </p:sp>
    </p:spTree>
    <p:extLst>
      <p:ext uri="{BB962C8B-B14F-4D97-AF65-F5344CB8AC3E}">
        <p14:creationId xmlns:p14="http://schemas.microsoft.com/office/powerpoint/2010/main" val="53243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vivek\Documents\My Stationery\homa\ppt submission\New folder\00006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 y="381000"/>
            <a:ext cx="913471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p:cNvSpPr txBox="1"/>
          <p:nvPr/>
        </p:nvSpPr>
        <p:spPr>
          <a:xfrm>
            <a:off x="3961897" y="5715000"/>
            <a:ext cx="1521570"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dirty="0" smtClean="0">
                <a:solidFill>
                  <a:schemeClr val="bg1"/>
                </a:solidFill>
              </a:rPr>
              <a:t>طبقه اول</a:t>
            </a:r>
            <a:endParaRPr lang="en-US" sz="2800" dirty="0">
              <a:solidFill>
                <a:schemeClr val="bg1"/>
              </a:solidFill>
            </a:endParaRPr>
          </a:p>
        </p:txBody>
      </p:sp>
    </p:spTree>
    <p:extLst>
      <p:ext uri="{BB962C8B-B14F-4D97-AF65-F5344CB8AC3E}">
        <p14:creationId xmlns:p14="http://schemas.microsoft.com/office/powerpoint/2010/main" val="1978159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vivek\Documents\My Stationery\homa\ppt submission\New folder\00007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3977"/>
            <a:ext cx="9144000" cy="60900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p:cNvSpPr txBox="1"/>
          <p:nvPr/>
        </p:nvSpPr>
        <p:spPr>
          <a:xfrm>
            <a:off x="3967507" y="6212413"/>
            <a:ext cx="1208985"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800" dirty="0" smtClean="0"/>
              <a:t>طبقه دوم</a:t>
            </a:r>
            <a:endParaRPr lang="en-US" sz="2800" dirty="0"/>
          </a:p>
        </p:txBody>
      </p:sp>
    </p:spTree>
    <p:extLst>
      <p:ext uri="{BB962C8B-B14F-4D97-AF65-F5344CB8AC3E}">
        <p14:creationId xmlns:p14="http://schemas.microsoft.com/office/powerpoint/2010/main" val="4283525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vivek\Documents\My Stationery\homa\ppt submission\New folder\FLW4smal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757650"/>
            <a:ext cx="4648200" cy="31003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vivek\Documents\My Stationery\homa\ppt submission\New folder\vga_Bradley_Interior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5005"/>
            <a:ext cx="4648201" cy="29325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6"/>
          <p:cNvSpPr txBox="1"/>
          <p:nvPr/>
        </p:nvSpPr>
        <p:spPr>
          <a:xfrm>
            <a:off x="4664134" y="439709"/>
            <a:ext cx="4160520" cy="5078313"/>
          </a:xfrm>
          <a:prstGeom prst="rect">
            <a:avLst/>
          </a:prstGeom>
          <a:solidFill>
            <a:schemeClr val="accent6">
              <a:lumMod val="50000"/>
              <a:alpha val="72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dirty="0" smtClean="0">
                <a:solidFill>
                  <a:srgbClr val="FFFF00"/>
                </a:solidFill>
                <a:cs typeface="B Nazanin" pitchFamily="2" charset="-78"/>
              </a:rPr>
              <a:t>کفپوش</a:t>
            </a:r>
          </a:p>
          <a:p>
            <a:pPr algn="r" rtl="1"/>
            <a:r>
              <a:rPr lang="fa-IR" dirty="0" smtClean="0">
                <a:solidFill>
                  <a:srgbClr val="FFFF00"/>
                </a:solidFill>
                <a:cs typeface="B Nazanin" pitchFamily="2" charset="-78"/>
              </a:rPr>
              <a:t>خانه اصلی از چوب بلوط برش خورده چهارگوش و هواخورده ساخته شده</a:t>
            </a:r>
          </a:p>
          <a:p>
            <a:pPr algn="r" rtl="1"/>
            <a:r>
              <a:rPr lang="fa-IR" dirty="0" smtClean="0">
                <a:solidFill>
                  <a:srgbClr val="FFFF00"/>
                </a:solidFill>
                <a:cs typeface="B Nazanin" pitchFamily="2" charset="-78"/>
              </a:rPr>
              <a:t>بخش اصطبل دارای سطح سنگ بتنی مفرش است</a:t>
            </a:r>
          </a:p>
          <a:p>
            <a:pPr algn="r" rtl="1"/>
            <a:r>
              <a:rPr lang="fa-IR" dirty="0" smtClean="0">
                <a:solidFill>
                  <a:srgbClr val="FFFF00"/>
                </a:solidFill>
                <a:cs typeface="B Nazanin" pitchFamily="2" charset="-78"/>
              </a:rPr>
              <a:t>طبقه دوم اصطبل نیز چوبی بوده و با فرش مفرش شده است</a:t>
            </a:r>
          </a:p>
          <a:p>
            <a:pPr algn="r" rtl="1"/>
            <a:r>
              <a:rPr lang="fa-IR" dirty="0" smtClean="0">
                <a:solidFill>
                  <a:srgbClr val="FFFF00"/>
                </a:solidFill>
                <a:cs typeface="B Nazanin" pitchFamily="2" charset="-78"/>
              </a:rPr>
              <a:t>دیوارها و سقف ها</a:t>
            </a:r>
          </a:p>
          <a:p>
            <a:pPr algn="r" rtl="1"/>
            <a:r>
              <a:rPr lang="fa-IR" dirty="0" smtClean="0">
                <a:solidFill>
                  <a:srgbClr val="FFFF00"/>
                </a:solidFill>
                <a:cs typeface="B Nazanin" pitchFamily="2" charset="-78"/>
              </a:rPr>
              <a:t>دیوارهای اصلی خانه همه از گچ ساخته شده و سپس رنگ آمیزی شده اند. اتاق نشیمن، بخشهای ورودی و اتاق ناهارخوری دارای نورافکنهای مصنوعی استادانه ای هستند و با گچکاریهای استادانه تکمیل شده اند.</a:t>
            </a:r>
          </a:p>
          <a:p>
            <a:pPr algn="r" rtl="1"/>
            <a:r>
              <a:rPr lang="fa-IR" dirty="0" smtClean="0">
                <a:solidFill>
                  <a:srgbClr val="FFFF00"/>
                </a:solidFill>
                <a:cs typeface="B Nazanin" pitchFamily="2" charset="-78"/>
              </a:rPr>
              <a:t>دیوارهای اصطبل و سقفها نیز با تخته الوارهای کاچ برش خورده پوشیده شده اند.</a:t>
            </a:r>
          </a:p>
          <a:p>
            <a:pPr algn="r" rtl="1"/>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025336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rchitecturaldesigns.com/image.ashx?id=40f59082-94e3-46a0-86be-a72e41c5e9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28" y="137801"/>
            <a:ext cx="8763545" cy="658239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663788" y="2996952"/>
            <a:ext cx="3816424" cy="864096"/>
          </a:xfrm>
          <a:prstGeom prst="roundRect">
            <a:avLst/>
          </a:prstGeom>
          <a:solidFill>
            <a:schemeClr val="tx1">
              <a:alpha val="3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4000" b="1" dirty="0" smtClean="0">
                <a:solidFill>
                  <a:srgbClr val="92D050"/>
                </a:solidFill>
              </a:rPr>
              <a:t>سبک پرایری</a:t>
            </a:r>
            <a:endParaRPr lang="en-IN" sz="4000" b="1" dirty="0">
              <a:solidFill>
                <a:srgbClr val="92D050"/>
              </a:solidFill>
            </a:endParaRPr>
          </a:p>
        </p:txBody>
      </p:sp>
    </p:spTree>
    <p:extLst>
      <p:ext uri="{BB962C8B-B14F-4D97-AF65-F5344CB8AC3E}">
        <p14:creationId xmlns:p14="http://schemas.microsoft.com/office/powerpoint/2010/main" val="1964889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vivek\Documents\My Stationery\homa\ppt submission\New folder\FLW3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5742" cy="31357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5776"/>
            <a:ext cx="4387770" cy="3733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3915" y="0"/>
            <a:ext cx="4728257" cy="310008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7770" y="3100087"/>
            <a:ext cx="4731792" cy="3733800"/>
          </a:xfrm>
          <a:prstGeom prst="rect">
            <a:avLst/>
          </a:prstGeom>
        </p:spPr>
      </p:pic>
      <p:sp>
        <p:nvSpPr>
          <p:cNvPr id="6" name="TextBox 5"/>
          <p:cNvSpPr txBox="1"/>
          <p:nvPr/>
        </p:nvSpPr>
        <p:spPr>
          <a:xfrm flipH="1">
            <a:off x="741238" y="228600"/>
            <a:ext cx="93676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dirty="0" smtClean="0">
                <a:solidFill>
                  <a:schemeClr val="bg1"/>
                </a:solidFill>
              </a:rPr>
              <a:t>پله ها</a:t>
            </a:r>
            <a:endParaRPr lang="en-US" dirty="0">
              <a:solidFill>
                <a:schemeClr val="bg1"/>
              </a:solidFill>
            </a:endParaRPr>
          </a:p>
        </p:txBody>
      </p:sp>
      <p:sp>
        <p:nvSpPr>
          <p:cNvPr id="7" name="TextBox 7"/>
          <p:cNvSpPr txBox="1"/>
          <p:nvPr/>
        </p:nvSpPr>
        <p:spPr>
          <a:xfrm>
            <a:off x="697835" y="4114800"/>
            <a:ext cx="186781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dirty="0" smtClean="0">
                <a:solidFill>
                  <a:schemeClr val="bg1"/>
                </a:solidFill>
              </a:rPr>
              <a:t>ورودی اصلی از داخل</a:t>
            </a:r>
            <a:endParaRPr lang="en-US" dirty="0">
              <a:solidFill>
                <a:schemeClr val="bg1"/>
              </a:solidFill>
            </a:endParaRPr>
          </a:p>
        </p:txBody>
      </p:sp>
      <p:sp>
        <p:nvSpPr>
          <p:cNvPr id="8" name="TextBox 6"/>
          <p:cNvSpPr txBox="1"/>
          <p:nvPr/>
        </p:nvSpPr>
        <p:spPr>
          <a:xfrm>
            <a:off x="7391400" y="2209800"/>
            <a:ext cx="1043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dirty="0" smtClean="0">
                <a:solidFill>
                  <a:schemeClr val="bg1"/>
                </a:solidFill>
              </a:rPr>
              <a:t>ناهارخوری</a:t>
            </a:r>
            <a:endParaRPr lang="en-US" dirty="0">
              <a:solidFill>
                <a:schemeClr val="bg1"/>
              </a:solidFill>
            </a:endParaRPr>
          </a:p>
        </p:txBody>
      </p:sp>
      <p:sp>
        <p:nvSpPr>
          <p:cNvPr id="9" name="TextBox 8"/>
          <p:cNvSpPr txBox="1"/>
          <p:nvPr/>
        </p:nvSpPr>
        <p:spPr>
          <a:xfrm>
            <a:off x="5937320" y="5181600"/>
            <a:ext cx="129073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dirty="0" smtClean="0">
                <a:solidFill>
                  <a:schemeClr val="bg1"/>
                </a:solidFill>
              </a:rPr>
              <a:t>میزهای کابینت</a:t>
            </a:r>
            <a:endParaRPr lang="en-US" dirty="0">
              <a:solidFill>
                <a:schemeClr val="bg1"/>
              </a:solidFill>
            </a:endParaRPr>
          </a:p>
        </p:txBody>
      </p:sp>
    </p:spTree>
    <p:extLst>
      <p:ext uri="{BB962C8B-B14F-4D97-AF65-F5344CB8AC3E}">
        <p14:creationId xmlns:p14="http://schemas.microsoft.com/office/powerpoint/2010/main" val="3986924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vivek\Documents\My Stationery\homa\ppt submission\New folder\b-harley-bradley-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34636"/>
            <a:ext cx="4953000" cy="68483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vivek\Documents\My Stationery\homa\ppt submission\New folder\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072" y="-34636"/>
            <a:ext cx="4180884" cy="68458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p:cNvSpPr txBox="1"/>
          <p:nvPr/>
        </p:nvSpPr>
        <p:spPr>
          <a:xfrm>
            <a:off x="381000" y="6019800"/>
            <a:ext cx="329299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dirty="0" smtClean="0"/>
              <a:t>پنجره هایی با هنر شیشه کاری</a:t>
            </a:r>
            <a:endParaRPr lang="en-US" sz="2400" dirty="0"/>
          </a:p>
        </p:txBody>
      </p:sp>
    </p:spTree>
    <p:extLst>
      <p:ext uri="{BB962C8B-B14F-4D97-AF65-F5344CB8AC3E}">
        <p14:creationId xmlns:p14="http://schemas.microsoft.com/office/powerpoint/2010/main" val="15999899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vivek\Documents\My Stationery\homa\ppt submission\New folder\tumblr_mcgptaCPly1qkpqfno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2" y="152400"/>
            <a:ext cx="9144000" cy="61221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3105835"/>
            <a:ext cx="5486400"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800" dirty="0" smtClean="0">
                <a:solidFill>
                  <a:srgbClr val="FF0000"/>
                </a:solidFill>
              </a:rPr>
              <a:t>خانه بردلی هارلی در فصل زمستان</a:t>
            </a:r>
            <a:endParaRPr lang="en-US" sz="2800" dirty="0">
              <a:solidFill>
                <a:srgbClr val="FF0000"/>
              </a:solidFill>
            </a:endParaRPr>
          </a:p>
          <a:p>
            <a:pPr algn="ctr"/>
            <a:endParaRPr lang="en-US" dirty="0">
              <a:solidFill>
                <a:schemeClr val="bg1"/>
              </a:solidFill>
            </a:endParaRPr>
          </a:p>
        </p:txBody>
      </p:sp>
    </p:spTree>
    <p:extLst>
      <p:ext uri="{BB962C8B-B14F-4D97-AF65-F5344CB8AC3E}">
        <p14:creationId xmlns:p14="http://schemas.microsoft.com/office/powerpoint/2010/main" val="3553418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ypical American Victorian House"/>
          <p:cNvPicPr>
            <a:picLocks noChangeAspect="1" noChangeArrowheads="1"/>
          </p:cNvPicPr>
          <p:nvPr/>
        </p:nvPicPr>
        <p:blipFill>
          <a:blip r:embed="rId2">
            <a:extLst>
              <a:ext uri="{28A0092B-C50C-407E-A947-70E740481C1C}">
                <a14:useLocalDpi xmlns:a14="http://schemas.microsoft.com/office/drawing/2010/main" val="0"/>
              </a:ext>
            </a:extLst>
          </a:blip>
          <a:srcRect r="3911" b="5678"/>
          <a:stretch>
            <a:fillRect/>
          </a:stretch>
        </p:blipFill>
        <p:spPr bwMode="auto">
          <a:xfrm>
            <a:off x="383381" y="270286"/>
            <a:ext cx="3805237" cy="256857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Ward Willets House2, 1902"/>
          <p:cNvPicPr>
            <a:picLocks noChangeAspect="1" noChangeArrowheads="1"/>
          </p:cNvPicPr>
          <p:nvPr/>
        </p:nvPicPr>
        <p:blipFill>
          <a:blip r:embed="rId3">
            <a:lum bright="2000" contrast="-6000"/>
            <a:extLst>
              <a:ext uri="{28A0092B-C50C-407E-A947-70E740481C1C}">
                <a14:useLocalDpi xmlns:a14="http://schemas.microsoft.com/office/drawing/2010/main" val="0"/>
              </a:ext>
            </a:extLst>
          </a:blip>
          <a:srcRect l="12283" t="1405" r="9448" b="28122"/>
          <a:stretch>
            <a:fillRect/>
          </a:stretch>
        </p:blipFill>
        <p:spPr bwMode="auto">
          <a:xfrm>
            <a:off x="4188618" y="295686"/>
            <a:ext cx="4200525" cy="254317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228923" y="323395"/>
            <a:ext cx="1619354"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dirty="0" smtClean="0">
                <a:solidFill>
                  <a:srgbClr val="FF0000"/>
                </a:solidFill>
                <a:latin typeface="Papyrus" pitchFamily="66" charset="0"/>
              </a:rPr>
              <a:t>سبک پرایری رایت</a:t>
            </a:r>
            <a:endParaRPr lang="en-US" dirty="0"/>
          </a:p>
        </p:txBody>
      </p:sp>
      <p:sp>
        <p:nvSpPr>
          <p:cNvPr id="5" name="TextBox 4"/>
          <p:cNvSpPr txBox="1"/>
          <p:nvPr/>
        </p:nvSpPr>
        <p:spPr>
          <a:xfrm>
            <a:off x="334890" y="2971800"/>
            <a:ext cx="8005762" cy="646331"/>
          </a:xfrm>
          <a:prstGeom prst="rect">
            <a:avLst/>
          </a:prstGeom>
          <a:noFill/>
        </p:spPr>
        <p:txBody>
          <a:bodyPr wrap="square" rtlCol="0">
            <a:spAutoFit/>
          </a:bodyPr>
          <a:lstStyle/>
          <a:p>
            <a:pPr algn="r" rtl="1"/>
            <a:r>
              <a:rPr lang="fa-IR" dirty="0" smtClean="0">
                <a:cs typeface="B Nazanin" pitchFamily="2" charset="-78"/>
              </a:rPr>
              <a:t>خانه های سبک پرایری رایت که بین سالهای 1900 تا 1916 طراحی شده اند و توسط ذائقه مد روز آمریکایی به کار گرفته شده در خانه های سبک احیای کلاسیک اروپایی دگرگون شده اند.</a:t>
            </a:r>
            <a:endParaRPr lang="en-US" dirty="0">
              <a:cs typeface="B Nazanin" pitchFamily="2" charset="-78"/>
            </a:endParaRPr>
          </a:p>
        </p:txBody>
      </p:sp>
      <p:sp>
        <p:nvSpPr>
          <p:cNvPr id="6" name="TextBox 5"/>
          <p:cNvSpPr txBox="1"/>
          <p:nvPr/>
        </p:nvSpPr>
        <p:spPr>
          <a:xfrm>
            <a:off x="418017" y="3733800"/>
            <a:ext cx="3352800" cy="646331"/>
          </a:xfrm>
          <a:prstGeom prst="rect">
            <a:avLst/>
          </a:prstGeom>
          <a:noFill/>
        </p:spPr>
        <p:txBody>
          <a:bodyPr wrap="square" rtlCol="0">
            <a:spAutoFit/>
          </a:bodyPr>
          <a:lstStyle/>
          <a:p>
            <a:pPr algn="r" rtl="1"/>
            <a:r>
              <a:rPr lang="fa-IR" dirty="0" smtClean="0">
                <a:cs typeface="B Nazanin" pitchFamily="2" charset="-78"/>
              </a:rPr>
              <a:t>نمونه ای از ویلای مد روز سبک ویکتوریای آن زمان</a:t>
            </a:r>
            <a:endParaRPr lang="en-US" dirty="0">
              <a:cs typeface="B Nazanin" pitchFamily="2" charset="-78"/>
            </a:endParaRPr>
          </a:p>
        </p:txBody>
      </p:sp>
      <p:sp>
        <p:nvSpPr>
          <p:cNvPr id="7" name="TextBox 6"/>
          <p:cNvSpPr txBox="1"/>
          <p:nvPr/>
        </p:nvSpPr>
        <p:spPr>
          <a:xfrm>
            <a:off x="4017818" y="3655183"/>
            <a:ext cx="4002881" cy="369332"/>
          </a:xfrm>
          <a:prstGeom prst="rect">
            <a:avLst/>
          </a:prstGeom>
          <a:noFill/>
        </p:spPr>
        <p:txBody>
          <a:bodyPr wrap="square" rtlCol="0">
            <a:spAutoFit/>
          </a:bodyPr>
          <a:lstStyle/>
          <a:p>
            <a:pPr algn="r" rtl="1"/>
            <a:r>
              <a:rPr lang="fa-IR" dirty="0" smtClean="0">
                <a:cs typeface="B Nazanin" pitchFamily="2" charset="-78"/>
              </a:rPr>
              <a:t>خانه ورد ویلتز ساخته شده توسط رایت، شیکاگو، 1902</a:t>
            </a:r>
            <a:endParaRPr lang="en-US" dirty="0">
              <a:cs typeface="B Nazanin" pitchFamily="2" charset="-78"/>
            </a:endParaRPr>
          </a:p>
        </p:txBody>
      </p:sp>
      <p:sp>
        <p:nvSpPr>
          <p:cNvPr id="8" name="TextBox 7"/>
          <p:cNvSpPr txBox="1"/>
          <p:nvPr/>
        </p:nvSpPr>
        <p:spPr>
          <a:xfrm>
            <a:off x="327962" y="4380131"/>
            <a:ext cx="3505200" cy="2585323"/>
          </a:xfrm>
          <a:prstGeom prst="rect">
            <a:avLst/>
          </a:prstGeom>
          <a:noFill/>
        </p:spPr>
        <p:txBody>
          <a:bodyPr wrap="square" rtlCol="0">
            <a:spAutoFit/>
          </a:bodyPr>
          <a:lstStyle/>
          <a:p>
            <a:pPr algn="r" rtl="1"/>
            <a:r>
              <a:rPr lang="fa-IR" dirty="0" smtClean="0">
                <a:cs typeface="B Nazanin" pitchFamily="2" charset="-78"/>
              </a:rPr>
              <a:t>نمای رو به خیابان با وروی جلویی </a:t>
            </a:r>
          </a:p>
          <a:p>
            <a:pPr algn="r" rtl="1"/>
            <a:r>
              <a:rPr lang="fa-IR" dirty="0" smtClean="0">
                <a:cs typeface="B Nazanin" pitchFamily="2" charset="-78"/>
              </a:rPr>
              <a:t>حیاط محصور شده با آهنکاری های تزئینی داخلی و بیرونی</a:t>
            </a:r>
          </a:p>
          <a:p>
            <a:pPr algn="r" rtl="1"/>
            <a:r>
              <a:rPr lang="fa-IR" dirty="0" smtClean="0">
                <a:cs typeface="B Nazanin" pitchFamily="2" charset="-78"/>
              </a:rPr>
              <a:t>پنجره های کشویی بلند با کرکره</a:t>
            </a:r>
          </a:p>
          <a:p>
            <a:pPr algn="r" rtl="1"/>
            <a:r>
              <a:rPr lang="fa-IR" dirty="0" smtClean="0">
                <a:cs typeface="B Nazanin" pitchFamily="2" charset="-78"/>
              </a:rPr>
              <a:t>شیروانی و سقفهای شیب دار به همراه چندین دودکش بلند</a:t>
            </a:r>
          </a:p>
          <a:p>
            <a:pPr algn="r" rtl="1"/>
            <a:r>
              <a:rPr lang="fa-IR" dirty="0" smtClean="0">
                <a:cs typeface="B Nazanin" pitchFamily="2" charset="-78"/>
              </a:rPr>
              <a:t>تکیه گاه های عمودی جمع و جور بدون هیچگونه ارتباطی به اطراف</a:t>
            </a:r>
          </a:p>
          <a:p>
            <a:pPr algn="r" rtl="1"/>
            <a:endParaRPr lang="en-US" dirty="0"/>
          </a:p>
        </p:txBody>
      </p:sp>
      <p:sp>
        <p:nvSpPr>
          <p:cNvPr id="9" name="TextBox 8"/>
          <p:cNvSpPr txBox="1"/>
          <p:nvPr/>
        </p:nvSpPr>
        <p:spPr>
          <a:xfrm>
            <a:off x="4337771" y="4380131"/>
            <a:ext cx="4272829" cy="369332"/>
          </a:xfrm>
          <a:prstGeom prst="rect">
            <a:avLst/>
          </a:prstGeom>
          <a:noFill/>
        </p:spPr>
        <p:txBody>
          <a:bodyPr wrap="square" rtlCol="0">
            <a:spAutoFit/>
          </a:bodyPr>
          <a:lstStyle/>
          <a:p>
            <a:endParaRPr lang="en-US" dirty="0"/>
          </a:p>
        </p:txBody>
      </p:sp>
      <p:sp>
        <p:nvSpPr>
          <p:cNvPr id="10" name="TextBox 9"/>
          <p:cNvSpPr txBox="1"/>
          <p:nvPr/>
        </p:nvSpPr>
        <p:spPr>
          <a:xfrm>
            <a:off x="4337771" y="4301514"/>
            <a:ext cx="4051372" cy="1200329"/>
          </a:xfrm>
          <a:prstGeom prst="rect">
            <a:avLst/>
          </a:prstGeom>
          <a:noFill/>
        </p:spPr>
        <p:txBody>
          <a:bodyPr wrap="square" rtlCol="0">
            <a:spAutoFit/>
          </a:bodyPr>
          <a:lstStyle/>
          <a:p>
            <a:pPr algn="r" rtl="1"/>
            <a:r>
              <a:rPr lang="fa-IR" dirty="0" smtClean="0">
                <a:cs typeface="B Nazanin" pitchFamily="2" charset="-78"/>
              </a:rPr>
              <a:t>نمای پنهان پشت به خیابان</a:t>
            </a:r>
          </a:p>
          <a:p>
            <a:pPr algn="r" rtl="1"/>
            <a:r>
              <a:rPr lang="fa-IR" dirty="0" smtClean="0">
                <a:cs typeface="B Nazanin" pitchFamily="2" charset="-78"/>
              </a:rPr>
              <a:t>ترکیب بالکنهای وسیع جلویی</a:t>
            </a:r>
          </a:p>
          <a:p>
            <a:pPr algn="r" rtl="1"/>
            <a:r>
              <a:rPr lang="fa-IR" dirty="0">
                <a:cs typeface="B Nazanin" pitchFamily="2" charset="-78"/>
              </a:rPr>
              <a:t>س</a:t>
            </a:r>
            <a:r>
              <a:rPr lang="fa-IR" smtClean="0">
                <a:cs typeface="B Nazanin" pitchFamily="2" charset="-78"/>
              </a:rPr>
              <a:t>قفهای </a:t>
            </a:r>
            <a:r>
              <a:rPr lang="fa-IR" dirty="0" smtClean="0">
                <a:cs typeface="B Nazanin" pitchFamily="2" charset="-78"/>
              </a:rPr>
              <a:t>کم ارتفاع به همراه دودکش های مرکزی عریض</a:t>
            </a:r>
          </a:p>
          <a:p>
            <a:pPr algn="r" rtl="1"/>
            <a:r>
              <a:rPr lang="fa-IR" dirty="0" smtClean="0">
                <a:cs typeface="B Nazanin" pitchFamily="2" charset="-78"/>
              </a:rPr>
              <a:t>کوتاه، وسیع ، افقی، و یکپارچه</a:t>
            </a:r>
            <a:endParaRPr lang="en-US" dirty="0">
              <a:cs typeface="B Nazanin" pitchFamily="2" charset="-78"/>
            </a:endParaRPr>
          </a:p>
        </p:txBody>
      </p:sp>
    </p:spTree>
    <p:extLst>
      <p:ext uri="{BB962C8B-B14F-4D97-AF65-F5344CB8AC3E}">
        <p14:creationId xmlns:p14="http://schemas.microsoft.com/office/powerpoint/2010/main" val="720413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696" y="260648"/>
            <a:ext cx="8424936" cy="6247864"/>
          </a:xfrm>
          <a:prstGeom prst="rect">
            <a:avLst/>
          </a:prstGeom>
          <a:noFill/>
        </p:spPr>
        <p:txBody>
          <a:bodyPr wrap="square" rtlCol="0">
            <a:spAutoFit/>
          </a:bodyPr>
          <a:lstStyle/>
          <a:p>
            <a:pPr algn="ctr"/>
            <a:r>
              <a:rPr lang="en-US" sz="2800" dirty="0" smtClean="0"/>
              <a:t>References : </a:t>
            </a:r>
          </a:p>
          <a:p>
            <a:pPr marL="285750" indent="-285750">
              <a:buFont typeface="Arial" pitchFamily="34" charset="0"/>
              <a:buChar char="•"/>
            </a:pPr>
            <a:r>
              <a:rPr lang="en-IN" sz="2800" dirty="0"/>
              <a:t>http://</a:t>
            </a:r>
            <a:r>
              <a:rPr lang="en-IN" sz="2800" dirty="0" smtClean="0"/>
              <a:t>littledoseofevy.blogspot.in</a:t>
            </a:r>
          </a:p>
          <a:p>
            <a:pPr marL="285750" indent="-285750">
              <a:buFont typeface="Arial" pitchFamily="34" charset="0"/>
              <a:buChar char="•"/>
            </a:pPr>
            <a:endParaRPr lang="en-IN" sz="2800" dirty="0" smtClean="0"/>
          </a:p>
          <a:p>
            <a:pPr marL="285750" indent="-285750">
              <a:buFont typeface="Arial" pitchFamily="34" charset="0"/>
              <a:buChar char="•"/>
            </a:pPr>
            <a:r>
              <a:rPr lang="en-IN" sz="2800" dirty="0"/>
              <a:t>http://</a:t>
            </a:r>
            <a:r>
              <a:rPr lang="en-IN" sz="2800" dirty="0" smtClean="0"/>
              <a:t>en.wikiarquitectura.com/index.php/Robie_House</a:t>
            </a:r>
          </a:p>
          <a:p>
            <a:pPr marL="285750" indent="-285750">
              <a:buFont typeface="Arial" pitchFamily="34" charset="0"/>
              <a:buChar char="•"/>
            </a:pPr>
            <a:endParaRPr lang="en-IN" sz="2800" dirty="0" smtClean="0"/>
          </a:p>
          <a:p>
            <a:pPr marL="285750" indent="-285750">
              <a:buFont typeface="Arial" pitchFamily="34" charset="0"/>
              <a:buChar char="•"/>
            </a:pPr>
            <a:r>
              <a:rPr lang="en-IN" sz="2800" dirty="0"/>
              <a:t>http://</a:t>
            </a:r>
            <a:r>
              <a:rPr lang="en-IN" sz="2800" dirty="0" smtClean="0"/>
              <a:t>www.greatbuildings.com/buildings/Robie_Residence.html</a:t>
            </a:r>
          </a:p>
          <a:p>
            <a:pPr marL="285750" indent="-285750">
              <a:buFont typeface="Arial" pitchFamily="34" charset="0"/>
              <a:buChar char="•"/>
            </a:pPr>
            <a:endParaRPr lang="en-IN" sz="2800" dirty="0" smtClean="0"/>
          </a:p>
          <a:p>
            <a:pPr marL="285750" indent="-285750">
              <a:buFont typeface="Arial" pitchFamily="34" charset="0"/>
              <a:buChar char="•"/>
            </a:pPr>
            <a:r>
              <a:rPr lang="en-IN" sz="2800" dirty="0"/>
              <a:t>http://</a:t>
            </a:r>
            <a:r>
              <a:rPr lang="en-IN" sz="2800" dirty="0" smtClean="0"/>
              <a:t>gowright.org/MoodleWright/mod/book/view.php?id=59&amp;chapterid=18</a:t>
            </a:r>
          </a:p>
          <a:p>
            <a:pPr marL="285750" indent="-285750">
              <a:buFont typeface="Arial" pitchFamily="34" charset="0"/>
              <a:buChar char="•"/>
            </a:pPr>
            <a:endParaRPr lang="en-IN" sz="2800" dirty="0" smtClean="0"/>
          </a:p>
          <a:p>
            <a:pPr marL="285750" indent="-285750">
              <a:buFont typeface="Arial" pitchFamily="34" charset="0"/>
              <a:buChar char="•"/>
            </a:pPr>
            <a:r>
              <a:rPr lang="en-IN" sz="2800" dirty="0"/>
              <a:t>http://</a:t>
            </a:r>
            <a:r>
              <a:rPr lang="en-IN" sz="2800" dirty="0" smtClean="0"/>
              <a:t>en.wikipedia.org/wiki/Robie_House</a:t>
            </a:r>
          </a:p>
          <a:p>
            <a:pPr marL="285750" indent="-285750">
              <a:buFont typeface="Arial" pitchFamily="34" charset="0"/>
              <a:buChar char="•"/>
            </a:pPr>
            <a:endParaRPr lang="en-IN" dirty="0" smtClean="0"/>
          </a:p>
          <a:p>
            <a:pPr marL="285750" indent="-285750">
              <a:buFont typeface="Arial" pitchFamily="34" charset="0"/>
              <a:buChar char="•"/>
            </a:pPr>
            <a:endParaRPr lang="en-IN" dirty="0"/>
          </a:p>
        </p:txBody>
      </p:sp>
    </p:spTree>
    <p:extLst>
      <p:ext uri="{BB962C8B-B14F-4D97-AF65-F5344CB8AC3E}">
        <p14:creationId xmlns:p14="http://schemas.microsoft.com/office/powerpoint/2010/main" val="13905138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16" y="2636912"/>
            <a:ext cx="3764300" cy="830997"/>
          </a:xfrm>
          <a:prstGeom prst="rect">
            <a:avLst/>
          </a:prstGeom>
          <a:noFill/>
        </p:spPr>
        <p:txBody>
          <a:bodyPr wrap="none" rtlCol="0">
            <a:spAutoFit/>
          </a:bodyPr>
          <a:lstStyle/>
          <a:p>
            <a:r>
              <a:rPr lang="en-US" sz="4800" dirty="0" smtClean="0"/>
              <a:t>THANK YOU</a:t>
            </a:r>
            <a:endParaRPr lang="en-US" sz="4800" dirty="0"/>
          </a:p>
        </p:txBody>
      </p:sp>
    </p:spTree>
    <p:extLst>
      <p:ext uri="{BB962C8B-B14F-4D97-AF65-F5344CB8AC3E}">
        <p14:creationId xmlns:p14="http://schemas.microsoft.com/office/powerpoint/2010/main" val="334560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79" y="156692"/>
            <a:ext cx="8618041" cy="6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a:off x="2057400" y="2057400"/>
            <a:ext cx="504056" cy="1152128"/>
          </a:xfrm>
          <a:prstGeom prst="downArrow">
            <a:avLst/>
          </a:prstGeom>
          <a:solidFill>
            <a:schemeClr val="accent3">
              <a:lumMod val="50000"/>
              <a:alpha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4" name="Down Arrow 3"/>
          <p:cNvSpPr/>
          <p:nvPr/>
        </p:nvSpPr>
        <p:spPr>
          <a:xfrm>
            <a:off x="4693866" y="2057400"/>
            <a:ext cx="216024" cy="504056"/>
          </a:xfrm>
          <a:prstGeom prst="downArrow">
            <a:avLst/>
          </a:prstGeom>
          <a:solidFill>
            <a:schemeClr val="accent6">
              <a:lumMod val="75000"/>
              <a:alpha val="5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5" name="Rounded Rectangle 4"/>
          <p:cNvSpPr/>
          <p:nvPr/>
        </p:nvSpPr>
        <p:spPr>
          <a:xfrm>
            <a:off x="1085292" y="1593184"/>
            <a:ext cx="2448272" cy="360040"/>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2000" b="1" dirty="0" smtClean="0">
                <a:solidFill>
                  <a:schemeClr val="tx1"/>
                </a:solidFill>
              </a:rPr>
              <a:t>سقف کم شیب</a:t>
            </a:r>
            <a:endParaRPr lang="en-IN" sz="2000" b="1" dirty="0">
              <a:solidFill>
                <a:schemeClr val="tx1"/>
              </a:solidFill>
            </a:endParaRPr>
          </a:p>
        </p:txBody>
      </p:sp>
      <p:sp>
        <p:nvSpPr>
          <p:cNvPr id="6" name="Rounded Rectangle 5"/>
          <p:cNvSpPr/>
          <p:nvPr/>
        </p:nvSpPr>
        <p:spPr>
          <a:xfrm>
            <a:off x="4009790" y="1017120"/>
            <a:ext cx="1368152" cy="936104"/>
          </a:xfrm>
          <a:prstGeom prst="roundRect">
            <a:avLst/>
          </a:prstGeom>
          <a:solidFill>
            <a:schemeClr val="accent6">
              <a:lumMod val="75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2400" dirty="0"/>
              <a:t>دودکش مرکزی</a:t>
            </a:r>
            <a:endParaRPr lang="en-IN" sz="2400" dirty="0">
              <a:solidFill>
                <a:schemeClr val="tx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943600"/>
            <a:ext cx="1524000" cy="762000"/>
          </a:xfrm>
          <a:prstGeom prst="rect">
            <a:avLst/>
          </a:prstGeom>
        </p:spPr>
      </p:pic>
    </p:spTree>
    <p:extLst>
      <p:ext uri="{BB962C8B-B14F-4D97-AF65-F5344CB8AC3E}">
        <p14:creationId xmlns:p14="http://schemas.microsoft.com/office/powerpoint/2010/main" val="238107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0.tqn.com/d/architecture/1/0/g/P/prairie-iStock_000000160679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871008" cy="6408712"/>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a:off x="2133600" y="1808820"/>
            <a:ext cx="504056" cy="1080120"/>
          </a:xfrm>
          <a:prstGeom prst="downArrow">
            <a:avLst/>
          </a:prstGeom>
          <a:solidFill>
            <a:schemeClr val="accent2">
              <a:lumMod val="50000"/>
              <a:alpha val="7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solidFill>
                <a:schemeClr val="tx1"/>
              </a:solidFill>
            </a:endParaRPr>
          </a:p>
        </p:txBody>
      </p:sp>
      <p:sp>
        <p:nvSpPr>
          <p:cNvPr id="4" name="Rounded Rectangle 3"/>
          <p:cNvSpPr/>
          <p:nvPr/>
        </p:nvSpPr>
        <p:spPr>
          <a:xfrm>
            <a:off x="571500" y="990600"/>
            <a:ext cx="3124200" cy="665820"/>
          </a:xfrm>
          <a:prstGeom prst="roundRect">
            <a:avLst/>
          </a:prstGeom>
          <a:solidFill>
            <a:schemeClr val="accent2">
              <a:alpha val="62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2400" b="1" dirty="0" smtClean="0">
                <a:solidFill>
                  <a:schemeClr val="tx1"/>
                </a:solidFill>
              </a:rPr>
              <a:t>پیش آمدگی ناودان</a:t>
            </a:r>
            <a:endParaRPr lang="en-IN" sz="2400" b="1"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943600"/>
            <a:ext cx="1524000" cy="762000"/>
          </a:xfrm>
          <a:prstGeom prst="rect">
            <a:avLst/>
          </a:prstGeom>
        </p:spPr>
      </p:pic>
    </p:spTree>
    <p:extLst>
      <p:ext uri="{BB962C8B-B14F-4D97-AF65-F5344CB8AC3E}">
        <p14:creationId xmlns:p14="http://schemas.microsoft.com/office/powerpoint/2010/main" val="1050045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
            <a:ext cx="6888868" cy="474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data.GreatBuildings.com/gbc/drawings/Robie_Plan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429000"/>
            <a:ext cx="6579410" cy="294017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1106929" y="4611055"/>
            <a:ext cx="1090596" cy="288032"/>
          </a:xfrm>
          <a:prstGeom prst="rightArrow">
            <a:avLst/>
          </a:prstGeom>
          <a:solidFill>
            <a:schemeClr val="bg1">
              <a:alpha val="6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5" name="Rounded Rectangle 4"/>
          <p:cNvSpPr/>
          <p:nvPr/>
        </p:nvSpPr>
        <p:spPr>
          <a:xfrm>
            <a:off x="315235" y="5085101"/>
            <a:ext cx="1896145" cy="936104"/>
          </a:xfrm>
          <a:prstGeom prst="roundRect">
            <a:avLst/>
          </a:prstGeom>
          <a:solidFill>
            <a:schemeClr val="bg1">
              <a:alpha val="6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2400" b="1" dirty="0" smtClean="0">
                <a:solidFill>
                  <a:schemeClr val="tx1"/>
                </a:solidFill>
              </a:rPr>
              <a:t>طرح باز طبقه</a:t>
            </a:r>
            <a:endParaRPr lang="en-IN" sz="2400" b="1" dirty="0">
              <a:solidFill>
                <a:schemeClr val="tx1"/>
              </a:solidFill>
            </a:endParaRPr>
          </a:p>
        </p:txBody>
      </p:sp>
      <p:sp>
        <p:nvSpPr>
          <p:cNvPr id="6" name="Left Arrow 5"/>
          <p:cNvSpPr/>
          <p:nvPr/>
        </p:nvSpPr>
        <p:spPr>
          <a:xfrm>
            <a:off x="7696200" y="1600200"/>
            <a:ext cx="1050233" cy="216024"/>
          </a:xfrm>
          <a:prstGeom prst="leftArrow">
            <a:avLst/>
          </a:prstGeom>
          <a:solidFill>
            <a:schemeClr val="bg1">
              <a:alpha val="5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7" name="Rounded Rectangle 6"/>
          <p:cNvSpPr/>
          <p:nvPr/>
        </p:nvSpPr>
        <p:spPr>
          <a:xfrm>
            <a:off x="7010400" y="1957552"/>
            <a:ext cx="2016224" cy="720080"/>
          </a:xfrm>
          <a:prstGeom prst="roundRect">
            <a:avLst/>
          </a:prstGeom>
          <a:solidFill>
            <a:schemeClr val="bg1">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2400" b="1" dirty="0" smtClean="0">
                <a:solidFill>
                  <a:schemeClr val="tx1"/>
                </a:solidFill>
              </a:rPr>
              <a:t>خطوط افقی</a:t>
            </a:r>
            <a:endParaRPr lang="en-IN" sz="2400" b="1"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5943600"/>
            <a:ext cx="1524000" cy="762000"/>
          </a:xfrm>
          <a:prstGeom prst="rect">
            <a:avLst/>
          </a:prstGeom>
        </p:spPr>
      </p:pic>
    </p:spTree>
    <p:extLst>
      <p:ext uri="{BB962C8B-B14F-4D97-AF65-F5344CB8AC3E}">
        <p14:creationId xmlns:p14="http://schemas.microsoft.com/office/powerpoint/2010/main" val="3727324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09600"/>
            <a:ext cx="7239000" cy="5093702"/>
          </a:xfrm>
          <a:prstGeom prst="rect">
            <a:avLst/>
          </a:prstGeom>
          <a:noFill/>
        </p:spPr>
        <p:txBody>
          <a:bodyPr wrap="square" rtlCol="0">
            <a:spAutoFit/>
          </a:bodyPr>
          <a:lstStyle/>
          <a:p>
            <a:pPr marL="342900" indent="-342900" algn="r" rtl="1">
              <a:buFont typeface="Arial" panose="020B0604020202020204" pitchFamily="34" charset="0"/>
              <a:buChar char="•"/>
            </a:pPr>
            <a:r>
              <a:rPr lang="fa-IR" sz="2500" dirty="0" smtClean="0">
                <a:cs typeface="B Nazanin" pitchFamily="2" charset="-78"/>
              </a:rPr>
              <a:t>خانه های دوران ویکتوریا محصور و محدود بودند</a:t>
            </a:r>
          </a:p>
          <a:p>
            <a:pPr marL="342900" indent="-342900" algn="r" rtl="1">
              <a:buFont typeface="Arial" panose="020B0604020202020204" pitchFamily="34" charset="0"/>
              <a:buChar char="•"/>
            </a:pPr>
            <a:endParaRPr lang="en-US" sz="2500" dirty="0">
              <a:cs typeface="B Nazanin" pitchFamily="2" charset="-78"/>
            </a:endParaRPr>
          </a:p>
          <a:p>
            <a:pPr marL="342900" indent="-342900" algn="r" rtl="1">
              <a:buFont typeface="Arial" panose="020B0604020202020204" pitchFamily="34" charset="0"/>
              <a:buChar char="•"/>
            </a:pPr>
            <a:r>
              <a:rPr lang="fa-IR" sz="2500" dirty="0" smtClean="0">
                <a:cs typeface="B Nazanin" pitchFamily="2" charset="-78"/>
              </a:rPr>
              <a:t>خانه های سبک پرایری دارای طرح هایی با خطوط افقی اندک و فضای داخلی باز بودند.</a:t>
            </a:r>
            <a:br>
              <a:rPr lang="fa-IR" sz="2500" dirty="0" smtClean="0">
                <a:cs typeface="B Nazanin" pitchFamily="2" charset="-78"/>
              </a:rPr>
            </a:br>
            <a:endParaRPr lang="en-US" sz="2500" dirty="0" smtClean="0">
              <a:cs typeface="B Nazanin" pitchFamily="2" charset="-78"/>
            </a:endParaRPr>
          </a:p>
          <a:p>
            <a:pPr marL="342900" indent="-342900" algn="r" rtl="1">
              <a:buFont typeface="Arial" panose="020B0604020202020204" pitchFamily="34" charset="0"/>
              <a:buChar char="•"/>
            </a:pPr>
            <a:r>
              <a:rPr lang="fa-IR" sz="2500" dirty="0" smtClean="0">
                <a:cs typeface="B Nazanin" pitchFamily="2" charset="-78"/>
              </a:rPr>
              <a:t>اتاق ها اغلب توسط پانل های شیشه ای اندود به چند بخش تقسیم می شدند</a:t>
            </a:r>
            <a:br>
              <a:rPr lang="fa-IR" sz="2500" dirty="0" smtClean="0">
                <a:cs typeface="B Nazanin" pitchFamily="2" charset="-78"/>
              </a:rPr>
            </a:br>
            <a:endParaRPr lang="en-US" sz="2500" dirty="0" smtClean="0">
              <a:cs typeface="B Nazanin" pitchFamily="2" charset="-78"/>
            </a:endParaRPr>
          </a:p>
          <a:p>
            <a:pPr marL="342900" indent="-342900" algn="r" rtl="1">
              <a:buFont typeface="Arial" panose="020B0604020202020204" pitchFamily="34" charset="0"/>
              <a:buChar char="•"/>
            </a:pPr>
            <a:r>
              <a:rPr lang="fa-IR" sz="2500" dirty="0" smtClean="0">
                <a:cs typeface="B Nazanin" pitchFamily="2" charset="-78"/>
              </a:rPr>
              <a:t>مبلمان یا در داخل خانه ساخته شده ویا به صورت خاص برای همان خانه طراحی گردیده بود</a:t>
            </a:r>
            <a:br>
              <a:rPr lang="fa-IR" sz="2500" dirty="0" smtClean="0">
                <a:cs typeface="B Nazanin" pitchFamily="2" charset="-78"/>
              </a:rPr>
            </a:br>
            <a:endParaRPr lang="en-US" sz="2500" dirty="0" smtClean="0">
              <a:cs typeface="B Nazanin" pitchFamily="2" charset="-78"/>
            </a:endParaRPr>
          </a:p>
          <a:p>
            <a:pPr marL="342900" indent="-342900" algn="r" rtl="1">
              <a:buFont typeface="Arial" panose="020B0604020202020204" pitchFamily="34" charset="0"/>
              <a:buChar char="•"/>
            </a:pPr>
            <a:r>
              <a:rPr lang="fa-IR" sz="2500" dirty="0" smtClean="0">
                <a:cs typeface="B Nazanin" pitchFamily="2" charset="-78"/>
              </a:rPr>
              <a:t>خانه های سبک پرایری به نحوی طراحی شده بودند که به سادگی با چشم انداز صاف و سرسبز بیرون از خانه ترکیب می شدند</a:t>
            </a:r>
            <a:endParaRPr lang="en-US" sz="2500" dirty="0">
              <a:cs typeface="B Nazanin"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5943600"/>
            <a:ext cx="1524000" cy="762000"/>
          </a:xfrm>
          <a:prstGeom prst="rect">
            <a:avLst/>
          </a:prstGeom>
        </p:spPr>
      </p:pic>
    </p:spTree>
    <p:extLst>
      <p:ext uri="{BB962C8B-B14F-4D97-AF65-F5344CB8AC3E}">
        <p14:creationId xmlns:p14="http://schemas.microsoft.com/office/powerpoint/2010/main" val="115049870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521</TotalTime>
  <Words>887</Words>
  <Application>Microsoft Office PowerPoint</Application>
  <PresentationFormat>On-screen Show (4:3)</PresentationFormat>
  <Paragraphs>121</Paragraphs>
  <Slides>55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B Nazanin</vt:lpstr>
      <vt:lpstr>Century Schoolbook</vt:lpstr>
      <vt:lpstr>Papyrus</vt:lpstr>
      <vt:lpstr>Tahoma</vt:lpstr>
      <vt:lpstr>Wingdings 2</vt:lpstr>
      <vt:lpstr>View</vt:lpstr>
      <vt:lpstr>PowerPoint Presentation</vt:lpstr>
      <vt:lpstr>خانه های ساخته شده توسط فرانک لوید رایت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www.disamag.com</Manager>
  <Company>www.disamag.com</Company>
  <LinksUpToDate>false</LinksUpToDate>
  <SharedDoc>false</SharedDoc>
  <HyperlinkBase>www.disamag.com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www.disamag.com</dc:title>
  <dc:subject>www.disamag.com</dc:subject>
  <dc:creator>www.disamag.com</dc:creator>
  <cp:keywords>www.disamag.com</cp:keywords>
  <dc:description>www.disamag.com</dc:description>
  <cp:lastModifiedBy>omid arzi</cp:lastModifiedBy>
  <cp:revision>52</cp:revision>
  <dcterms:created xsi:type="dcterms:W3CDTF">2017-09-28T13:52:00Z</dcterms:created>
  <dcterms:modified xsi:type="dcterms:W3CDTF">2022-02-01T10:02:03Z</dcterms:modified>
  <cp:category>www.disamag.com</cp:category>
  <cp:contentStatus>www.disamag.com</cp:contentStatus>
</cp:coreProperties>
</file>