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sldIdLst>
    <p:sldId id="256" r:id="rId2"/>
    <p:sldId id="266" r:id="rId3"/>
    <p:sldId id="298" r:id="rId4"/>
    <p:sldId id="267" r:id="rId5"/>
    <p:sldId id="268" r:id="rId6"/>
    <p:sldId id="269" r:id="rId7"/>
    <p:sldId id="270" r:id="rId8"/>
    <p:sldId id="271" r:id="rId9"/>
    <p:sldId id="272"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99" r:id="rId24"/>
    <p:sldId id="300" r:id="rId25"/>
    <p:sldId id="301" r:id="rId26"/>
    <p:sldId id="30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32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762000"/>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52697" y="762000"/>
            <a:ext cx="2193989" cy="5334001"/>
          </a:xfrm>
          <a:prstGeom prst="rect">
            <a:avLst/>
          </a:prstGeom>
          <a:solidFill>
            <a:srgbClr val="C3C3C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02386" y="1298448"/>
            <a:ext cx="5486400" cy="3255264"/>
          </a:xfrm>
        </p:spPr>
        <p:txBody>
          <a:bodyPr anchor="b">
            <a:normAutofit/>
          </a:bodyPr>
          <a:lstStyle>
            <a:lvl1pPr algn="l">
              <a:defRPr sz="54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11" y="4670246"/>
            <a:ext cx="5486400" cy="914400"/>
          </a:xfrm>
        </p:spPr>
        <p:txBody>
          <a:bodyPr anchor="t">
            <a:normAutofit/>
          </a:bodyPr>
          <a:lstStyle>
            <a:lvl1pPr marL="0" indent="0" algn="l">
              <a:buNone/>
              <a:defRPr sz="2000" cap="none" spc="0" baseline="0">
                <a:solidFill>
                  <a:schemeClr val="accent1">
                    <a:lumMod val="20000"/>
                    <a:lumOff val="80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491CCE1-E303-4AB7-A08E-B388CFFE222E}" type="datetimeFigureOut">
              <a:rPr lang="en-US" smtClean="0"/>
              <a:pPr/>
              <a:t>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B15E0-BAE2-46BB-B3CB-B41184BF34CE}" type="slidenum">
              <a:rPr lang="en-US" smtClean="0"/>
              <a:pPr/>
              <a:t>‹#›</a:t>
            </a:fld>
            <a:endParaRPr lang="en-US"/>
          </a:p>
        </p:txBody>
      </p:sp>
    </p:spTree>
    <p:extLst>
      <p:ext uri="{BB962C8B-B14F-4D97-AF65-F5344CB8AC3E}">
        <p14:creationId xmlns:p14="http://schemas.microsoft.com/office/powerpoint/2010/main" val="242902325"/>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91CCE1-E303-4AB7-A08E-B388CFFE222E}" type="datetimeFigureOut">
              <a:rPr lang="en-US" smtClean="0"/>
              <a:pPr/>
              <a:t>11/8/2015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3B15E0-BAE2-46BB-B3CB-B41184BF34CE}" type="slidenum">
              <a:rPr lang="en-US" smtClean="0"/>
              <a:pPr/>
              <a:t>‹#›</a:t>
            </a:fld>
            <a:endParaRPr lang="en-US"/>
          </a:p>
        </p:txBody>
      </p:sp>
    </p:spTree>
    <p:extLst>
      <p:ext uri="{BB962C8B-B14F-4D97-AF65-F5344CB8AC3E}">
        <p14:creationId xmlns:p14="http://schemas.microsoft.com/office/powerpoint/2010/main" val="3801023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750" y="990600"/>
            <a:ext cx="211455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900934" y="868680"/>
            <a:ext cx="5486400" cy="512064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91CCE1-E303-4AB7-A08E-B388CFFE222E}" type="datetimeFigureOut">
              <a:rPr lang="en-US" smtClean="0"/>
              <a:pPr/>
              <a:t>11/8/2015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3B15E0-BAE2-46BB-B3CB-B41184BF34CE}" type="slidenum">
              <a:rPr lang="en-US" smtClean="0"/>
              <a:pPr/>
              <a:t>‹#›</a:t>
            </a:fld>
            <a:endParaRPr lang="en-US"/>
          </a:p>
        </p:txBody>
      </p:sp>
    </p:spTree>
    <p:extLst>
      <p:ext uri="{BB962C8B-B14F-4D97-AF65-F5344CB8AC3E}">
        <p14:creationId xmlns:p14="http://schemas.microsoft.com/office/powerpoint/2010/main" val="4248706424"/>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1CCE1-E303-4AB7-A08E-B388CFFE222E}" type="datetimeFigureOut">
              <a:rPr lang="en-US" smtClean="0"/>
              <a:pPr/>
              <a:t>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B15E0-BAE2-46BB-B3CB-B41184BF34CE}" type="slidenum">
              <a:rPr lang="en-US" smtClean="0"/>
              <a:pPr/>
              <a:t>‹#›</a:t>
            </a:fld>
            <a:endParaRPr lang="en-US"/>
          </a:p>
        </p:txBody>
      </p:sp>
    </p:spTree>
    <p:extLst>
      <p:ext uri="{BB962C8B-B14F-4D97-AF65-F5344CB8AC3E}">
        <p14:creationId xmlns:p14="http://schemas.microsoft.com/office/powerpoint/2010/main" val="1443272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00934" y="1298448"/>
            <a:ext cx="5486400" cy="3255264"/>
          </a:xfrm>
        </p:spPr>
        <p:txBody>
          <a:bodyPr anchor="b">
            <a:normAutofit/>
          </a:bodyPr>
          <a:lstStyle>
            <a:lvl1pPr>
              <a:defRPr sz="54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914650" y="4672584"/>
            <a:ext cx="5486400" cy="914400"/>
          </a:xfrm>
        </p:spPr>
        <p:txBody>
          <a:bodyPr anchor="t">
            <a:normAutofit/>
          </a:bodyPr>
          <a:lstStyle>
            <a:lvl1pPr marL="0" indent="0">
              <a:buNone/>
              <a:defRPr sz="20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91CCE1-E303-4AB7-A08E-B388CFFE222E}" type="datetimeFigureOut">
              <a:rPr lang="en-US" smtClean="0"/>
              <a:pPr/>
              <a:t>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B15E0-BAE2-46BB-B3CB-B41184BF34CE}" type="slidenum">
              <a:rPr lang="en-US" smtClean="0"/>
              <a:pPr/>
              <a:t>‹#›</a:t>
            </a:fld>
            <a:endParaRPr lang="en-US"/>
          </a:p>
        </p:txBody>
      </p:sp>
    </p:spTree>
    <p:extLst>
      <p:ext uri="{BB962C8B-B14F-4D97-AF65-F5344CB8AC3E}">
        <p14:creationId xmlns:p14="http://schemas.microsoft.com/office/powerpoint/2010/main" val="3121879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900934"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63590"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B491CCE1-E303-4AB7-A08E-B388CFFE222E}" type="datetimeFigureOut">
              <a:rPr lang="en-US" smtClean="0"/>
              <a:pPr/>
              <a:t>11/8/2015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5A3B15E0-BAE2-46BB-B3CB-B41184BF34CE}" type="slidenum">
              <a:rPr lang="en-US" smtClean="0"/>
              <a:pPr/>
              <a:t>‹#›</a:t>
            </a:fld>
            <a:endParaRPr lang="en-US"/>
          </a:p>
        </p:txBody>
      </p:sp>
    </p:spTree>
    <p:extLst>
      <p:ext uri="{BB962C8B-B14F-4D97-AF65-F5344CB8AC3E}">
        <p14:creationId xmlns:p14="http://schemas.microsoft.com/office/powerpoint/2010/main" val="858647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00934" y="1023586"/>
            <a:ext cx="2606040" cy="807720"/>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900934"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63847" y="1023587"/>
            <a:ext cx="2606040" cy="813171"/>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63847"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B491CCE1-E303-4AB7-A08E-B388CFFE222E}" type="datetimeFigureOut">
              <a:rPr lang="en-US" smtClean="0"/>
              <a:pPr/>
              <a:t>11/8/2015</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5A3B15E0-BAE2-46BB-B3CB-B41184BF34CE}" type="slidenum">
              <a:rPr lang="en-US" smtClean="0"/>
              <a:pPr/>
              <a:t>‹#›</a:t>
            </a:fld>
            <a:endParaRPr lang="en-US"/>
          </a:p>
        </p:txBody>
      </p:sp>
    </p:spTree>
    <p:extLst>
      <p:ext uri="{BB962C8B-B14F-4D97-AF65-F5344CB8AC3E}">
        <p14:creationId xmlns:p14="http://schemas.microsoft.com/office/powerpoint/2010/main" val="797748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B491CCE1-E303-4AB7-A08E-B388CFFE222E}" type="datetimeFigureOut">
              <a:rPr lang="en-US" smtClean="0"/>
              <a:pPr/>
              <a:t>11/8/2015</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5A3B15E0-BAE2-46BB-B3CB-B41184BF34CE}" type="slidenum">
              <a:rPr lang="en-US" smtClean="0"/>
              <a:pPr/>
              <a:t>‹#›</a:t>
            </a:fld>
            <a:endParaRPr lang="en-US"/>
          </a:p>
        </p:txBody>
      </p:sp>
    </p:spTree>
    <p:extLst>
      <p:ext uri="{BB962C8B-B14F-4D97-AF65-F5344CB8AC3E}">
        <p14:creationId xmlns:p14="http://schemas.microsoft.com/office/powerpoint/2010/main" val="500373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91CCE1-E303-4AB7-A08E-B388CFFE222E}" type="datetimeFigureOut">
              <a:rPr lang="en-US" smtClean="0"/>
              <a:pPr/>
              <a:t>11/8/2015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3B15E0-BAE2-46BB-B3CB-B41184BF34CE}" type="slidenum">
              <a:rPr lang="en-US" smtClean="0"/>
              <a:pPr/>
              <a:t>‹#›</a:t>
            </a:fld>
            <a:endParaRPr lang="en-US"/>
          </a:p>
        </p:txBody>
      </p:sp>
    </p:spTree>
    <p:extLst>
      <p:ext uri="{BB962C8B-B14F-4D97-AF65-F5344CB8AC3E}">
        <p14:creationId xmlns:p14="http://schemas.microsoft.com/office/powerpoint/2010/main" val="1322434505"/>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baseline="0"/>
            </a:lvl1pPr>
          </a:lstStyle>
          <a:p>
            <a:r>
              <a:rPr lang="en-US" smtClean="0"/>
              <a:t>Click to edit Master title style</a:t>
            </a:r>
            <a:endParaRPr lang="en-US" dirty="0"/>
          </a:p>
        </p:txBody>
      </p:sp>
      <p:sp>
        <p:nvSpPr>
          <p:cNvPr id="3" name="Content Placeholder 2"/>
          <p:cNvSpPr>
            <a:spLocks noGrp="1"/>
          </p:cNvSpPr>
          <p:nvPr>
            <p:ph idx="1"/>
          </p:nvPr>
        </p:nvSpPr>
        <p:spPr>
          <a:xfrm>
            <a:off x="2900934" y="868680"/>
            <a:ext cx="54864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2024" y="3337560"/>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B491CCE1-E303-4AB7-A08E-B388CFFE222E}" type="datetimeFigureOut">
              <a:rPr lang="en-US" smtClean="0"/>
              <a:pPr/>
              <a:t>11/8/2015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5A3B15E0-BAE2-46BB-B3CB-B41184BF34CE}" type="slidenum">
              <a:rPr lang="en-US" smtClean="0"/>
              <a:pPr/>
              <a:t>‹#›</a:t>
            </a:fld>
            <a:endParaRPr lang="en-US"/>
          </a:p>
        </p:txBody>
      </p:sp>
    </p:spTree>
    <p:extLst>
      <p:ext uri="{BB962C8B-B14F-4D97-AF65-F5344CB8AC3E}">
        <p14:creationId xmlns:p14="http://schemas.microsoft.com/office/powerpoint/2010/main" val="221132802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677983" y="767419"/>
            <a:ext cx="6086423"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92024" y="3340602"/>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B491CCE1-E303-4AB7-A08E-B388CFFE222E}" type="datetimeFigureOut">
              <a:rPr lang="en-US" smtClean="0"/>
              <a:pPr/>
              <a:t>11/8/2015</a:t>
            </a:fld>
            <a:endParaRPr lang="en-US"/>
          </a:p>
        </p:txBody>
      </p:sp>
      <p:sp>
        <p:nvSpPr>
          <p:cNvPr id="9" name="Footer Placeholder 8"/>
          <p:cNvSpPr>
            <a:spLocks noGrp="1"/>
          </p:cNvSpPr>
          <p:nvPr>
            <p:ph type="ftr" sz="quarter" idx="11"/>
          </p:nvPr>
        </p:nvSpPr>
        <p:spPr>
          <a:xfrm>
            <a:off x="2624326" y="6356351"/>
            <a:ext cx="4433638" cy="365125"/>
          </a:xfrm>
        </p:spPr>
        <p:txBody>
          <a:bodyPr/>
          <a:lstStyle/>
          <a:p>
            <a:endParaRPr lang="en-US"/>
          </a:p>
        </p:txBody>
      </p:sp>
      <p:sp>
        <p:nvSpPr>
          <p:cNvPr id="10" name="Slide Number Placeholder 9"/>
          <p:cNvSpPr>
            <a:spLocks noGrp="1"/>
          </p:cNvSpPr>
          <p:nvPr>
            <p:ph type="sldNum" sz="quarter" idx="12"/>
          </p:nvPr>
        </p:nvSpPr>
        <p:spPr/>
        <p:txBody>
          <a:bodyPr/>
          <a:lstStyle/>
          <a:p>
            <a:fld id="{5A3B15E0-BAE2-46BB-B3CB-B41184BF34CE}" type="slidenum">
              <a:rPr lang="en-US" smtClean="0"/>
              <a:pPr/>
              <a:t>‹#›</a:t>
            </a:fld>
            <a:endParaRPr lang="en-US"/>
          </a:p>
        </p:txBody>
      </p:sp>
    </p:spTree>
    <p:extLst>
      <p:ext uri="{BB962C8B-B14F-4D97-AF65-F5344CB8AC3E}">
        <p14:creationId xmlns:p14="http://schemas.microsoft.com/office/powerpoint/2010/main" val="1173075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89689" y="1123838"/>
            <a:ext cx="221061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901951" y="864108"/>
            <a:ext cx="5486400" cy="512064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96849" y="6356351"/>
            <a:ext cx="2057400"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fld id="{B491CCE1-E303-4AB7-A08E-B388CFFE222E}" type="datetimeFigureOut">
              <a:rPr lang="en-US" smtClean="0"/>
              <a:pPr/>
              <a:t>11/8/2015</a:t>
            </a:fld>
            <a:endParaRPr lang="en-US"/>
          </a:p>
        </p:txBody>
      </p:sp>
      <p:sp>
        <p:nvSpPr>
          <p:cNvPr id="5" name="Footer Placeholder 4"/>
          <p:cNvSpPr>
            <a:spLocks noGrp="1"/>
          </p:cNvSpPr>
          <p:nvPr>
            <p:ph type="ftr" sz="quarter" idx="3"/>
          </p:nvPr>
        </p:nvSpPr>
        <p:spPr>
          <a:xfrm>
            <a:off x="2901951" y="6356351"/>
            <a:ext cx="4433638"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7975602" y="6356351"/>
            <a:ext cx="1148195" cy="365125"/>
          </a:xfrm>
          <a:prstGeom prst="rect">
            <a:avLst/>
          </a:prstGeom>
        </p:spPr>
        <p:txBody>
          <a:bodyPr vert="horz" lIns="91440" tIns="45720" rIns="91440" bIns="45720" rtlCol="0" anchor="ctr"/>
          <a:lstStyle>
            <a:lvl1pPr algn="r">
              <a:defRPr sz="1100" b="1">
                <a:solidFill>
                  <a:schemeClr val="accent1"/>
                </a:solidFill>
              </a:defRPr>
            </a:lvl1pPr>
          </a:lstStyle>
          <a:p>
            <a:fld id="{5A3B15E0-BAE2-46BB-B3CB-B41184BF34CE}" type="slidenum">
              <a:rPr lang="en-US" smtClean="0"/>
              <a:pPr/>
              <a:t>‹#›</a:t>
            </a:fld>
            <a:endParaRPr lang="en-US"/>
          </a:p>
        </p:txBody>
      </p:sp>
    </p:spTree>
    <p:extLst>
      <p:ext uri="{BB962C8B-B14F-4D97-AF65-F5344CB8AC3E}">
        <p14:creationId xmlns:p14="http://schemas.microsoft.com/office/powerpoint/2010/main" val="1252021117"/>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Lst>
  <p:txStyles>
    <p:title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19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7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5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fa.wikipedia.org/wiki/%D9%85%D8%AD%DB%8C%D8%B7_%D8%B2%DB%8C%D8%B3%D8%AA" TargetMode="External"/><Relationship Id="rId2" Type="http://schemas.openxmlformats.org/officeDocument/2006/relationships/hyperlink" Target="http://fa.wikipedia.org/wiki/%D8%AA%D9%88%D8%B3%D8%B9%D9%87_%D9%BE%D8%A7%DB%8C%D8%AF%D8%A7%D8%B1" TargetMode="External"/><Relationship Id="rId1" Type="http://schemas.openxmlformats.org/officeDocument/2006/relationships/slideLayout" Target="../slideLayouts/slideLayout2.xml"/><Relationship Id="rId4" Type="http://schemas.openxmlformats.org/officeDocument/2006/relationships/hyperlink" Target="http://fa.wikipedia.org/wiki/%D8%B1%DB%8C%DA%86%D8%A7%D8%B1%D8%AF_%D8%B1%D8%A7%D8%AC%D8%B1%D8%B2"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fa.wikipedia.org/wiki/%D9%85%D8%B9%D9%85%D8%A7%D8%B1%DB%8C_%D9%BE%D8%A7%DB%8C%D8%AF%D8%A7%D8%B1"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fa.wikipedia.org/w/index.php?title=%D8%B7%D8%B1%D8%A7%D8%AD%DB%8C_%D8%A8%D8%B1%D8%A7%DB%8C_%D8%A8%D8%A7%D8%B2%DA%AF%D8%B4%D8%AA_%D8%A8%D9%87_%DA%86%D8%B1%D8%AE%D9%87_%D8%B2%D9%86%D8%AF%DA%AF%DB%8C&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amp;withJS=MediaWiki:Intro-Welcome-NewUsers.js" TargetMode="External"/><Relationship Id="rId2" Type="http://schemas.openxmlformats.org/officeDocument/2006/relationships/hyperlink" Target="http://fa.wikipedia.org/w/index.php?title=%D8%B5%D8%B1%D9%81%D9%87_%D8%AC%D9%88%DB%8C%DB%8C_%D8%AF%D8%B1_%D9%85%D9%86%D8%A7%D8%A8%D8%B9&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amp;withJS=MediaWiki:Intro-Welcome-NewUsers.js" TargetMode="External"/><Relationship Id="rId1" Type="http://schemas.openxmlformats.org/officeDocument/2006/relationships/slideLayout" Target="../slideLayouts/slideLayout2.xml"/><Relationship Id="rId4" Type="http://schemas.openxmlformats.org/officeDocument/2006/relationships/hyperlink" Target="http://fa.wikipedia.org/w/index.php?title=%D8%B7%D8%B1%D8%A7%D8%AD%DB%8C_%D8%A8%D8%B1%D8%A7%DB%8C_%D8%A7%D9%86%D8%B3%D8%A7%D9%86&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amp;withJS=MediaWiki:Intro-Welcome-NewUsers.j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fa.wikipedia.org/wiki/%D8%B3%D9%88%D8%AE%D8%AA%E2%80%8C%D9%87%D8%A7%DB%8C_%D9%81%D8%B3%DB%8C%D9%84%DB%8C" TargetMode="External"/><Relationship Id="rId2" Type="http://schemas.openxmlformats.org/officeDocument/2006/relationships/hyperlink" Target="http://fa.wikipedia.org/w/index.php?title=%D8%B5%D8%B1%D9%81%D9%87_%D8%AC%D9%88%DB%8C%DB%8C_%D8%AF%D8%B1_%D9%85%D9%86%D8%A7%D8%A8%D8%B9&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amp;withJS=MediaWiki:Intro-Welcome-NewUsers.js" TargetMode="External"/><Relationship Id="rId1" Type="http://schemas.openxmlformats.org/officeDocument/2006/relationships/slideLayout" Target="../slideLayouts/slideLayout2.xml"/><Relationship Id="rId5" Type="http://schemas.openxmlformats.org/officeDocument/2006/relationships/hyperlink" Target="http://fa.wikipedia.org/wiki/%D9%86%D9%88%D8%B1_%D8%AE%D9%88%D8%B1%D8%B4%DB%8C%D8%AF" TargetMode="External"/><Relationship Id="rId4" Type="http://schemas.openxmlformats.org/officeDocument/2006/relationships/hyperlink" Target="http://fa.wikipedia.org/wiki/%D9%85%D9%86%D8%A7%D8%A8%D8%B9_%D8%B7%D8%A8%DB%8C%D8%B9%DB%8C"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fa.wikipedia.org/w/index.php?title=%D8%B7%D8%B1%D8%A7%D8%AD%DB%8C_%D8%A8%D8%B1%D8%A7%DB%8C_%D8%A8%D8%A7%D8%B2%DA%AF%D8%B4%D8%AA_%D8%A8%D9%87_%DA%86%D8%B1%D8%AE%D9%87_%D8%B2%D9%86%D8%AF%DA%AF%DB%8C&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amp;withJS=MediaWiki:Intro-Welcome-NewUsers.j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fa.wikipedia.org/w/index.php?title=%D8%B7%D8%B1%D8%A7%D8%AD%DB%8C_%D8%A8%D8%B1%D8%A7%DB%8C_%D8%A7%D9%86%D8%B3%D8%A7%D9%86&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amp;withJS=MediaWiki:Intro-Welcome-NewUsers.js"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143000"/>
            <a:ext cx="7772400" cy="1470025"/>
          </a:xfrm>
        </p:spPr>
        <p:txBody>
          <a:bodyPr>
            <a:normAutofit/>
          </a:bodyPr>
          <a:lstStyle/>
          <a:p>
            <a:r>
              <a:rPr lang="fa-IR" sz="6000" b="1" dirty="0" smtClean="0">
                <a:latin typeface="Adobe Arabic" pitchFamily="18" charset="-78"/>
                <a:cs typeface="Adobe Arabic" pitchFamily="18" charset="-78"/>
              </a:rPr>
              <a:t>طراحی خانه پایدار</a:t>
            </a:r>
            <a:endParaRPr lang="en-US" sz="6000" b="1" dirty="0">
              <a:latin typeface="Adobe Arabic" pitchFamily="18" charset="-78"/>
              <a:cs typeface="Adobe Arabic" pitchFamily="18" charset="-78"/>
            </a:endParaRPr>
          </a:p>
        </p:txBody>
      </p:sp>
      <p:sp>
        <p:nvSpPr>
          <p:cNvPr id="3" name="Subtitle 2"/>
          <p:cNvSpPr>
            <a:spLocks noGrp="1"/>
          </p:cNvSpPr>
          <p:nvPr>
            <p:ph type="subTitle" idx="1"/>
          </p:nvPr>
        </p:nvSpPr>
        <p:spPr>
          <a:xfrm>
            <a:off x="1828800" y="3200400"/>
            <a:ext cx="6400800" cy="1752600"/>
          </a:xfrm>
        </p:spPr>
        <p:txBody>
          <a:bodyPr>
            <a:normAutofit/>
          </a:bodyPr>
          <a:lstStyle/>
          <a:p>
            <a:pPr algn="r"/>
            <a:r>
              <a:rPr lang="fa-IR" sz="2800" b="1" dirty="0" smtClean="0">
                <a:solidFill>
                  <a:schemeClr val="tx1"/>
                </a:solidFill>
                <a:latin typeface="Adobe Arabic" pitchFamily="18" charset="-78"/>
                <a:cs typeface="Adobe Arabic" pitchFamily="18" charset="-78"/>
              </a:rPr>
              <a:t>خانه ای مطابق با شرایط اقلیمی و دارای هویت معماری منقطه آب و هوای گرم و خشک</a:t>
            </a:r>
            <a:r>
              <a:rPr lang="en-US" sz="2800" b="1" dirty="0" smtClean="0">
                <a:solidFill>
                  <a:schemeClr val="tx1"/>
                </a:solidFill>
                <a:latin typeface="Adobe Arabic" pitchFamily="18" charset="-78"/>
                <a:cs typeface="Adobe Arabic" pitchFamily="18" charset="-78"/>
              </a:rPr>
              <a:t> </a:t>
            </a:r>
            <a:endParaRPr lang="en-US" sz="2800" b="1" dirty="0">
              <a:solidFill>
                <a:schemeClr val="tx1"/>
              </a:solidFill>
              <a:latin typeface="Adobe Arabic" pitchFamily="18" charset="-78"/>
              <a:cs typeface="Adobe Arabic" pitchFamily="18"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b="1" u="sng" dirty="0" smtClean="0"/>
              <a:t>مصالح بدنه دیوارها در این اقلیم :</a:t>
            </a:r>
            <a:r>
              <a:rPr lang="en-US" sz="2800" dirty="0" smtClean="0"/>
              <a:t/>
            </a:r>
            <a:br>
              <a:rPr lang="en-US" sz="2800" dirty="0" smtClean="0"/>
            </a:br>
            <a:endParaRPr lang="fa-IR" sz="2800" dirty="0"/>
          </a:p>
        </p:txBody>
      </p:sp>
      <p:sp>
        <p:nvSpPr>
          <p:cNvPr id="3" name="Content Placeholder 2"/>
          <p:cNvSpPr>
            <a:spLocks noGrp="1"/>
          </p:cNvSpPr>
          <p:nvPr>
            <p:ph idx="1"/>
          </p:nvPr>
        </p:nvSpPr>
        <p:spPr/>
        <p:txBody>
          <a:bodyPr>
            <a:normAutofit/>
          </a:bodyPr>
          <a:lstStyle/>
          <a:p>
            <a:pPr algn="r">
              <a:buNone/>
            </a:pPr>
            <a:r>
              <a:rPr lang="fa-IR" sz="2400" dirty="0" smtClean="0"/>
              <a:t>مصالح بکار رفته در دیوارها عمدتا” از خشت و گل است, اصولا” خشت , گل و خاک دارای ظرفیت حرارتی بالایست. استفاده از این مصالح با ظرفیت حرارتی بالا باعث می شود گرمای محیط پیرامون بنا با مدت زمان تاخیر بیشتری  از بدنه دیوار عبور کرده و به فضای داخلی راه یابد ,خشت مدت زمان تاخیری 7 الی9 ساعت دارد و بدین ترتیب گرمای بیرون در طول روز در داخل دیوار ذخیره شده </a:t>
            </a:r>
          </a:p>
          <a:p>
            <a:pPr algn="r">
              <a:buNone/>
            </a:pPr>
            <a:r>
              <a:rPr lang="fa-IR" sz="2400" dirty="0" smtClean="0"/>
              <a:t>و در شب هنگام  که هوا سرد است</a:t>
            </a:r>
          </a:p>
          <a:p>
            <a:pPr algn="r">
              <a:buNone/>
            </a:pPr>
            <a:r>
              <a:rPr lang="fa-IR" sz="2400" dirty="0" smtClean="0"/>
              <a:t>, با از دست دادن حرارت باعث تعدیل</a:t>
            </a:r>
          </a:p>
          <a:p>
            <a:pPr algn="r">
              <a:buNone/>
            </a:pPr>
            <a:r>
              <a:rPr lang="fa-IR" sz="2400" dirty="0" smtClean="0"/>
              <a:t> دمای داخل ساختمان می شود.</a:t>
            </a:r>
            <a:endParaRPr lang="en-US" sz="2400" dirty="0" smtClean="0"/>
          </a:p>
          <a:p>
            <a:pPr algn="r">
              <a:buNone/>
            </a:pPr>
            <a:endParaRPr lang="fa-IR" sz="2400" dirty="0"/>
          </a:p>
        </p:txBody>
      </p:sp>
      <p:pic>
        <p:nvPicPr>
          <p:cNvPr id="7170" name="Picture 2" descr="C:\Users\ComputerCity\Desktop\New folder (3)\images.jpg"/>
          <p:cNvPicPr>
            <a:picLocks noChangeAspect="1" noChangeArrowheads="1"/>
          </p:cNvPicPr>
          <p:nvPr/>
        </p:nvPicPr>
        <p:blipFill>
          <a:blip r:embed="rId2" cstate="print"/>
          <a:srcRect/>
          <a:stretch>
            <a:fillRect/>
          </a:stretch>
        </p:blipFill>
        <p:spPr bwMode="auto">
          <a:xfrm>
            <a:off x="381000" y="4160324"/>
            <a:ext cx="3608784" cy="253079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b="1" u="sng" dirty="0" smtClean="0"/>
              <a:t>سطوح و نما در این اقلیم :</a:t>
            </a:r>
            <a:r>
              <a:rPr lang="en-US" sz="2800" dirty="0" smtClean="0"/>
              <a:t/>
            </a:r>
            <a:br>
              <a:rPr lang="en-US" sz="2800" dirty="0" smtClean="0"/>
            </a:br>
            <a:endParaRPr lang="fa-IR" sz="2800" dirty="0"/>
          </a:p>
        </p:txBody>
      </p:sp>
      <p:sp>
        <p:nvSpPr>
          <p:cNvPr id="3" name="Content Placeholder 2"/>
          <p:cNvSpPr>
            <a:spLocks noGrp="1"/>
          </p:cNvSpPr>
          <p:nvPr>
            <p:ph idx="1"/>
          </p:nvPr>
        </p:nvSpPr>
        <p:spPr>
          <a:xfrm>
            <a:off x="228600" y="1524000"/>
            <a:ext cx="8763000" cy="4343399"/>
          </a:xfrm>
        </p:spPr>
        <p:txBody>
          <a:bodyPr>
            <a:normAutofit/>
          </a:bodyPr>
          <a:lstStyle/>
          <a:p>
            <a:pPr algn="r">
              <a:buNone/>
            </a:pPr>
            <a:r>
              <a:rPr lang="fa-IR" sz="2400" dirty="0" smtClean="0"/>
              <a:t>سطوح و نما به رنگ روشن انتخاب می شوند تا حرارت ناشی از تابش آفتاب کمتر جذب دیوار شود و نما و سطوح صیقلی و روشن می باشند تا باعث انعکاس هر چه بیشتر تابش خورشید شوند.</a:t>
            </a:r>
            <a:endParaRPr lang="en-US" sz="2400" dirty="0" smtClean="0"/>
          </a:p>
          <a:p>
            <a:pPr algn="r">
              <a:buNone/>
            </a:pPr>
            <a:r>
              <a:rPr lang="fa-IR" sz="2400" dirty="0" smtClean="0"/>
              <a:t>همچنین استفاده از اندودهای روشن چون اندود گچ و اندود سیمگل (منظور از ملات سیمگل ترکیب کاه ریز ,ماسه باد,خاک رس می باشد) و دانه های کاه در ملات </a:t>
            </a:r>
            <a:endParaRPr lang="en-US" sz="2400" dirty="0" smtClean="0"/>
          </a:p>
          <a:p>
            <a:pPr algn="r">
              <a:buNone/>
            </a:pPr>
            <a:r>
              <a:rPr lang="fa-IR" sz="2400" dirty="0" smtClean="0"/>
              <a:t>سیمگل این امکان را فراهم </a:t>
            </a:r>
            <a:endParaRPr lang="en-US" sz="2400" dirty="0" smtClean="0"/>
          </a:p>
          <a:p>
            <a:pPr algn="r">
              <a:buNone/>
            </a:pPr>
            <a:r>
              <a:rPr lang="fa-IR" sz="2400" dirty="0" smtClean="0"/>
              <a:t>می کند تا سطوح نماهای </a:t>
            </a:r>
            <a:endParaRPr lang="en-US" sz="2400" dirty="0" smtClean="0"/>
          </a:p>
          <a:p>
            <a:pPr algn="r">
              <a:buNone/>
            </a:pPr>
            <a:r>
              <a:rPr lang="fa-IR" sz="2400" dirty="0" smtClean="0"/>
              <a:t>ساختمان صیقلی تر و صافتر </a:t>
            </a:r>
            <a:endParaRPr lang="en-US" sz="2400" dirty="0" smtClean="0"/>
          </a:p>
          <a:p>
            <a:pPr algn="r">
              <a:buNone/>
            </a:pPr>
            <a:r>
              <a:rPr lang="fa-IR" sz="2400" dirty="0" smtClean="0"/>
              <a:t>باشند.</a:t>
            </a:r>
            <a:endParaRPr lang="en-US" sz="2400" dirty="0" smtClean="0"/>
          </a:p>
          <a:p>
            <a:pPr algn="r">
              <a:buNone/>
            </a:pPr>
            <a:endParaRPr lang="fa-IR" sz="2400" dirty="0"/>
          </a:p>
        </p:txBody>
      </p:sp>
      <p:pic>
        <p:nvPicPr>
          <p:cNvPr id="8194" name="Picture 2" descr="C:\Users\ComputerCity\Desktop\New folder (3)\imagesU2G1QQO8.jpg"/>
          <p:cNvPicPr>
            <a:picLocks noChangeAspect="1" noChangeArrowheads="1"/>
          </p:cNvPicPr>
          <p:nvPr/>
        </p:nvPicPr>
        <p:blipFill>
          <a:blip r:embed="rId2" cstate="print"/>
          <a:srcRect/>
          <a:stretch>
            <a:fillRect/>
          </a:stretch>
        </p:blipFill>
        <p:spPr bwMode="auto">
          <a:xfrm>
            <a:off x="609600" y="3581399"/>
            <a:ext cx="4495800" cy="3057805"/>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b="1" u="sng" dirty="0" smtClean="0"/>
              <a:t>حیاط مرکزی در اقلیم گرم و خشک :</a:t>
            </a:r>
            <a:r>
              <a:rPr lang="en-US" sz="2800" dirty="0" smtClean="0"/>
              <a:t/>
            </a:r>
            <a:br>
              <a:rPr lang="en-US" sz="2800" dirty="0" smtClean="0"/>
            </a:br>
            <a:endParaRPr lang="fa-IR" sz="2800" dirty="0"/>
          </a:p>
        </p:txBody>
      </p:sp>
      <p:sp>
        <p:nvSpPr>
          <p:cNvPr id="3" name="Content Placeholder 2"/>
          <p:cNvSpPr>
            <a:spLocks noGrp="1"/>
          </p:cNvSpPr>
          <p:nvPr>
            <p:ph idx="1"/>
          </p:nvPr>
        </p:nvSpPr>
        <p:spPr>
          <a:xfrm>
            <a:off x="304800" y="1447800"/>
            <a:ext cx="8458200" cy="5029200"/>
          </a:xfrm>
        </p:spPr>
        <p:txBody>
          <a:bodyPr>
            <a:noAutofit/>
          </a:bodyPr>
          <a:lstStyle/>
          <a:p>
            <a:pPr algn="r">
              <a:buNone/>
            </a:pPr>
            <a:r>
              <a:rPr lang="fa-IR" sz="1800" dirty="0" smtClean="0"/>
              <a:t>فرمی که در مناطق گرم و خشک به عنوان الگوی خانه ها استفاده شده است فرم کهن و ارزشمند خانه های دارای حیاط مرکزی است, الگوی حیاط مرکزی از دوران ماقبل تاریخ تا به امروز نه تنها در مناطق مرکزی ایران بلکه در مناطق خشک خاورمیانه و در اکثر تمدن ها کهن تکرار شده است, خانه های با حیاط میانی و محصور مطلوب ترین, ترکیب و فرم برای تعدیل شرایط حاد اقلیمی به خصوص در منطقه گرم و خشک کویری است.</a:t>
            </a:r>
            <a:endParaRPr lang="en-US" sz="1800" dirty="0" smtClean="0"/>
          </a:p>
          <a:p>
            <a:pPr algn="r">
              <a:buNone/>
            </a:pPr>
            <a:r>
              <a:rPr lang="fa-IR" sz="1800" dirty="0" smtClean="0"/>
              <a:t>اتاق های این خانه ها به حیاط مرکزی باز می شود و بدین ترتیب در مقابل گرمای تابستان و سرمای سرد زمستان و بادها و طوفان ها و شن که عموما” در منطقه کویری در جریان است محافظت می شوند.</a:t>
            </a:r>
            <a:endParaRPr lang="en-US" sz="1800" dirty="0" smtClean="0"/>
          </a:p>
          <a:p>
            <a:pPr algn="r">
              <a:buNone/>
            </a:pPr>
            <a:r>
              <a:rPr lang="fa-IR" sz="1800" dirty="0" smtClean="0"/>
              <a:t>در فصل زمستان اتاق ها رو به جنوب (اتاق های زمستان نشین) که دارای باز شوهای وسیع در بدنه جنوبی است جهت آفتاب گیری مورد استفاده قرار می گیرد.</a:t>
            </a:r>
            <a:endParaRPr lang="en-US" sz="1800" dirty="0" smtClean="0"/>
          </a:p>
          <a:p>
            <a:pPr algn="r">
              <a:buNone/>
            </a:pPr>
            <a:r>
              <a:rPr lang="fa-IR" sz="1800" dirty="0" smtClean="0"/>
              <a:t>اتاق های زمستان نشین با باز شوهای رو به جنوب در جهت شمالی رو به پلان و اتاق های تابستان نشین (با بازشو های رو به شمال) در جهت جنوبی پلان که کمتر در معرض تابش خورشید است استقرار می یابد, در حیاط مرکزی برای ایجاد رطوبت در هوای خشک منطقه از سطوح گیاه کاری شده حوض آب و فواره استفاده می شود با توجه به سرمای شب در منطقه هوای سرد در طول شب در داخل حیاط نشست کرده و در داخل حیاط و بدنه دیوارها ذخیره می شود و در طول روز که شدت تابش آفتاب بالاست و دمای بیرون ساختمان به حداکثر می رسد هوای داخل ساختمان و حیاط تعدیل می شود.</a:t>
            </a:r>
            <a:endParaRPr lang="en-US" sz="1800" dirty="0" smtClean="0"/>
          </a:p>
          <a:p>
            <a:pPr algn="r">
              <a:buNone/>
            </a:pPr>
            <a:endParaRPr lang="fa-IR" sz="1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ComputerCity\Desktop\New folder (3)\untitled.png"/>
          <p:cNvPicPr>
            <a:picLocks noChangeAspect="1" noChangeArrowheads="1"/>
          </p:cNvPicPr>
          <p:nvPr/>
        </p:nvPicPr>
        <p:blipFill>
          <a:blip r:embed="rId2" cstate="print"/>
          <a:srcRect/>
          <a:stretch>
            <a:fillRect/>
          </a:stretch>
        </p:blipFill>
        <p:spPr bwMode="auto">
          <a:xfrm>
            <a:off x="1981199" y="2362200"/>
            <a:ext cx="5792019" cy="3854326"/>
          </a:xfrm>
          <a:prstGeom prst="rect">
            <a:avLst/>
          </a:prstGeom>
          <a:noFill/>
        </p:spPr>
      </p:pic>
      <p:sp>
        <p:nvSpPr>
          <p:cNvPr id="3" name="TextBox 2"/>
          <p:cNvSpPr txBox="1"/>
          <p:nvPr/>
        </p:nvSpPr>
        <p:spPr>
          <a:xfrm>
            <a:off x="3124200" y="304800"/>
            <a:ext cx="2999539" cy="769441"/>
          </a:xfrm>
          <a:prstGeom prst="rect">
            <a:avLst/>
          </a:prstGeom>
          <a:noFill/>
        </p:spPr>
        <p:txBody>
          <a:bodyPr wrap="none" rtlCol="0">
            <a:spAutoFit/>
          </a:bodyPr>
          <a:lstStyle/>
          <a:p>
            <a:r>
              <a:rPr lang="fa-IR" sz="4400" dirty="0" smtClean="0">
                <a:solidFill>
                  <a:schemeClr val="bg1"/>
                </a:solidFill>
              </a:rPr>
              <a:t>حیاط مرکزی</a:t>
            </a:r>
            <a:endParaRPr lang="en-US" sz="4400" dirty="0">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b="1" u="sng" dirty="0" smtClean="0"/>
              <a:t>باد گیرها :</a:t>
            </a:r>
            <a:r>
              <a:rPr lang="en-US" sz="2800" dirty="0" smtClean="0"/>
              <a:t/>
            </a:r>
            <a:br>
              <a:rPr lang="en-US" sz="2800" dirty="0" smtClean="0"/>
            </a:br>
            <a:endParaRPr lang="fa-IR" sz="2800" dirty="0"/>
          </a:p>
        </p:txBody>
      </p:sp>
      <p:sp>
        <p:nvSpPr>
          <p:cNvPr id="3" name="Content Placeholder 2"/>
          <p:cNvSpPr>
            <a:spLocks noGrp="1"/>
          </p:cNvSpPr>
          <p:nvPr>
            <p:ph idx="1"/>
          </p:nvPr>
        </p:nvSpPr>
        <p:spPr>
          <a:xfrm>
            <a:off x="0" y="1676400"/>
            <a:ext cx="8915400" cy="4625609"/>
          </a:xfrm>
        </p:spPr>
        <p:txBody>
          <a:bodyPr>
            <a:normAutofit/>
          </a:bodyPr>
          <a:lstStyle/>
          <a:p>
            <a:pPr algn="r">
              <a:buNone/>
            </a:pPr>
            <a:r>
              <a:rPr lang="fa-IR" sz="2400" dirty="0" smtClean="0"/>
              <a:t>از عناصر تفکیک ناپذیر خانه ها در اقلیم گرم و خشک است استفاده از بادگیر از سال های قبل در ایران رواج داشته که با فرم های مختلف در ایران ساخته می شود, بادگیرها با دهنه های رو به بادهای مطلوب ساخته می شوند تا باد خنک را جهت تهویه و تعدیل هوا به فضاهای داخلی هدایت کند, بادگیرها معمولا” در بخشی از ساختمان قرار می گیرند که با در نظر </a:t>
            </a:r>
          </a:p>
          <a:p>
            <a:pPr algn="r">
              <a:buNone/>
            </a:pPr>
            <a:r>
              <a:rPr lang="fa-IR" sz="2400" dirty="0" smtClean="0"/>
              <a:t>گرفتن وسعت خانه و تعداد اتاق ها</a:t>
            </a:r>
          </a:p>
          <a:p>
            <a:pPr algn="r">
              <a:buNone/>
            </a:pPr>
            <a:r>
              <a:rPr lang="fa-IR" sz="2400" dirty="0" smtClean="0"/>
              <a:t> سمت تابستان نشین خانه را سرد </a:t>
            </a:r>
          </a:p>
          <a:p>
            <a:pPr algn="r">
              <a:buNone/>
            </a:pPr>
            <a:r>
              <a:rPr lang="fa-IR" sz="2400" dirty="0" smtClean="0"/>
              <a:t>کنند.</a:t>
            </a:r>
            <a:endParaRPr lang="en-US" sz="2400" dirty="0" smtClean="0"/>
          </a:p>
          <a:p>
            <a:pPr algn="r">
              <a:buNone/>
            </a:pPr>
            <a:endParaRPr lang="fa-IR" sz="2400" dirty="0"/>
          </a:p>
        </p:txBody>
      </p:sp>
      <p:pic>
        <p:nvPicPr>
          <p:cNvPr id="10242" name="Picture 2" descr="C:\Users\ComputerCity\Desktop\New folder (3)\untitledم.png"/>
          <p:cNvPicPr>
            <a:picLocks noChangeAspect="1" noChangeArrowheads="1"/>
          </p:cNvPicPr>
          <p:nvPr/>
        </p:nvPicPr>
        <p:blipFill>
          <a:blip r:embed="rId2" cstate="print"/>
          <a:srcRect/>
          <a:stretch>
            <a:fillRect/>
          </a:stretch>
        </p:blipFill>
        <p:spPr bwMode="auto">
          <a:xfrm>
            <a:off x="228600" y="3733800"/>
            <a:ext cx="3823066" cy="2904345"/>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dirty="0" smtClean="0"/>
              <a:t> معماری پایدار:</a:t>
            </a:r>
            <a:endParaRPr lang="fa-IR" sz="2800" dirty="0"/>
          </a:p>
        </p:txBody>
      </p:sp>
      <p:sp>
        <p:nvSpPr>
          <p:cNvPr id="3" name="Content Placeholder 2"/>
          <p:cNvSpPr>
            <a:spLocks noGrp="1"/>
          </p:cNvSpPr>
          <p:nvPr>
            <p:ph idx="1"/>
          </p:nvPr>
        </p:nvSpPr>
        <p:spPr/>
        <p:txBody>
          <a:bodyPr>
            <a:normAutofit/>
          </a:bodyPr>
          <a:lstStyle/>
          <a:p>
            <a:pPr algn="r">
              <a:buNone/>
            </a:pPr>
            <a:r>
              <a:rPr lang="fa-IR" sz="2400" dirty="0" smtClean="0"/>
              <a:t>کاربرد مفاهیم پایداری و اهداف </a:t>
            </a:r>
            <a:r>
              <a:rPr lang="fa-IR" sz="2400" dirty="0" smtClean="0">
                <a:hlinkClick r:id="rId2" tooltip="توسعه پایدار"/>
              </a:rPr>
              <a:t>توسعه پایدار</a:t>
            </a:r>
            <a:r>
              <a:rPr lang="fa-IR" sz="2400" dirty="0" smtClean="0"/>
              <a:t> در جهت کاهش اتلاف انرژی وآلودگی </a:t>
            </a:r>
            <a:r>
              <a:rPr lang="fa-IR" sz="2400" dirty="0" smtClean="0">
                <a:hlinkClick r:id="rId3" tooltip="محیط زیست"/>
              </a:rPr>
              <a:t>محیط زیست</a:t>
            </a:r>
            <a:r>
              <a:rPr lang="fa-IR" sz="2400" dirty="0" smtClean="0"/>
              <a:t> در معماری، مبحثی به نام </a:t>
            </a:r>
            <a:r>
              <a:rPr lang="fa-IR" sz="2400" b="1" dirty="0" smtClean="0"/>
              <a:t>معماری پایدار</a:t>
            </a:r>
            <a:r>
              <a:rPr lang="fa-IR" sz="2400" dirty="0" smtClean="0"/>
              <a:t> را به وجود آورده است. در این نوع معماری، ساختمان نه تنها با شرایط اقلیمی منطقه خود را تطبیق می‌دهد، بلکه ارتباط متقابلی با آن برقرار می‌کند. بطوریکه بر اساس گفته </a:t>
            </a:r>
            <a:r>
              <a:rPr lang="fa-IR" sz="2400" dirty="0" smtClean="0">
                <a:hlinkClick r:id="rId4" tooltip="ریچارد راجرز"/>
              </a:rPr>
              <a:t>ریچارد راجرز</a:t>
            </a:r>
            <a:r>
              <a:rPr lang="fa-IR" sz="2400" dirty="0" smtClean="0"/>
              <a:t>، «ساختمان‌ها مانند پرندگان هستند که در زمستان پرهای خود را پوش داده وخود را باشرایط جدید محیط وفق میدهندو بر اساس آن سوخت و سازشان را تنظیم می‌کنند</a:t>
            </a:r>
            <a:endParaRPr lang="fa-IR"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b="1" dirty="0" smtClean="0"/>
              <a:t>لزوم احداث ساختمان به صورت سبزوپایدار</a:t>
            </a:r>
            <a:endParaRPr lang="fa-IR" sz="2800" dirty="0"/>
          </a:p>
        </p:txBody>
      </p:sp>
      <p:sp>
        <p:nvSpPr>
          <p:cNvPr id="3" name="Content Placeholder 2"/>
          <p:cNvSpPr>
            <a:spLocks noGrp="1"/>
          </p:cNvSpPr>
          <p:nvPr>
            <p:ph idx="1"/>
          </p:nvPr>
        </p:nvSpPr>
        <p:spPr/>
        <p:txBody>
          <a:bodyPr>
            <a:normAutofit fontScale="85000" lnSpcReduction="10000"/>
          </a:bodyPr>
          <a:lstStyle/>
          <a:p>
            <a:pPr algn="r">
              <a:buNone/>
            </a:pPr>
            <a:r>
              <a:rPr lang="fa-IR" sz="2000" dirty="0" smtClean="0"/>
              <a:t>تحول صنعتی انسان رااز زندگی در طبیعت به زندگی درشهر کشانید. باپیشرفت فن آوری، الگوی زندگی دستخوش دگرگونی شد، به نحوی که انسان‌ها برای گرم کردن خود به جای پوشش بیشتر واستفاده از لباس‌های گرم، از سوخت‌های فسیلی به عنوان گرم‌کننده استفاده نمودند. بادگیرها، سایبان‌ها ونورگیرها در ساختمان جای خود را به تاسیسات گرمایشی وسرمایشی دادند. به این ترتیب تکنولوژی اسایش وراحتی روزافزونی رابرای انسان فراهم کرده است. درنتیجه هجوم شهرنشینی بسیاری از زمین‌های طبیعی وجنگل‌ها دستخوش تغییرات شده است. برای تردد، ساخت وساز، سرمایش و گرمایش مصرف انرژی افزایش یافته ودر نتیجه آلودگی هوا والودگی صوتی بیشتر شده است. شهرها انرژی رامصرف کرده وبه جای آنزباله و آلودگی ایجاد می‌کنند. درنتیجه پیشرفت صنعت نیاز به بهره‌برداری ازمنابع طبیعی نیز بیشتر شده و به نحوی که بهره‌برداری غیرمنطقی از منابع طبیعی منجر به نابودی انها می‌شود. برای ادامه زندگی دراین چرخه احتیاج انسان به انرژی بیشتر شده ولی اکنون در مرحله‌ای قرارداریم که منابع انرژی رو به اتمام هستند. با این نگرش ولزوم کاهش مشکلات، ایجاذ ساختمان‌های سبز ودر عین حال پایدار باتوجه به مشکلات زیست محیطی که وجود دارد برجسته می</a:t>
            </a:r>
            <a:r>
              <a:rPr lang="fa-IR" sz="2000" baseline="30000" dirty="0" smtClean="0">
                <a:hlinkClick r:id="rId2"/>
              </a:rPr>
              <a:t>[۳]</a:t>
            </a:r>
            <a:r>
              <a:rPr lang="fa-IR" sz="2000" dirty="0" smtClean="0"/>
              <a:t>شود.</a:t>
            </a:r>
            <a:endParaRPr lang="fa-IR"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b="1" dirty="0" smtClean="0"/>
              <a:t>اصول معماری پایدار</a:t>
            </a:r>
            <a:endParaRPr lang="fa-IR" sz="2800" dirty="0"/>
          </a:p>
        </p:txBody>
      </p:sp>
      <p:sp>
        <p:nvSpPr>
          <p:cNvPr id="3" name="Content Placeholder 2"/>
          <p:cNvSpPr>
            <a:spLocks noGrp="1"/>
          </p:cNvSpPr>
          <p:nvPr>
            <p:ph idx="1"/>
          </p:nvPr>
        </p:nvSpPr>
        <p:spPr/>
        <p:txBody>
          <a:bodyPr>
            <a:normAutofit/>
          </a:bodyPr>
          <a:lstStyle/>
          <a:p>
            <a:pPr algn="r">
              <a:buNone/>
            </a:pPr>
            <a:r>
              <a:rPr lang="fa-IR" sz="2000" b="1" dirty="0" smtClean="0"/>
              <a:t>معماری پایدار</a:t>
            </a:r>
            <a:r>
              <a:rPr lang="fa-IR" sz="2000" dirty="0" smtClean="0"/>
              <a:t> مانند سایر مقولات معماری، دارای اصول و قواعد خاص خود است و این سه مرحله را در برمی‌گیرد:</a:t>
            </a:r>
          </a:p>
          <a:p>
            <a:pPr algn="r">
              <a:buNone/>
            </a:pPr>
            <a:r>
              <a:rPr lang="fa-IR" sz="2000" dirty="0" smtClean="0">
                <a:hlinkClick r:id="rId2" tooltip="صرفه جویی در منابع (صفحه وجود ندارد)"/>
              </a:rPr>
              <a:t>صرفه جویی در منابع</a:t>
            </a:r>
            <a:endParaRPr lang="fa-IR" sz="2000" dirty="0" smtClean="0"/>
          </a:p>
          <a:p>
            <a:pPr algn="r">
              <a:buNone/>
            </a:pPr>
            <a:r>
              <a:rPr lang="fa-IR" sz="2000" dirty="0" smtClean="0">
                <a:hlinkClick r:id="rId3" tooltip="طراحی برای بازگشت به چرخه زندگی (صفحه وجود ندارد)"/>
              </a:rPr>
              <a:t>طراحی برای بازگشت به چرخه زندگی</a:t>
            </a:r>
            <a:endParaRPr lang="fa-IR" sz="2000" dirty="0" smtClean="0"/>
          </a:p>
          <a:p>
            <a:pPr algn="r">
              <a:buNone/>
            </a:pPr>
            <a:r>
              <a:rPr lang="fa-IR" sz="2000" dirty="0" smtClean="0">
                <a:hlinkClick r:id="rId4" tooltip="طراحی برای انسان (صفحه وجود ندارد)"/>
              </a:rPr>
              <a:t>طراحی برای انسان</a:t>
            </a:r>
            <a:endParaRPr lang="fa-IR" sz="2000" dirty="0" smtClean="0"/>
          </a:p>
          <a:p>
            <a:pPr algn="r">
              <a:buNone/>
            </a:pPr>
            <a:r>
              <a:rPr lang="fa-IR" sz="2000" dirty="0" smtClean="0"/>
              <a:t>که هرکدام آنها استراتژی‌های ویژه خود را دارند.</a:t>
            </a:r>
          </a:p>
          <a:p>
            <a:pPr algn="r">
              <a:buNone/>
            </a:pPr>
            <a:r>
              <a:rPr lang="fa-IR" sz="2000" dirty="0" smtClean="0"/>
              <a:t>شناخت و مطالعه این تدابیر، معمار را به درک بیشتر از محیطی که باید طراحی آن را انجام دهد، می‌رساند.</a:t>
            </a:r>
          </a:p>
          <a:p>
            <a:pPr algn="r">
              <a:buNone/>
            </a:pPr>
            <a:endParaRPr lang="fa-IR"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b="1" dirty="0" smtClean="0"/>
              <a:t>صرفه جویی در منابع</a:t>
            </a:r>
            <a:endParaRPr lang="fa-IR" sz="2800" dirty="0"/>
          </a:p>
        </p:txBody>
      </p:sp>
      <p:sp>
        <p:nvSpPr>
          <p:cNvPr id="3" name="Content Placeholder 2"/>
          <p:cNvSpPr>
            <a:spLocks noGrp="1"/>
          </p:cNvSpPr>
          <p:nvPr>
            <p:ph idx="1"/>
          </p:nvPr>
        </p:nvSpPr>
        <p:spPr/>
        <p:txBody>
          <a:bodyPr>
            <a:noAutofit/>
          </a:bodyPr>
          <a:lstStyle/>
          <a:p>
            <a:pPr algn="r">
              <a:buNone/>
            </a:pPr>
            <a:r>
              <a:rPr lang="fa-IR" sz="2400" dirty="0" smtClean="0"/>
              <a:t>اصل </a:t>
            </a:r>
            <a:r>
              <a:rPr lang="fa-IR" sz="2400" dirty="0" smtClean="0">
                <a:hlinkClick r:id="rId2" tooltip="صرفه جویی در منابع (صفحه وجود ندارد)"/>
              </a:rPr>
              <a:t>صرفه جویی در منابع</a:t>
            </a:r>
            <a:r>
              <a:rPr lang="fa-IR" sz="2400" dirty="0" smtClean="0"/>
              <a:t> (Economy of Resources) از یک سو به بهره‌برداری مناسب از منابع و انرژی‌های تجدیدناپذیر مانند </a:t>
            </a:r>
            <a:r>
              <a:rPr lang="fa-IR" sz="2400" dirty="0" smtClean="0">
                <a:hlinkClick r:id="rId3" tooltip="سوخت‌های فسیلی"/>
              </a:rPr>
              <a:t>سوخت‌های فسیلی</a:t>
            </a:r>
            <a:r>
              <a:rPr lang="fa-IR" sz="2400" dirty="0" smtClean="0"/>
              <a:t>، در جهت کاهش مصرف می‌پردازد و از سوی دیگر به کنترل و به کارگیری هرچه بهتر </a:t>
            </a:r>
            <a:r>
              <a:rPr lang="fa-IR" sz="2400" dirty="0" smtClean="0">
                <a:hlinkClick r:id="rId4" tooltip="منابع طبیعی"/>
              </a:rPr>
              <a:t>منابع طبیعی</a:t>
            </a:r>
            <a:r>
              <a:rPr lang="fa-IR" sz="2400" dirty="0" smtClean="0"/>
              <a:t> به عنوان ذخایری تجدید پذیر و ماندگار توجه جدی دارد.</a:t>
            </a:r>
          </a:p>
          <a:p>
            <a:pPr algn="r">
              <a:buNone/>
            </a:pPr>
            <a:r>
              <a:rPr lang="fa-IR" sz="2400" dirty="0" smtClean="0"/>
              <a:t>به عنوان مثال، یکی از منابع سرشارو نامیرا، انرژی حاصل از </a:t>
            </a:r>
            <a:r>
              <a:rPr lang="fa-IR" sz="2400" dirty="0" smtClean="0">
                <a:hlinkClick r:id="rId5" tooltip="نور خورشید"/>
              </a:rPr>
              <a:t>نور خورشید</a:t>
            </a:r>
            <a:r>
              <a:rPr lang="fa-IR" sz="2400" dirty="0" smtClean="0"/>
              <a:t> است که امروزه توسط تکنولوژی فتوولتاییک برای فراهم کردن آب و برق مصرفی در ساختمان، از آن استفاده می‌شود.</a:t>
            </a:r>
          </a:p>
          <a:p>
            <a:pPr algn="r">
              <a:buNone/>
            </a:pPr>
            <a:r>
              <a:rPr lang="fa-IR" sz="2400" dirty="0" smtClean="0"/>
              <a:t>برای کنترل منابع، سه نوع استراتژی می‌تواند مورد توجه قرارگیردکه شامل حفظ انرژی، حفظ آب و حفظ مواد است. همان گونه که مشاهده می‌شود، تمرکز براین سه منبع، به دلیل اهمیت آنها در ساخت و اداره ساختمان است.</a:t>
            </a:r>
          </a:p>
          <a:p>
            <a:pPr algn="r">
              <a:buNone/>
            </a:pPr>
            <a:endParaRPr lang="fa-IR"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b="1" dirty="0" smtClean="0"/>
              <a:t>طراحی برای بازگشت به چرخه زندگی</a:t>
            </a:r>
            <a:endParaRPr lang="fa-IR" sz="2800" dirty="0"/>
          </a:p>
        </p:txBody>
      </p:sp>
      <p:sp>
        <p:nvSpPr>
          <p:cNvPr id="3" name="Content Placeholder 2"/>
          <p:cNvSpPr>
            <a:spLocks noGrp="1"/>
          </p:cNvSpPr>
          <p:nvPr>
            <p:ph idx="1"/>
          </p:nvPr>
        </p:nvSpPr>
        <p:spPr/>
        <p:txBody>
          <a:bodyPr>
            <a:noAutofit/>
          </a:bodyPr>
          <a:lstStyle/>
          <a:p>
            <a:pPr algn="r">
              <a:buNone/>
            </a:pPr>
            <a:r>
              <a:rPr lang="fa-IR" sz="2000" dirty="0" smtClean="0"/>
              <a:t>اصل </a:t>
            </a:r>
            <a:r>
              <a:rPr lang="fa-IR" sz="2000" dirty="0" smtClean="0">
                <a:hlinkClick r:id="rId2" tooltip="طراحی برای بازگشت به چرخه زندگی (صفحه وجود ندارد)"/>
              </a:rPr>
              <a:t>طراحی برای بازگشت به چرخه زندگی</a:t>
            </a:r>
            <a:r>
              <a:rPr lang="fa-IR" sz="2000" dirty="0" smtClean="0"/>
              <a:t> (Life Cycle Design) دومین اصل از معماری پایدار است و بر این فکر و یا نظریه استوار شده است که ماده از یک شکل قابل استفاده تبدیل به شکل دیگری می‌شود، بدون اینکه به مفید بودن آن آسیبی رسیده باشد.</a:t>
            </a:r>
          </a:p>
          <a:p>
            <a:pPr algn="r">
              <a:buNone/>
            </a:pPr>
            <a:r>
              <a:rPr lang="fa-IR" sz="2000" dirty="0" smtClean="0"/>
              <a:t>از سوی دیگر به‌واسطه این اصل، یکی از وظایف طراح، جلوگیری از آلودگی محیط است.</a:t>
            </a:r>
          </a:p>
          <a:p>
            <a:pPr algn="r">
              <a:buNone/>
            </a:pPr>
            <a:r>
              <a:rPr lang="fa-IR" sz="2000" dirty="0" smtClean="0"/>
              <a:t>این نظریه برای رسیدن به این منظور در سه مرحله، ساختمان را مورد بررسی قرار می‌دهد. این مراحل به ترتیب عبارتند از:</a:t>
            </a:r>
          </a:p>
          <a:p>
            <a:pPr algn="r">
              <a:buNone/>
            </a:pPr>
            <a:r>
              <a:rPr lang="fa-IR" sz="2000" dirty="0" smtClean="0"/>
              <a:t>مرحله پیش از ساخت، مرحله در حال ساخت و مرحله پس از ساخت.</a:t>
            </a:r>
          </a:p>
          <a:p>
            <a:pPr algn="r">
              <a:buNone/>
            </a:pPr>
            <a:r>
              <a:rPr lang="fa-IR" sz="2000" dirty="0" smtClean="0"/>
              <a:t>باید توجه داشت که این مراحل به یکدیگر مرتبط بوده و مرز مشخصی بین آنها وجود ندارد. برای مثال، می‌توان از مواد بازیافتی در مرحله پس از ساخت یک ساختمان به عنوان مصالح اولیه در مرحله ساخت ساختمانی دیگر استفاده کرد.</a:t>
            </a:r>
          </a:p>
          <a:p>
            <a:pPr algn="r">
              <a:buNone/>
            </a:pPr>
            <a:endParaRPr lang="fa-IR"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dirty="0" smtClean="0"/>
              <a:t>ویژگی های مناطق گرم و خشک:</a:t>
            </a:r>
            <a:endParaRPr lang="fa-IR" sz="2800" dirty="0"/>
          </a:p>
        </p:txBody>
      </p:sp>
      <p:sp>
        <p:nvSpPr>
          <p:cNvPr id="3" name="Content Placeholder 2"/>
          <p:cNvSpPr>
            <a:spLocks noGrp="1"/>
          </p:cNvSpPr>
          <p:nvPr>
            <p:ph idx="1"/>
          </p:nvPr>
        </p:nvSpPr>
        <p:spPr/>
        <p:txBody>
          <a:bodyPr>
            <a:normAutofit lnSpcReduction="10000"/>
          </a:bodyPr>
          <a:lstStyle/>
          <a:p>
            <a:pPr algn="r">
              <a:buNone/>
            </a:pPr>
            <a:r>
              <a:rPr lang="fa-IR" sz="2400" dirty="0" smtClean="0"/>
              <a:t>اکثر مناطق نیم استوایی را شامل می شود ودر اثر وزش بادها که از جنوب غربی و شمال غربی به طرف استوا می وزد هوا بسیار خشک است</a:t>
            </a:r>
            <a:endParaRPr lang="en-US" sz="2400" dirty="0" smtClean="0"/>
          </a:p>
          <a:p>
            <a:pPr algn="r">
              <a:buNone/>
            </a:pPr>
            <a:r>
              <a:rPr lang="fa-IR" sz="2400" dirty="0" smtClean="0"/>
              <a:t>آسمان در بیشتر اوغات سال بدون ابر بوده و اشعه منعکس شده از این سطوح بسیار بالاست, مه و طوفان دراین مناطق زیاد است و بعد ازظهرها اتفاق می افتد</a:t>
            </a:r>
            <a:r>
              <a:rPr lang="en-US" sz="2400" dirty="0" smtClean="0"/>
              <a:t/>
            </a:r>
            <a:br>
              <a:rPr lang="en-US" sz="2400" dirty="0" smtClean="0"/>
            </a:br>
            <a:r>
              <a:rPr lang="fa-IR" sz="2400" dirty="0" smtClean="0"/>
              <a:t>فلات مرکزی شامل دو منطقه بیابانی و نیمه بیابانی است</a:t>
            </a:r>
            <a:r>
              <a:rPr lang="en-US" sz="2400" dirty="0" smtClean="0"/>
              <a:t/>
            </a:r>
            <a:br>
              <a:rPr lang="en-US" sz="2400" dirty="0" smtClean="0"/>
            </a:br>
            <a:r>
              <a:rPr lang="fa-IR" sz="2400" dirty="0" smtClean="0"/>
              <a:t>شهرهای چون: شیراز, تهران, مرکزی…)مناطق نیمه بیابانی</a:t>
            </a:r>
            <a:r>
              <a:rPr lang="en-US" sz="2400" dirty="0" smtClean="0"/>
              <a:t>)</a:t>
            </a:r>
            <a:br>
              <a:rPr lang="en-US" sz="2400" dirty="0" smtClean="0"/>
            </a:br>
            <a:r>
              <a:rPr lang="fa-IR" sz="2400" dirty="0" smtClean="0"/>
              <a:t>یزد , کرمان … )مناطق بیابانی</a:t>
            </a:r>
            <a:r>
              <a:rPr lang="en-US" sz="2400" dirty="0" smtClean="0"/>
              <a:t>)</a:t>
            </a:r>
            <a:br>
              <a:rPr lang="en-US" sz="2400" dirty="0" smtClean="0"/>
            </a:br>
            <a:r>
              <a:rPr lang="fa-IR" sz="2400" dirty="0" smtClean="0"/>
              <a:t>مشخصات این اقلیم : روزهای گرم و شب های بسیار سرد و زمستان های سرد و سخت و تابستانهای گرم و خشک است</a:t>
            </a:r>
            <a:endParaRPr lang="fa-IR"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b="1" dirty="0" smtClean="0"/>
              <a:t>طراحی برای انسان</a:t>
            </a:r>
            <a:endParaRPr lang="fa-IR" sz="2800" dirty="0"/>
          </a:p>
        </p:txBody>
      </p:sp>
      <p:sp>
        <p:nvSpPr>
          <p:cNvPr id="3" name="Content Placeholder 2"/>
          <p:cNvSpPr>
            <a:spLocks noGrp="1"/>
          </p:cNvSpPr>
          <p:nvPr>
            <p:ph idx="1"/>
          </p:nvPr>
        </p:nvSpPr>
        <p:spPr/>
        <p:txBody>
          <a:bodyPr>
            <a:normAutofit fontScale="92500" lnSpcReduction="10000"/>
          </a:bodyPr>
          <a:lstStyle/>
          <a:p>
            <a:pPr algn="r">
              <a:buNone/>
            </a:pPr>
            <a:r>
              <a:rPr lang="fa-IR" sz="2400" dirty="0" smtClean="0"/>
              <a:t>اصل </a:t>
            </a:r>
            <a:r>
              <a:rPr lang="fa-IR" sz="2400" dirty="0" smtClean="0">
                <a:hlinkClick r:id="rId2" tooltip="طراحی برای انسان (صفحه وجود ندارد)"/>
              </a:rPr>
              <a:t>طراحی برای انسان</a:t>
            </a:r>
            <a:r>
              <a:rPr lang="fa-IR" sz="2400" dirty="0" smtClean="0"/>
              <a:t> (Humane Design)، آخرین و شاید مهمترین اصل از معماری پایدار است. این اصل ریشه در نیازهایی دارد که برای حفظ و نگهداری عناصر زنجیره‌ای اکوسیستم لازم است که آنها نیز به نوبه خود بقای انسان را تضمین می‌کنند.</a:t>
            </a:r>
          </a:p>
          <a:p>
            <a:pPr algn="r">
              <a:buNone/>
            </a:pPr>
            <a:r>
              <a:rPr lang="fa-IR" sz="2400" dirty="0" smtClean="0"/>
              <a:t>این اصل دارای سه استراتژی نگهداری از منابع طبیعی، طراحی شهری-طراحی سایت و راحتی انسان است که تمرکزشان بر افزایش همزیستی بین ساختمان و محیط بیرون از آن و بین ساختمان و افراد استفاده کننده از آنهاست.</a:t>
            </a:r>
          </a:p>
          <a:p>
            <a:pPr algn="r">
              <a:buNone/>
            </a:pPr>
            <a:r>
              <a:rPr lang="fa-IR" sz="2400" dirty="0" smtClean="0"/>
              <a:t>در واقع می‌توان گفت که برای رسیدن به معماری پایدار، طراح باید این مراحل و اصول را که تعریف کننده یک چارچوب اصلی برای طرحی پایدار است را در طرح خود لحاظ و برحسب مورد ترکیب و متعادل کند.</a:t>
            </a:r>
          </a:p>
          <a:p>
            <a:pPr algn="r">
              <a:buNone/>
            </a:pPr>
            <a:endParaRPr lang="fa-IR"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b="1" dirty="0" smtClean="0"/>
              <a:t>اصول معماری پایدار</a:t>
            </a:r>
            <a:endParaRPr lang="fa-IR" sz="2800" dirty="0"/>
          </a:p>
        </p:txBody>
      </p:sp>
      <p:sp>
        <p:nvSpPr>
          <p:cNvPr id="3" name="Content Placeholder 2"/>
          <p:cNvSpPr>
            <a:spLocks noGrp="1"/>
          </p:cNvSpPr>
          <p:nvPr>
            <p:ph idx="1"/>
          </p:nvPr>
        </p:nvSpPr>
        <p:spPr/>
        <p:txBody>
          <a:bodyPr>
            <a:noAutofit/>
          </a:bodyPr>
          <a:lstStyle/>
          <a:p>
            <a:pPr algn="r">
              <a:buNone/>
            </a:pPr>
            <a:r>
              <a:rPr lang="fa-IR" sz="1600" dirty="0" smtClean="0"/>
              <a:t>اصولی که باید رعایت شود تا یک ساختمان در زمره بناهای پایدار طبقه‌بندی شود به شرح زیر است:</a:t>
            </a:r>
          </a:p>
          <a:p>
            <a:pPr algn="r">
              <a:buNone/>
            </a:pPr>
            <a:r>
              <a:rPr lang="fa-IR" sz="1600" dirty="0" smtClean="0"/>
              <a:t>اصل اول:حفظ انرژی</a:t>
            </a:r>
          </a:p>
          <a:p>
            <a:pPr algn="r">
              <a:buNone/>
            </a:pPr>
            <a:r>
              <a:rPr lang="fa-IR" sz="1600" dirty="0" smtClean="0"/>
              <a:t>بنا باید طوری ساخته شود که نیاز ساختمان به سوختهای فسیلی را به حداقل برساند.</a:t>
            </a:r>
          </a:p>
          <a:p>
            <a:pPr algn="r">
              <a:buNone/>
            </a:pPr>
            <a:r>
              <a:rPr lang="fa-IR" sz="1600" dirty="0" smtClean="0"/>
              <a:t>اصل دوم: هماهنگی با اقلیم</a:t>
            </a:r>
          </a:p>
          <a:p>
            <a:pPr algn="r">
              <a:buNone/>
            </a:pPr>
            <a:r>
              <a:rPr lang="fa-IR" sz="1600" dirty="0" smtClean="0"/>
              <a:t>بنا باید طوری طراحی شوند که با اقلیم و منابع انزژی موجود در محل احداث هماهنگی داشته و کار کند.</a:t>
            </a:r>
          </a:p>
          <a:p>
            <a:pPr algn="r">
              <a:buNone/>
            </a:pPr>
            <a:r>
              <a:rPr lang="fa-IR" sz="1600" dirty="0" smtClean="0"/>
              <a:t>اصل سوم:کاهش استفاده از منابع جدید</a:t>
            </a:r>
          </a:p>
          <a:p>
            <a:pPr algn="r">
              <a:buNone/>
            </a:pPr>
            <a:r>
              <a:rPr lang="fa-IR" sz="1600" dirty="0" smtClean="0"/>
              <a:t>ساختمان‌ها بایستی به گونه‌ای طراحی شوند که میزان استفاده از منابع جدید را تا حد ممکن کاهش داده و در پایان عمر مفید خود برای ساختن بنای جدید، خود به عنوان منبع جدید به کار روند.</a:t>
            </a:r>
          </a:p>
          <a:p>
            <a:pPr algn="r">
              <a:buNone/>
            </a:pPr>
            <a:r>
              <a:rPr lang="fa-IR" sz="1600" dirty="0" smtClean="0"/>
              <a:t>اصل جهارم:برآوردن نیازهای ساکنان</a:t>
            </a:r>
          </a:p>
          <a:p>
            <a:pPr algn="r">
              <a:buNone/>
            </a:pPr>
            <a:r>
              <a:rPr lang="fa-IR" sz="1600" dirty="0" smtClean="0"/>
              <a:t>در معماری پایدار برآورده شدن نیازهای روحی وجسمی ساکنان از اهمیت خاصی برخوردار است.</a:t>
            </a:r>
          </a:p>
          <a:p>
            <a:pPr algn="r">
              <a:buNone/>
            </a:pPr>
            <a:r>
              <a:rPr lang="fa-IR" sz="1600" dirty="0" smtClean="0"/>
              <a:t>اصل پنچم:هماهنگی با سایت</a:t>
            </a:r>
          </a:p>
          <a:p>
            <a:pPr algn="r">
              <a:buNone/>
            </a:pPr>
            <a:r>
              <a:rPr lang="fa-IR" sz="1600" dirty="0" smtClean="0"/>
              <a:t>بنا باید با ملایمت در زمین سایت خود قرار گیرد و با محیط اطراف سنخیت داشته باشد.</a:t>
            </a:r>
          </a:p>
          <a:p>
            <a:pPr algn="r">
              <a:buNone/>
            </a:pPr>
            <a:r>
              <a:rPr lang="fa-IR" sz="1600" dirty="0" smtClean="0"/>
              <a:t>اصل ششم:کل گرایی</a:t>
            </a:r>
          </a:p>
          <a:p>
            <a:pPr algn="r">
              <a:buNone/>
            </a:pPr>
            <a:r>
              <a:rPr lang="fa-IR" sz="1600" dirty="0" smtClean="0"/>
              <a:t>تمام اصل معماری پایدار باید در یک پروسه کامل که منجر به ساخته شدن محیط زیست سالم می‌شود، تجسم یابد</a:t>
            </a:r>
          </a:p>
          <a:p>
            <a:pPr algn="r">
              <a:buNone/>
            </a:pPr>
            <a:endParaRPr lang="fa-IR" sz="1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smtClean="0"/>
              <a:t>دیوار ترومپ:</a:t>
            </a:r>
            <a:endParaRPr lang="fa-IR" sz="3200" dirty="0"/>
          </a:p>
        </p:txBody>
      </p:sp>
      <p:sp>
        <p:nvSpPr>
          <p:cNvPr id="3" name="Content Placeholder 2"/>
          <p:cNvSpPr>
            <a:spLocks noGrp="1"/>
          </p:cNvSpPr>
          <p:nvPr>
            <p:ph idx="1"/>
          </p:nvPr>
        </p:nvSpPr>
        <p:spPr/>
        <p:txBody>
          <a:bodyPr>
            <a:normAutofit lnSpcReduction="10000"/>
          </a:bodyPr>
          <a:lstStyle/>
          <a:p>
            <a:pPr algn="r">
              <a:buNone/>
            </a:pPr>
            <a:r>
              <a:rPr lang="fa-IR" sz="2400" dirty="0" smtClean="0"/>
              <a:t>نوعی دیوارذخیره ساز حرارتی که از یک دیوارتیره رو به جنوب ازجنس مصالح بنایی تشکیل یافته که باشیشه های عمودی پوشانده می شود.</a:t>
            </a:r>
            <a:br>
              <a:rPr lang="fa-IR" sz="2400" dirty="0" smtClean="0"/>
            </a:br>
            <a:r>
              <a:rPr lang="fa-IR" sz="2400" dirty="0" smtClean="0"/>
              <a:t>درهنگام شب ،دمای سطح جذب کننده دیوارو لایه های مجاور آن به پایین تراز دمای هوای اتاق سقوط می کند.این امر باعث می شود که با متراکم تر شدن هوای سرد در فضای شیشه ای،هوای سرد از پایین وارد فضای خانه شده و هوای گرم از دریچۀ بالا وارد محفظۀ بین دیوار و شیشه می شود. لذا عملی ترین شیوه کنترل منافذ، صفحه ای سبک وزن است که روی منفذ بالایی دیوار ترومپ لحاظ می شود.</a:t>
            </a:r>
            <a:br>
              <a:rPr lang="fa-IR" sz="2400" dirty="0" smtClean="0"/>
            </a:br>
            <a:r>
              <a:rPr lang="fa-IR" sz="2400" dirty="0" smtClean="0"/>
              <a:t/>
            </a:r>
            <a:br>
              <a:rPr lang="fa-IR" sz="2400" dirty="0" smtClean="0"/>
            </a:br>
            <a:endParaRPr lang="fa-IR"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b="1" dirty="0" smtClean="0">
                <a:latin typeface="Adobe Arabic" pitchFamily="18" charset="-78"/>
                <a:cs typeface="Adobe Arabic" pitchFamily="18" charset="-78"/>
              </a:rPr>
              <a:t>راهکارهای استفاده شده در نمونه مسکونی طراحی شده برای یک معماری پایدار</a:t>
            </a:r>
            <a:endParaRPr lang="en-US" b="1" dirty="0">
              <a:latin typeface="Adobe Arabic" pitchFamily="18" charset="-78"/>
              <a:cs typeface="Adobe Arabic" pitchFamily="18" charset="-78"/>
            </a:endParaRPr>
          </a:p>
        </p:txBody>
      </p:sp>
      <p:sp>
        <p:nvSpPr>
          <p:cNvPr id="3" name="Content Placeholder 2"/>
          <p:cNvSpPr>
            <a:spLocks noGrp="1"/>
          </p:cNvSpPr>
          <p:nvPr>
            <p:ph idx="1"/>
          </p:nvPr>
        </p:nvSpPr>
        <p:spPr>
          <a:xfrm>
            <a:off x="457200" y="1600200"/>
            <a:ext cx="8229600" cy="4648200"/>
          </a:xfrm>
        </p:spPr>
        <p:txBody>
          <a:bodyPr>
            <a:normAutofit/>
          </a:bodyPr>
          <a:lstStyle/>
          <a:p>
            <a:pPr algn="r">
              <a:buNone/>
            </a:pPr>
            <a:r>
              <a:rPr lang="fa-IR" b="1" dirty="0" smtClean="0">
                <a:latin typeface="Adobe Arabic" pitchFamily="18" charset="-78"/>
                <a:cs typeface="Adobe Arabic" pitchFamily="18" charset="-78"/>
              </a:rPr>
              <a:t>_ استفاده از دیوار ترومپ در دیوار جنوبی:</a:t>
            </a:r>
          </a:p>
          <a:p>
            <a:pPr algn="r">
              <a:buNone/>
            </a:pPr>
            <a:r>
              <a:rPr lang="fa-IR" dirty="0" smtClean="0">
                <a:latin typeface="Adobe Arabic" pitchFamily="18" charset="-78"/>
                <a:cs typeface="Adobe Arabic" pitchFamily="18" charset="-78"/>
              </a:rPr>
              <a:t>به منظور جذب گرما و انتقال ان به داخل و کنترل شده بادریچه های موجود(دمپر) برای ورود و خروج هوای گرم.در طول شب دارای عایق برای جلوگیری از خروج گرمای ذخیره شده در دیوار.</a:t>
            </a:r>
          </a:p>
          <a:p>
            <a:pPr algn="r">
              <a:buNone/>
            </a:pPr>
            <a:r>
              <a:rPr lang="fa-IR" b="1" dirty="0" smtClean="0">
                <a:latin typeface="Adobe Arabic" pitchFamily="18" charset="-78"/>
                <a:cs typeface="Adobe Arabic" pitchFamily="18" charset="-78"/>
              </a:rPr>
              <a:t>_استفاده از حیاط مرکزی و ایوان :</a:t>
            </a:r>
          </a:p>
          <a:p>
            <a:pPr algn="r">
              <a:buNone/>
            </a:pPr>
            <a:r>
              <a:rPr lang="fa-IR" dirty="0" smtClean="0">
                <a:latin typeface="Adobe Arabic" pitchFamily="18" charset="-78"/>
                <a:cs typeface="Adobe Arabic" pitchFamily="18" charset="-78"/>
              </a:rPr>
              <a:t>بیشترین بازشوهاونورگیری در حیاط موجود است.</a:t>
            </a:r>
          </a:p>
          <a:p>
            <a:pPr algn="r">
              <a:buNone/>
            </a:pPr>
            <a:r>
              <a:rPr lang="fa-IR" b="1" dirty="0" smtClean="0">
                <a:latin typeface="Adobe Arabic" pitchFamily="18" charset="-78"/>
                <a:cs typeface="Adobe Arabic" pitchFamily="18" charset="-78"/>
              </a:rPr>
              <a:t>_استفاده از باغچه و حوض در حیاط:</a:t>
            </a:r>
          </a:p>
          <a:p>
            <a:pPr algn="r">
              <a:buNone/>
            </a:pPr>
            <a:r>
              <a:rPr lang="fa-IR" dirty="0" smtClean="0">
                <a:latin typeface="Adobe Arabic" pitchFamily="18" charset="-78"/>
                <a:cs typeface="Adobe Arabic" pitchFamily="18" charset="-78"/>
              </a:rPr>
              <a:t>به منظور خنک شدن و کاهش گرمای موجود در فضا.</a:t>
            </a:r>
          </a:p>
          <a:p>
            <a:pPr algn="r">
              <a:buNone/>
            </a:pPr>
            <a:r>
              <a:rPr lang="fa-IR" b="1" dirty="0">
                <a:latin typeface="Adobe Arabic" pitchFamily="18" charset="-78"/>
                <a:cs typeface="Adobe Arabic" pitchFamily="18" charset="-78"/>
              </a:rPr>
              <a:t> </a:t>
            </a:r>
            <a:r>
              <a:rPr lang="fa-IR" b="1" dirty="0" smtClean="0">
                <a:latin typeface="Adobe Arabic" pitchFamily="18" charset="-78"/>
                <a:cs typeface="Adobe Arabic" pitchFamily="18" charset="-78"/>
              </a:rPr>
              <a:t> </a:t>
            </a:r>
          </a:p>
          <a:p>
            <a:pPr algn="r">
              <a:buNone/>
            </a:pPr>
            <a:endParaRPr lang="fa-IR" b="1" dirty="0">
              <a:latin typeface="Adobe Arabic" pitchFamily="18" charset="-78"/>
              <a:cs typeface="Adobe Arabic" pitchFamily="18" charset="-78"/>
            </a:endParaRPr>
          </a:p>
          <a:p>
            <a:pPr algn="r">
              <a:buNone/>
            </a:pPr>
            <a:endParaRPr lang="fa-IR" b="1" dirty="0" smtClean="0">
              <a:latin typeface="Adobe Arabic" pitchFamily="18" charset="-78"/>
              <a:cs typeface="Adobe Arabic" pitchFamily="18" charset="-78"/>
            </a:endParaRPr>
          </a:p>
          <a:p>
            <a:pPr algn="r">
              <a:buNone/>
            </a:pPr>
            <a:endParaRPr lang="en-US" b="1" dirty="0">
              <a:latin typeface="Adobe Arabic" pitchFamily="18" charset="-78"/>
              <a:cs typeface="Adobe Arabic" pitchFamily="18" charset="-7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latin typeface="Adobe Arabic" pitchFamily="18" charset="-78"/>
                <a:cs typeface="Adobe Arabic" pitchFamily="18" charset="-78"/>
              </a:rPr>
              <a:t>راهکارهای طراحی پایدار</a:t>
            </a:r>
            <a:endParaRPr lang="en-US" dirty="0">
              <a:latin typeface="Adobe Arabic" pitchFamily="18" charset="-78"/>
              <a:cs typeface="Adobe Arabic" pitchFamily="18" charset="-78"/>
            </a:endParaRPr>
          </a:p>
        </p:txBody>
      </p:sp>
      <p:sp>
        <p:nvSpPr>
          <p:cNvPr id="3" name="Content Placeholder 2"/>
          <p:cNvSpPr>
            <a:spLocks noGrp="1"/>
          </p:cNvSpPr>
          <p:nvPr>
            <p:ph idx="1"/>
          </p:nvPr>
        </p:nvSpPr>
        <p:spPr/>
        <p:txBody>
          <a:bodyPr/>
          <a:lstStyle/>
          <a:p>
            <a:pPr algn="r">
              <a:buNone/>
            </a:pPr>
            <a:r>
              <a:rPr lang="fa-IR" b="1" dirty="0" smtClean="0">
                <a:latin typeface="Adobe Arabic" pitchFamily="18" charset="-78"/>
                <a:cs typeface="Adobe Arabic" pitchFamily="18" charset="-78"/>
              </a:rPr>
              <a:t>_استفاده از پنجره های عمودی شرقی و غربی: </a:t>
            </a:r>
          </a:p>
          <a:p>
            <a:pPr algn="r">
              <a:buNone/>
            </a:pPr>
            <a:r>
              <a:rPr lang="fa-IR" dirty="0" smtClean="0">
                <a:latin typeface="Adobe Arabic" pitchFamily="18" charset="-78"/>
                <a:cs typeface="Adobe Arabic" pitchFamily="18" charset="-78"/>
              </a:rPr>
              <a:t>برای دریافت نوربیشترو بهترجنوب</a:t>
            </a:r>
            <a:r>
              <a:rPr lang="fa-IR" dirty="0">
                <a:latin typeface="Adobe Arabic" pitchFamily="18" charset="-78"/>
                <a:cs typeface="Adobe Arabic" pitchFamily="18" charset="-78"/>
              </a:rPr>
              <a:t> </a:t>
            </a:r>
            <a:r>
              <a:rPr lang="fa-IR" dirty="0" smtClean="0">
                <a:latin typeface="Adobe Arabic" pitchFamily="18" charset="-78"/>
                <a:cs typeface="Adobe Arabic" pitchFamily="18" charset="-78"/>
              </a:rPr>
              <a:t>برای فضاهای شرقی و غربی.</a:t>
            </a:r>
          </a:p>
          <a:p>
            <a:pPr algn="r">
              <a:buNone/>
            </a:pPr>
            <a:r>
              <a:rPr lang="fa-IR" dirty="0" smtClean="0">
                <a:latin typeface="Adobe Arabic" pitchFamily="18" charset="-78"/>
                <a:cs typeface="Adobe Arabic" pitchFamily="18" charset="-78"/>
              </a:rPr>
              <a:t>_</a:t>
            </a:r>
            <a:r>
              <a:rPr lang="fa-IR" b="1" dirty="0" smtClean="0">
                <a:latin typeface="Adobe Arabic" pitchFamily="18" charset="-78"/>
                <a:cs typeface="Adobe Arabic" pitchFamily="18" charset="-78"/>
              </a:rPr>
              <a:t>استفاده از دودکش خورشیدی:</a:t>
            </a:r>
          </a:p>
          <a:p>
            <a:pPr algn="r">
              <a:buNone/>
            </a:pPr>
            <a:r>
              <a:rPr lang="fa-IR" dirty="0" smtClean="0">
                <a:latin typeface="Adobe Arabic" pitchFamily="18" charset="-78"/>
                <a:cs typeface="Adobe Arabic" pitchFamily="18" charset="-78"/>
              </a:rPr>
              <a:t>به منظور سرمایش بنا بکار میرود و در جبهه جنوبی قرار میگیرد تا بدنه ان گرم شده و باعث ایجاد مکش و جریان میشود و گرما به سمته بالا حرکت کرده و از داخل دودکش خورشیدی خارج میشود.</a:t>
            </a:r>
            <a:endParaRPr lang="en-US" dirty="0">
              <a:latin typeface="Adobe Arabic" pitchFamily="18" charset="-78"/>
              <a:cs typeface="Adobe Arabic" pitchFamily="18" charset="-7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latin typeface="Adobe Arabic" pitchFamily="18" charset="-78"/>
                <a:cs typeface="Adobe Arabic" pitchFamily="18" charset="-78"/>
              </a:rPr>
              <a:t>راهکارهای طراحی پایدار</a:t>
            </a:r>
            <a:endParaRPr lang="en-US" dirty="0"/>
          </a:p>
        </p:txBody>
      </p:sp>
      <p:sp>
        <p:nvSpPr>
          <p:cNvPr id="3" name="Content Placeholder 2"/>
          <p:cNvSpPr>
            <a:spLocks noGrp="1"/>
          </p:cNvSpPr>
          <p:nvPr>
            <p:ph idx="1"/>
          </p:nvPr>
        </p:nvSpPr>
        <p:spPr/>
        <p:txBody>
          <a:bodyPr>
            <a:normAutofit/>
          </a:bodyPr>
          <a:lstStyle/>
          <a:p>
            <a:pPr algn="r">
              <a:buNone/>
            </a:pPr>
            <a:r>
              <a:rPr lang="fa-IR" b="1" dirty="0" smtClean="0">
                <a:latin typeface="Adobe Arabic" pitchFamily="18" charset="-78"/>
                <a:cs typeface="Adobe Arabic" pitchFamily="18" charset="-78"/>
              </a:rPr>
              <a:t>استفاده از نورگیر سقفی:</a:t>
            </a:r>
          </a:p>
          <a:p>
            <a:pPr algn="r">
              <a:buNone/>
            </a:pPr>
            <a:r>
              <a:rPr lang="fa-IR" dirty="0" smtClean="0">
                <a:latin typeface="Adobe Arabic" pitchFamily="18" charset="-78"/>
                <a:cs typeface="Adobe Arabic" pitchFamily="18" charset="-78"/>
              </a:rPr>
              <a:t>دریافت نور وگرمای خورشید در زمستان و با باز کردن درچه های آن در تابستان باعث خروج گرما شده ،همچنین در تابستان میتوان از سایبانهایی بر روی نورگیر استفاده کرد تا میزان دریافت گرما کاهش یابد.</a:t>
            </a:r>
          </a:p>
          <a:p>
            <a:pPr algn="r">
              <a:buNone/>
            </a:pPr>
            <a:r>
              <a:rPr lang="fa-IR" dirty="0" smtClean="0">
                <a:latin typeface="Adobe Arabic" pitchFamily="18" charset="-78"/>
                <a:cs typeface="Adobe Arabic" pitchFamily="18" charset="-78"/>
              </a:rPr>
              <a:t>_</a:t>
            </a:r>
            <a:r>
              <a:rPr lang="fa-IR" b="1" dirty="0" smtClean="0">
                <a:latin typeface="Adobe Arabic" pitchFamily="18" charset="-78"/>
                <a:cs typeface="Adobe Arabic" pitchFamily="18" charset="-78"/>
              </a:rPr>
              <a:t>استفاده از روش گلخانه ای:</a:t>
            </a:r>
          </a:p>
          <a:p>
            <a:pPr algn="r">
              <a:buNone/>
            </a:pPr>
            <a:r>
              <a:rPr lang="fa-IR" dirty="0" smtClean="0">
                <a:latin typeface="Adobe Arabic" pitchFamily="18" charset="-78"/>
                <a:cs typeface="Adobe Arabic" pitchFamily="18" charset="-78"/>
              </a:rPr>
              <a:t>ایجاد فضایی برای گیاهان و فضایی مرطوب و خنک در تابستان و فضایی در زمستان برای دریافت نورخورشید و ایجاد اثرگلخانه ای برای تولید گرما بیشتر و ورود این گرما به فضاهای داخلی.</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a:r>
              <a:rPr lang="fa-IR" smtClean="0"/>
              <a:t>با تشکر انجمن کتابخانه</a:t>
            </a:r>
            <a:endParaRPr lang="en-US"/>
          </a:p>
        </p:txBody>
      </p:sp>
    </p:spTree>
    <p:extLst>
      <p:ext uri="{BB962C8B-B14F-4D97-AF65-F5344CB8AC3E}">
        <p14:creationId xmlns:p14="http://schemas.microsoft.com/office/powerpoint/2010/main" val="2815965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lnSpcReduction="10000"/>
          </a:bodyPr>
          <a:lstStyle/>
          <a:p>
            <a:pPr algn="r">
              <a:buNone/>
            </a:pPr>
            <a:r>
              <a:rPr lang="fa-IR" sz="2800" b="1" dirty="0" smtClean="0"/>
              <a:t>خصوصیات کلی شرایط اقلیمی این منطقه:</a:t>
            </a:r>
          </a:p>
          <a:p>
            <a:pPr lvl="1" algn="r" rtl="1">
              <a:buNone/>
            </a:pPr>
            <a:r>
              <a:rPr lang="fa-IR" sz="2200" dirty="0" smtClean="0">
                <a:latin typeface="Tahoma" pitchFamily="34" charset="0"/>
                <a:cs typeface="Tahoma" pitchFamily="34" charset="0"/>
              </a:rPr>
              <a:t> </a:t>
            </a:r>
            <a:r>
              <a:rPr lang="en-US" sz="2200" dirty="0" smtClean="0">
                <a:latin typeface="Tahoma" pitchFamily="34" charset="0"/>
                <a:cs typeface="Tahoma" pitchFamily="34" charset="0"/>
              </a:rPr>
              <a:t>1.</a:t>
            </a:r>
            <a:r>
              <a:rPr lang="fa-IR" sz="2200" dirty="0" smtClean="0">
                <a:latin typeface="Tahoma" pitchFamily="34" charset="0"/>
                <a:cs typeface="Tahoma" pitchFamily="34" charset="0"/>
              </a:rPr>
              <a:t>آب و هوای گرم و خشک در تابستان ،سرد وخشک در زمستان</a:t>
            </a:r>
          </a:p>
          <a:p>
            <a:pPr algn="r">
              <a:buNone/>
            </a:pPr>
            <a:r>
              <a:rPr lang="fa-IR" sz="2600" dirty="0" smtClean="0">
                <a:latin typeface="Tahoma" pitchFamily="34" charset="0"/>
                <a:cs typeface="Tahoma" pitchFamily="34" charset="0"/>
              </a:rPr>
              <a:t>2. بارندگی بسیار اندک</a:t>
            </a:r>
          </a:p>
          <a:p>
            <a:pPr algn="r">
              <a:buNone/>
            </a:pPr>
            <a:r>
              <a:rPr lang="fa-IR" sz="2600" dirty="0" smtClean="0">
                <a:latin typeface="Tahoma" pitchFamily="34" charset="0"/>
                <a:cs typeface="Tahoma" pitchFamily="34" charset="0"/>
              </a:rPr>
              <a:t>. رطوبت هوا بسیار کم</a:t>
            </a:r>
          </a:p>
          <a:p>
            <a:pPr algn="r">
              <a:buNone/>
            </a:pPr>
            <a:r>
              <a:rPr lang="fa-IR" sz="2600" dirty="0" smtClean="0">
                <a:latin typeface="Tahoma" pitchFamily="34" charset="0"/>
                <a:cs typeface="Tahoma" pitchFamily="34" charset="0"/>
              </a:rPr>
              <a:t>4. پوشش بسیار کم گیاهی</a:t>
            </a:r>
          </a:p>
          <a:p>
            <a:pPr algn="r">
              <a:buNone/>
            </a:pPr>
            <a:endParaRPr lang="fa-IR" sz="2600" dirty="0" smtClean="0"/>
          </a:p>
          <a:p>
            <a:pPr algn="r" rtl="1">
              <a:buNone/>
            </a:pPr>
            <a:r>
              <a:rPr lang="fa-IR" sz="2600" dirty="0" smtClean="0">
                <a:latin typeface="Tahoma" pitchFamily="34" charset="0"/>
                <a:cs typeface="Tahoma" pitchFamily="34" charset="0"/>
              </a:rPr>
              <a:t>. </a:t>
            </a:r>
            <a:r>
              <a:rPr lang="en-US" sz="2600" dirty="0" smtClean="0">
                <a:latin typeface="Tahoma" pitchFamily="34" charset="0"/>
                <a:cs typeface="Tahoma" pitchFamily="34" charset="0"/>
              </a:rPr>
              <a:t>3.</a:t>
            </a:r>
            <a:r>
              <a:rPr lang="fa-IR" sz="2600" dirty="0" smtClean="0">
                <a:latin typeface="Tahoma" pitchFamily="34" charset="0"/>
                <a:cs typeface="Tahoma" pitchFamily="34" charset="0"/>
              </a:rPr>
              <a:t>اختلاف زیاد درجه حرارت بین شب و روز</a:t>
            </a:r>
          </a:p>
          <a:p>
            <a:pPr algn="r">
              <a:buNone/>
            </a:pPr>
            <a:r>
              <a:rPr lang="fa-IR" sz="2600" dirty="0" smtClean="0">
                <a:latin typeface="Tahoma" pitchFamily="34" charset="0"/>
                <a:cs typeface="Tahoma" pitchFamily="34" charset="0"/>
              </a:rPr>
              <a:t>. در نواحی کویری و حاشیه کویری، باد های توأم با گرد و غبار</a:t>
            </a:r>
            <a:endParaRPr lang="en-US" sz="2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fa-IR" sz="2400" dirty="0" smtClean="0"/>
              <a:t>ساکنین اقلیم گرم و خشک عموما” با مسائل و مشکلات حادی همچون تابش شدید آفتاب ,هوای خشک ,کمبود بارندگی ,عدم وجود رطوبت و وجود طوفان های گردوغبار و طوفانهای شن, اختلاف درجه حرارت در شب و روز هستند.</a:t>
            </a:r>
            <a:endParaRPr lang="en-US" sz="2400" dirty="0" smtClean="0"/>
          </a:p>
          <a:p>
            <a:pPr algn="ctr">
              <a:buNone/>
            </a:pPr>
            <a:endParaRPr lang="fa-IR" sz="2400" dirty="0"/>
          </a:p>
        </p:txBody>
      </p:sp>
      <p:pic>
        <p:nvPicPr>
          <p:cNvPr id="1026" name="Picture 2" descr="C:\Users\ComputerCity\Desktop\New folder (3)\شش.jpg"/>
          <p:cNvPicPr>
            <a:picLocks noChangeAspect="1" noChangeArrowheads="1"/>
          </p:cNvPicPr>
          <p:nvPr/>
        </p:nvPicPr>
        <p:blipFill>
          <a:blip r:embed="rId2" cstate="print"/>
          <a:srcRect/>
          <a:stretch>
            <a:fillRect/>
          </a:stretch>
        </p:blipFill>
        <p:spPr bwMode="auto">
          <a:xfrm>
            <a:off x="2514600" y="3657600"/>
            <a:ext cx="4192711" cy="2957839"/>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b="1" u="sng" dirty="0" smtClean="0"/>
              <a:t>بافت شهری در منطقه گرم و خشک :</a:t>
            </a:r>
            <a:r>
              <a:rPr lang="en-US" sz="2800" dirty="0" smtClean="0"/>
              <a:t/>
            </a:r>
            <a:br>
              <a:rPr lang="en-US" sz="2800" dirty="0" smtClean="0"/>
            </a:br>
            <a:endParaRPr lang="fa-IR" sz="2800" dirty="0"/>
          </a:p>
        </p:txBody>
      </p:sp>
      <p:sp>
        <p:nvSpPr>
          <p:cNvPr id="3" name="Content Placeholder 2"/>
          <p:cNvSpPr>
            <a:spLocks noGrp="1"/>
          </p:cNvSpPr>
          <p:nvPr>
            <p:ph idx="1"/>
          </p:nvPr>
        </p:nvSpPr>
        <p:spPr/>
        <p:txBody>
          <a:bodyPr>
            <a:normAutofit fontScale="92500" lnSpcReduction="10000"/>
          </a:bodyPr>
          <a:lstStyle/>
          <a:p>
            <a:pPr algn="r">
              <a:buNone/>
            </a:pPr>
            <a:r>
              <a:rPr lang="fa-IR" sz="2400" dirty="0" smtClean="0"/>
              <a:t>مجموعه های شهری و روستایی متراکم و فشرده است , با افزایش تراکم و فشردگی بناها در بافت سطوح مرتبط با شرایط حاد منطقه کاهش می یابد و بدین ترتیب تبادل حرارتی بین فضاهای بیرونی و درونی به حداقل می رسد, همچنین تراکم بناها در بافت علاوه بر یک کار اقلیمی در ضرورت امر دفاع در برابر حمله مهاجمان به شهر و همچنین روابط اجتماعی داخل شهر نقش بسزایی دارد, کلیه فضاهای زیستی این منطقه از قبیل فضاهای شهری , گذرها ,معابر ,حیاط ها و ساختمانها در برابر شرایط نامطلوب جوی و بادها نا مطلوب  و گرد و خاک و طوفان های شن  محافظت شده اند , در عین حال شکل گیری بافت به نحوی است که در استفاده از باد خنک در تابستان و گرمای خورشید در فصل زمستان هیچ محدودیتی در بافت ایجاد نشود.</a:t>
            </a:r>
            <a:endParaRPr lang="en-US" sz="2400" dirty="0" smtClean="0"/>
          </a:p>
          <a:p>
            <a:pPr algn="r">
              <a:buNone/>
            </a:pPr>
            <a:endParaRPr lang="fa-I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b="1" u="sng" dirty="0" smtClean="0"/>
              <a:t>پلان ها و نقشه ها در منطقه گرم گرم خشک:</a:t>
            </a:r>
            <a:endParaRPr lang="fa-IR" sz="2800" dirty="0"/>
          </a:p>
        </p:txBody>
      </p:sp>
      <p:sp>
        <p:nvSpPr>
          <p:cNvPr id="3" name="Content Placeholder 2"/>
          <p:cNvSpPr>
            <a:spLocks noGrp="1"/>
          </p:cNvSpPr>
          <p:nvPr>
            <p:ph idx="1"/>
          </p:nvPr>
        </p:nvSpPr>
        <p:spPr/>
        <p:txBody>
          <a:bodyPr>
            <a:normAutofit/>
          </a:bodyPr>
          <a:lstStyle/>
          <a:p>
            <a:pPr algn="r">
              <a:buNone/>
            </a:pPr>
            <a:r>
              <a:rPr lang="fa-IR" sz="2400" dirty="0" smtClean="0"/>
              <a:t>پلان های متراکم و فشرده است و بدین طریق سطوح خارجی ساختمان نسبت به حجم آن به حداقل می رسد, تراکم و فشردگی پلان ها و بناها میزان تبادل حرارتی را در زمستان و تابستان به حداقل رسانده و باعث می شود بیشترین سایه ممکن بر روی سطوح ایجاد شود.</a:t>
            </a:r>
            <a:endParaRPr lang="en-US" sz="2400" dirty="0" smtClean="0"/>
          </a:p>
          <a:p>
            <a:pPr algn="r">
              <a:buNone/>
            </a:pPr>
            <a:endParaRPr lang="fa-IR" sz="2400" dirty="0"/>
          </a:p>
        </p:txBody>
      </p:sp>
      <p:pic>
        <p:nvPicPr>
          <p:cNvPr id="2050" name="Picture 2" descr="C:\Users\ComputerCity\Desktop\New folder (3)\ف.png"/>
          <p:cNvPicPr>
            <a:picLocks noChangeAspect="1" noChangeArrowheads="1"/>
          </p:cNvPicPr>
          <p:nvPr/>
        </p:nvPicPr>
        <p:blipFill>
          <a:blip r:embed="rId2" cstate="print"/>
          <a:srcRect/>
          <a:stretch>
            <a:fillRect/>
          </a:stretch>
        </p:blipFill>
        <p:spPr bwMode="auto">
          <a:xfrm>
            <a:off x="533400" y="3581400"/>
            <a:ext cx="3886200" cy="2855137"/>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b="1" u="sng" dirty="0" smtClean="0"/>
              <a:t>پوشش بام در اقلیم گرم و خشک:</a:t>
            </a:r>
            <a:endParaRPr lang="en-US" sz="2800" dirty="0"/>
          </a:p>
        </p:txBody>
      </p:sp>
      <p:sp>
        <p:nvSpPr>
          <p:cNvPr id="3" name="Content Placeholder 2"/>
          <p:cNvSpPr>
            <a:spLocks noGrp="1"/>
          </p:cNvSpPr>
          <p:nvPr>
            <p:ph idx="1"/>
          </p:nvPr>
        </p:nvSpPr>
        <p:spPr>
          <a:xfrm>
            <a:off x="-228600" y="1371600"/>
            <a:ext cx="9144000" cy="5334000"/>
          </a:xfrm>
        </p:spPr>
        <p:txBody>
          <a:bodyPr>
            <a:normAutofit fontScale="92500"/>
          </a:bodyPr>
          <a:lstStyle/>
          <a:p>
            <a:pPr algn="r">
              <a:buNone/>
            </a:pPr>
            <a:r>
              <a:rPr lang="fa-IR" sz="2400" dirty="0" smtClean="0"/>
              <a:t>سقف و بام خانه ها از خشت خام و گل ساخته می شود به دلیل کمبود بارندگی و کمبود چوب بام خانه ها غالبا” دارای پوشش طاق و گنبد است , سقف کنبدی و قوس دار علاوه بر ایجاد سایه بر روی بدنه گنبد باعث ایجاد سایه در محوطه پیرامون گنبد می شود و بدین ترتیب بیش از نیمی از مساحت پشت بام در ساعات گرم بعداظهر در سایه قرار می گیرد,</a:t>
            </a:r>
            <a:endParaRPr lang="en-US" sz="2400" dirty="0" smtClean="0"/>
          </a:p>
          <a:p>
            <a:pPr algn="r">
              <a:buNone/>
            </a:pPr>
            <a:r>
              <a:rPr lang="fa-IR" sz="2400" dirty="0" smtClean="0"/>
              <a:t>همچنین سطح منحنی و قوس دار </a:t>
            </a:r>
          </a:p>
          <a:p>
            <a:pPr algn="r">
              <a:buNone/>
            </a:pPr>
            <a:r>
              <a:rPr lang="fa-IR" sz="2400" dirty="0" smtClean="0"/>
              <a:t>طاق بام باعث انعکاس بیشتر تابش</a:t>
            </a:r>
          </a:p>
          <a:p>
            <a:pPr algn="r">
              <a:buNone/>
            </a:pPr>
            <a:r>
              <a:rPr lang="fa-IR" sz="2400" dirty="0" smtClean="0"/>
              <a:t> خورشید شده و در نتیجه باعث </a:t>
            </a:r>
          </a:p>
          <a:p>
            <a:pPr algn="r">
              <a:buNone/>
            </a:pPr>
            <a:r>
              <a:rPr lang="fa-IR" sz="2400" dirty="0" smtClean="0"/>
              <a:t>کاهش جذب حرارت می شود و </a:t>
            </a:r>
          </a:p>
          <a:p>
            <a:pPr algn="r">
              <a:buNone/>
            </a:pPr>
            <a:r>
              <a:rPr lang="fa-IR" sz="2400" dirty="0" smtClean="0"/>
              <a:t>زمانی که پوشش قوس دلر و گنبدی</a:t>
            </a:r>
          </a:p>
          <a:p>
            <a:pPr algn="r">
              <a:buNone/>
            </a:pPr>
            <a:r>
              <a:rPr lang="fa-IR" sz="2400" dirty="0" smtClean="0"/>
              <a:t> است سطح بیشتری از بام در </a:t>
            </a:r>
          </a:p>
          <a:p>
            <a:pPr algn="r">
              <a:buNone/>
            </a:pPr>
            <a:r>
              <a:rPr lang="fa-IR" sz="2400" dirty="0" smtClean="0"/>
              <a:t>معرض وزش باد و نسیم واقع </a:t>
            </a:r>
          </a:p>
          <a:p>
            <a:pPr algn="r">
              <a:buNone/>
            </a:pPr>
            <a:r>
              <a:rPr lang="fa-IR" sz="2400" dirty="0" smtClean="0"/>
              <a:t>می شود.</a:t>
            </a:r>
            <a:endParaRPr lang="en-US" sz="2400" dirty="0" smtClean="0"/>
          </a:p>
          <a:p>
            <a:pPr algn="r">
              <a:buNone/>
            </a:pPr>
            <a:endParaRPr lang="fa-IR" sz="2400" dirty="0"/>
          </a:p>
        </p:txBody>
      </p:sp>
      <p:pic>
        <p:nvPicPr>
          <p:cNvPr id="3075" name="Picture 3" descr="C:\Users\ComputerCity\Desktop\New folder (3)\ی.jpg"/>
          <p:cNvPicPr>
            <a:picLocks noChangeAspect="1" noChangeArrowheads="1"/>
          </p:cNvPicPr>
          <p:nvPr/>
        </p:nvPicPr>
        <p:blipFill>
          <a:blip r:embed="rId2" cstate="print"/>
          <a:srcRect/>
          <a:stretch>
            <a:fillRect/>
          </a:stretch>
        </p:blipFill>
        <p:spPr bwMode="auto">
          <a:xfrm>
            <a:off x="152400" y="3733800"/>
            <a:ext cx="4125808" cy="294700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b="1" u="sng" dirty="0" smtClean="0"/>
              <a:t>تعداد و مساحت بازشوها و درها:</a:t>
            </a:r>
            <a:r>
              <a:rPr lang="en-US" sz="2800" dirty="0" smtClean="0"/>
              <a:t/>
            </a:r>
            <a:br>
              <a:rPr lang="en-US" sz="2800" dirty="0" smtClean="0"/>
            </a:br>
            <a:endParaRPr lang="fa-IR" sz="2800" dirty="0"/>
          </a:p>
        </p:txBody>
      </p:sp>
      <p:sp>
        <p:nvSpPr>
          <p:cNvPr id="3" name="Content Placeholder 2"/>
          <p:cNvSpPr>
            <a:spLocks noGrp="1"/>
          </p:cNvSpPr>
          <p:nvPr>
            <p:ph idx="1"/>
          </p:nvPr>
        </p:nvSpPr>
        <p:spPr>
          <a:xfrm>
            <a:off x="152400" y="1600200"/>
            <a:ext cx="8686800" cy="4625609"/>
          </a:xfrm>
        </p:spPr>
        <p:txBody>
          <a:bodyPr>
            <a:normAutofit/>
          </a:bodyPr>
          <a:lstStyle/>
          <a:p>
            <a:pPr algn="r">
              <a:buNone/>
            </a:pPr>
            <a:r>
              <a:rPr lang="fa-IR" sz="2400" dirty="0" smtClean="0"/>
              <a:t>تعداد باز شوها در سطوح بیرونی و رو به معابر در حداقل ممکن نگه داشته می شود تا فضاهای داخلی کمتر تحت شرایط حاد پیرامون بنا باشد, همچنین خهت ممانعت از ورود گرد و خاک , باز شوها و پنجره های مرتبط با محیط خارج در قسمت فوقانی دیوارهای بنا نصب می شود.</a:t>
            </a:r>
            <a:endParaRPr lang="en-US" sz="2400" dirty="0" smtClean="0"/>
          </a:p>
          <a:p>
            <a:pPr algn="r">
              <a:buNone/>
            </a:pPr>
            <a:r>
              <a:rPr lang="fa-IR" sz="2400" dirty="0" smtClean="0"/>
              <a:t>با نصب پنجره در قسمت فوقانی بنا میزان نفوذ اشعه های منعکس شده از سطوح غیر قابل کشت به داخل بنا به حداقل ممکن کاهش میابد, همچنین بیشترین سطوح </a:t>
            </a:r>
            <a:endParaRPr lang="en-US" sz="2400" dirty="0" smtClean="0"/>
          </a:p>
          <a:p>
            <a:pPr algn="r">
              <a:buNone/>
            </a:pPr>
            <a:r>
              <a:rPr lang="fa-IR" sz="2400" dirty="0" smtClean="0"/>
              <a:t>بازشوها و پنجره ها رو به حیاط مرکزی </a:t>
            </a:r>
            <a:endParaRPr lang="en-US" sz="2400" dirty="0" smtClean="0"/>
          </a:p>
          <a:p>
            <a:pPr algn="r">
              <a:buNone/>
            </a:pPr>
            <a:r>
              <a:rPr lang="fa-IR" sz="2400" dirty="0" smtClean="0"/>
              <a:t>است که کمتر تحت شرایط سخت و </a:t>
            </a:r>
            <a:endParaRPr lang="en-US" sz="2400" dirty="0" smtClean="0"/>
          </a:p>
          <a:p>
            <a:pPr algn="r">
              <a:buNone/>
            </a:pPr>
            <a:r>
              <a:rPr lang="fa-IR" sz="2400" dirty="0" smtClean="0"/>
              <a:t>طاقت فرسای محیط بیرون سلختمان است.</a:t>
            </a:r>
            <a:endParaRPr lang="en-US" sz="2400" dirty="0" smtClean="0"/>
          </a:p>
          <a:p>
            <a:pPr algn="r">
              <a:buNone/>
            </a:pPr>
            <a:endParaRPr lang="fa-IR" sz="2400" dirty="0"/>
          </a:p>
        </p:txBody>
      </p:sp>
      <p:pic>
        <p:nvPicPr>
          <p:cNvPr id="4098" name="Picture 2" descr="C:\Users\ComputerCity\Desktop\New folder (3)\فق.png"/>
          <p:cNvPicPr>
            <a:picLocks noChangeAspect="1" noChangeArrowheads="1"/>
          </p:cNvPicPr>
          <p:nvPr/>
        </p:nvPicPr>
        <p:blipFill>
          <a:blip r:embed="rId2" cstate="print"/>
          <a:srcRect/>
          <a:stretch>
            <a:fillRect/>
          </a:stretch>
        </p:blipFill>
        <p:spPr bwMode="auto">
          <a:xfrm>
            <a:off x="152399" y="4419600"/>
            <a:ext cx="3234545" cy="223366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b="1" u="sng" dirty="0" smtClean="0"/>
              <a:t>گذرها و معابر در منطقه خشک: </a:t>
            </a:r>
            <a:r>
              <a:rPr lang="en-US" sz="2800" dirty="0" smtClean="0"/>
              <a:t/>
            </a:r>
            <a:br>
              <a:rPr lang="en-US" sz="2800" dirty="0" smtClean="0"/>
            </a:br>
            <a:endParaRPr lang="fa-IR" sz="2800" dirty="0"/>
          </a:p>
        </p:txBody>
      </p:sp>
      <p:sp>
        <p:nvSpPr>
          <p:cNvPr id="3" name="Content Placeholder 2"/>
          <p:cNvSpPr>
            <a:spLocks noGrp="1"/>
          </p:cNvSpPr>
          <p:nvPr>
            <p:ph idx="1"/>
          </p:nvPr>
        </p:nvSpPr>
        <p:spPr>
          <a:xfrm>
            <a:off x="304800" y="1600200"/>
            <a:ext cx="8610600" cy="4625609"/>
          </a:xfrm>
        </p:spPr>
        <p:txBody>
          <a:bodyPr>
            <a:normAutofit/>
          </a:bodyPr>
          <a:lstStyle/>
          <a:p>
            <a:pPr algn="r">
              <a:buNone/>
            </a:pPr>
            <a:r>
              <a:rPr lang="fa-IR" sz="2400" dirty="0" smtClean="0"/>
              <a:t>برای پرهیز از تابش خورشید حداقل مقدور گذرها به صورت شرقی ,غربی احداث می شوند, همچنین گذرها باریک با دیوارهای مرتفع در دو طرف گذر که در بعد اظهرهای تابستان کاملا” از سایه پوشیده می شود و جهت ممانعت از جریان یافتن هوا و نفوذ شرایط هوایی حاد پیرامون بافت معابر </a:t>
            </a:r>
          </a:p>
          <a:p>
            <a:pPr algn="r">
              <a:buNone/>
            </a:pPr>
            <a:r>
              <a:rPr lang="fa-IR" sz="2400" dirty="0" smtClean="0"/>
              <a:t>عموما” پیچ در پیچ و باریک ساخته می شود </a:t>
            </a:r>
          </a:p>
          <a:p>
            <a:pPr algn="r">
              <a:buNone/>
            </a:pPr>
            <a:r>
              <a:rPr lang="fa-IR" sz="2400" dirty="0" smtClean="0"/>
              <a:t>و ارتفاع دیوار معابر زیاد است.</a:t>
            </a:r>
            <a:endParaRPr lang="en-US" sz="2400" dirty="0" smtClean="0"/>
          </a:p>
          <a:p>
            <a:pPr algn="r">
              <a:buNone/>
            </a:pPr>
            <a:endParaRPr lang="fa-IR" sz="2400" dirty="0"/>
          </a:p>
        </p:txBody>
      </p:sp>
      <p:pic>
        <p:nvPicPr>
          <p:cNvPr id="5122" name="Picture 2" descr="C:\Users\ComputerCity\Desktop\New folder (3)\imagesGJTR5ZK9.jpg"/>
          <p:cNvPicPr>
            <a:picLocks noChangeAspect="1" noChangeArrowheads="1"/>
          </p:cNvPicPr>
          <p:nvPr/>
        </p:nvPicPr>
        <p:blipFill>
          <a:blip r:embed="rId2" cstate="print"/>
          <a:srcRect/>
          <a:stretch>
            <a:fillRect/>
          </a:stretch>
        </p:blipFill>
        <p:spPr bwMode="auto">
          <a:xfrm>
            <a:off x="381000" y="3352800"/>
            <a:ext cx="2743200" cy="3250647"/>
          </a:xfrm>
          <a:prstGeom prst="rect">
            <a:avLst/>
          </a:prstGeom>
          <a:noFill/>
        </p:spPr>
      </p:pic>
    </p:spTree>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TM03457475[[fn=Frame]]</Template>
  <TotalTime>135</TotalTime>
  <Words>2427</Words>
  <Application>Microsoft Office PowerPoint</Application>
  <PresentationFormat>On-screen Show (4:3)</PresentationFormat>
  <Paragraphs>122</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Adobe Arabic</vt:lpstr>
      <vt:lpstr>Corbel</vt:lpstr>
      <vt:lpstr>Tahoma</vt:lpstr>
      <vt:lpstr>Wingdings 2</vt:lpstr>
      <vt:lpstr>Frame</vt:lpstr>
      <vt:lpstr>طراحی خانه پایدار</vt:lpstr>
      <vt:lpstr>ویژگی های مناطق گرم و خشک:</vt:lpstr>
      <vt:lpstr>PowerPoint Presentation</vt:lpstr>
      <vt:lpstr>PowerPoint Presentation</vt:lpstr>
      <vt:lpstr>بافت شهری در منطقه گرم و خشک : </vt:lpstr>
      <vt:lpstr>پلان ها و نقشه ها در منطقه گرم گرم خشک:</vt:lpstr>
      <vt:lpstr>پوشش بام در اقلیم گرم و خشک:</vt:lpstr>
      <vt:lpstr>تعداد و مساحت بازشوها و درها: </vt:lpstr>
      <vt:lpstr>گذرها و معابر در منطقه خشک:  </vt:lpstr>
      <vt:lpstr>مصالح بدنه دیوارها در این اقلیم : </vt:lpstr>
      <vt:lpstr>سطوح و نما در این اقلیم : </vt:lpstr>
      <vt:lpstr>حیاط مرکزی در اقلیم گرم و خشک : </vt:lpstr>
      <vt:lpstr>PowerPoint Presentation</vt:lpstr>
      <vt:lpstr>باد گیرها : </vt:lpstr>
      <vt:lpstr> معماری پایدار:</vt:lpstr>
      <vt:lpstr>لزوم احداث ساختمان به صورت سبزوپایدار</vt:lpstr>
      <vt:lpstr>اصول معماری پایدار</vt:lpstr>
      <vt:lpstr>صرفه جویی در منابع</vt:lpstr>
      <vt:lpstr>طراحی برای بازگشت به چرخه زندگی</vt:lpstr>
      <vt:lpstr>طراحی برای انسان</vt:lpstr>
      <vt:lpstr>اصول معماری پایدار</vt:lpstr>
      <vt:lpstr>دیوار ترومپ:</vt:lpstr>
      <vt:lpstr>راهکارهای استفاده شده در نمونه مسکونی طراحی شده برای یک معماری پایدار</vt:lpstr>
      <vt:lpstr>راهکارهای طراحی پایدار</vt:lpstr>
      <vt:lpstr>راهکارهای طراحی پایدار</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طراحی خانه پایدار</dc:title>
  <dc:creator>rezvan</dc:creator>
  <cp:lastModifiedBy>safir</cp:lastModifiedBy>
  <cp:revision>23</cp:revision>
  <dcterms:created xsi:type="dcterms:W3CDTF">2015-02-12T20:49:54Z</dcterms:created>
  <dcterms:modified xsi:type="dcterms:W3CDTF">2015-11-08T11:34:27Z</dcterms:modified>
</cp:coreProperties>
</file>