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5" r:id="rId9"/>
    <p:sldId id="296" r:id="rId10"/>
    <p:sldId id="297" r:id="rId11"/>
    <p:sldId id="310" r:id="rId12"/>
    <p:sldId id="311" r:id="rId13"/>
    <p:sldId id="316" r:id="rId14"/>
    <p:sldId id="314" r:id="rId15"/>
    <p:sldId id="313" r:id="rId16"/>
    <p:sldId id="312" r:id="rId17"/>
    <p:sldId id="317" r:id="rId18"/>
    <p:sldId id="257" r:id="rId19"/>
    <p:sldId id="258" r:id="rId20"/>
    <p:sldId id="300" r:id="rId21"/>
    <p:sldId id="260" r:id="rId22"/>
    <p:sldId id="282" r:id="rId23"/>
    <p:sldId id="262" r:id="rId24"/>
    <p:sldId id="263" r:id="rId25"/>
    <p:sldId id="264" r:id="rId26"/>
    <p:sldId id="265" r:id="rId27"/>
    <p:sldId id="301" r:id="rId28"/>
    <p:sldId id="302" r:id="rId29"/>
    <p:sldId id="303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304" r:id="rId39"/>
    <p:sldId id="305" r:id="rId40"/>
    <p:sldId id="276" r:id="rId41"/>
    <p:sldId id="306" r:id="rId4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E7954-F69B-4814-ACD2-EA65F80B7FF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19368-0BDD-4053-B243-44429E45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A839BE-7ACC-4FF2-9214-48B0F72EEFE1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B7BF49-DD2F-498A-B17F-56C09AB6B1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48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6D3B-1928-4C0E-ACA5-27059209DA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FDD653-ECA5-4B80-A504-EDD63446F6F6}" type="datetimeFigureOut">
              <a:rPr lang="fa-IR" smtClean="0"/>
              <a:pPr/>
              <a:t>04/29/1438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E3CC5A-DCB7-497E-97B7-8FE9F9BA774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6/Anisakis_simplex.jpg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antigrillo.files.wordpress.com/2009/05/anisakis1.jpg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nstruction.cvhs.okstate.edu/jcfox/htdocs/Disk1/Images/Img0041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curezone.com/image_gallery/parasites/guinea/default.asp?i=19&amp;n=2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hack.u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267_C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4414"/>
            <a:ext cx="8657092" cy="6260930"/>
          </a:xfrm>
        </p:spPr>
      </p:pic>
    </p:spTree>
    <p:extLst>
      <p:ext uri="{BB962C8B-B14F-4D97-AF65-F5344CB8AC3E}">
        <p14:creationId xmlns:p14="http://schemas.microsoft.com/office/powerpoint/2010/main" val="4906347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50072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9092" name="Picture 4" descr="http://upload.wikimedia.org/wikipedia/commons/thumb/8/86/Anisakis_simplex.jpg/800px-Anisakis_simple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86190"/>
            <a:ext cx="5000660" cy="2714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9094" name="Picture 6" descr="mortale per esseri umani">
            <a:hlinkClick r:id="rId5" tooltip="il parassita anisaki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500042"/>
            <a:ext cx="3571880" cy="457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38301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خانواده تريكوريده</a:t>
            </a:r>
            <a:endParaRPr lang="fa-IR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a-IR" sz="2400" dirty="0" smtClean="0">
                <a:solidFill>
                  <a:schemeClr val="bg1"/>
                </a:solidFill>
              </a:rPr>
              <a:t>1- تريكوسفال</a:t>
            </a:r>
          </a:p>
          <a:p>
            <a:pPr marL="137160" indent="0">
              <a:buNone/>
            </a:pPr>
            <a:r>
              <a:rPr lang="fa-IR" sz="2400" dirty="0" smtClean="0">
                <a:solidFill>
                  <a:schemeClr val="bg1"/>
                </a:solidFill>
              </a:rPr>
              <a:t>2- تريكوريس وولپيس: انگل سگ</a:t>
            </a:r>
          </a:p>
          <a:p>
            <a:pPr marL="137160" indent="0">
              <a:buNone/>
            </a:pPr>
            <a:r>
              <a:rPr lang="fa-IR" sz="2400" dirty="0" smtClean="0">
                <a:solidFill>
                  <a:schemeClr val="bg1"/>
                </a:solidFill>
              </a:rPr>
              <a:t>3- تريكوريس سوئيس: انگل خوك</a:t>
            </a:r>
          </a:p>
          <a:p>
            <a:pPr marL="137160" indent="0">
              <a:buNone/>
            </a:pPr>
            <a:r>
              <a:rPr lang="fa-IR" sz="2400" b="1" dirty="0" smtClean="0">
                <a:solidFill>
                  <a:srgbClr val="FF0000"/>
                </a:solidFill>
              </a:rPr>
              <a:t>چند مورد آلودگي انساني از تريكوريس وولپيس و سوئيس گزارش شده است.</a:t>
            </a:r>
          </a:p>
          <a:p>
            <a:pPr marL="137160" indent="0">
              <a:buNone/>
            </a:pPr>
            <a:endParaRPr lang="fa-IR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fa-IR" sz="2400" dirty="0" smtClean="0">
                <a:solidFill>
                  <a:schemeClr val="bg1"/>
                </a:solidFill>
              </a:rPr>
              <a:t>4- كاپيلاريا هپاتيكا</a:t>
            </a:r>
          </a:p>
          <a:p>
            <a:pPr marL="13716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301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كاپيلاريا هپاتيكا</a:t>
            </a:r>
            <a:endParaRPr lang="fa-IR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</a:rPr>
              <a:t>در </a:t>
            </a:r>
            <a:r>
              <a:rPr lang="fa-IR" b="1" dirty="0" smtClean="0">
                <a:solidFill>
                  <a:srgbClr val="FF0000"/>
                </a:solidFill>
              </a:rPr>
              <a:t>كبد</a:t>
            </a:r>
            <a:r>
              <a:rPr lang="fa-IR" dirty="0" smtClean="0">
                <a:solidFill>
                  <a:schemeClr val="bg1"/>
                </a:solidFill>
              </a:rPr>
              <a:t> جوندگان و ميمونها وجود دارد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</a:rPr>
              <a:t>شبيه  تريكوسفال ولي بسيار كوچك تر و ظريف تر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</a:rPr>
              <a:t>تخم ليمويي 67-51 در 35-30 ميكرون، واجد سوراخهاي ريز، شبيه توپ گلف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</a:rPr>
              <a:t>كرم ماده بالغ در كبد تخم ريزي ميكند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</a:rPr>
              <a:t>تخم ها پس از مرگ پس از مرگ حيوان يا بر اثر خورده شدن حيوان آلوده توسط حيوان ديگر از طريق مدفوع حيوان شكارچي دفع  و در خاك جنين دار ميشود.</a:t>
            </a:r>
          </a:p>
          <a:p>
            <a:pPr>
              <a:buFont typeface="Wingdings" panose="05000000000000000000" pitchFamily="2" charset="2"/>
              <a:buChar char="ü"/>
            </a:pPr>
            <a:endParaRPr lang="fa-IR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fa-IR" dirty="0" smtClean="0"/>
          </a:p>
          <a:p>
            <a:pPr marL="13716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065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" y="1268760"/>
            <a:ext cx="7450593" cy="55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8" name="Picture 8" descr="DSC007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32" y="4609925"/>
            <a:ext cx="2699792" cy="22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تخم</a:t>
            </a:r>
            <a:r>
              <a:rPr lang="fa-IR" dirty="0" smtClean="0"/>
              <a:t> </a:t>
            </a:r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كاپيلاريا هپاتيكا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175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864096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چرخه زندگي كاپيلاريا </a:t>
            </a:r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هپاتيكا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bg1"/>
                </a:solidFill>
              </a:rPr>
              <a:t>تخم ها پس از مرگ پس از مرگ حيوان يا بر اثر خورده شدن حيوان آلوده توسط حيوان ديگر از طريق مدفوع حيوان شكارچي دفع  </a:t>
            </a:r>
            <a:r>
              <a:rPr lang="fa-IR" dirty="0" smtClean="0">
                <a:solidFill>
                  <a:schemeClr val="bg1"/>
                </a:solidFill>
              </a:rPr>
              <a:t>ميشود.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</a:rPr>
              <a:t>ميتواند مستقيما  </a:t>
            </a:r>
            <a:r>
              <a:rPr lang="fa-IR" dirty="0">
                <a:solidFill>
                  <a:schemeClr val="bg1"/>
                </a:solidFill>
              </a:rPr>
              <a:t>در خاك جنين دار ميشود.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</a:rPr>
              <a:t>ميتواند پس از گذشتن از دستگاه گوارش سوسكهاي گوشت خوار خاصيت آلوده كننده مي يابد.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</a:rPr>
              <a:t>حيوان آن را خورده، لارو در دوازدهه از تخم خارج شده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</a:rPr>
              <a:t>از طريق سياهرگ مزانتر و وريد باب وارد كبد ميشود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</a:rPr>
              <a:t>پس از 28 روز بالغ ميشود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چرخه زندگي كاپيلاريا </a:t>
            </a:r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هپاتيكا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0" y="1124744"/>
            <a:ext cx="7333890" cy="5616624"/>
          </a:xfrm>
        </p:spPr>
      </p:pic>
    </p:spTree>
    <p:extLst>
      <p:ext uri="{BB962C8B-B14F-4D97-AF65-F5344CB8AC3E}">
        <p14:creationId xmlns:p14="http://schemas.microsoft.com/office/powerpoint/2010/main" val="25090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sz="3200" b="1" i="1" dirty="0" err="1">
                <a:solidFill>
                  <a:srgbClr val="0033CC"/>
                </a:solidFill>
                <a:effectLst/>
                <a:cs typeface="B Titr" panose="00000700000000000000" pitchFamily="2" charset="-78"/>
                <a:hlinkClick r:id="rId2"/>
              </a:rPr>
              <a:t>Capillaria</a:t>
            </a:r>
            <a:r>
              <a:rPr lang="en-US" altLang="fa-IR" sz="3200" b="1" i="1" dirty="0">
                <a:solidFill>
                  <a:srgbClr val="0033CC"/>
                </a:solidFill>
                <a:effectLst/>
                <a:cs typeface="B Titr" panose="00000700000000000000" pitchFamily="2" charset="-78"/>
                <a:hlinkClick r:id="rId2"/>
              </a:rPr>
              <a:t> hepatica</a:t>
            </a:r>
            <a:r>
              <a:rPr lang="ar-SA" altLang="fa-IR" sz="3200" b="1" dirty="0">
                <a:solidFill>
                  <a:srgbClr val="0033CC"/>
                </a:solidFill>
                <a:effectLst/>
                <a:cs typeface="B Titr" panose="00000700000000000000" pitchFamily="2" charset="-78"/>
                <a:hlinkClick r:id="rId2"/>
              </a:rPr>
              <a:t> </a:t>
            </a:r>
            <a:r>
              <a:rPr lang="en-US" altLang="fa-IR" sz="3200" b="1" dirty="0">
                <a:solidFill>
                  <a:srgbClr val="0033CC"/>
                </a:solidFill>
                <a:effectLst/>
                <a:cs typeface="B Titr" panose="00000700000000000000" pitchFamily="2" charset="-78"/>
                <a:hlinkClick r:id="rId2"/>
              </a:rPr>
              <a:t>eggs in liver</a:t>
            </a:r>
            <a:r>
              <a:rPr lang="ar-SA" altLang="fa-IR" sz="3200" b="1" dirty="0">
                <a:solidFill>
                  <a:srgbClr val="0033CC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en-US" altLang="fa-IR" sz="3200" b="1" dirty="0">
                <a:solidFill>
                  <a:srgbClr val="0033CC"/>
                </a:solidFill>
                <a:effectLst/>
                <a:cs typeface="B Titr" panose="00000700000000000000" pitchFamily="2" charset="-78"/>
              </a:rPr>
              <a:t>tissue</a:t>
            </a:r>
            <a:r>
              <a:rPr lang="ar-SA" altLang="fa-IR" sz="3200" dirty="0">
                <a:solidFill>
                  <a:srgbClr val="0033CC"/>
                </a:solidFill>
                <a:effectLst/>
                <a:cs typeface="B Titr" panose="00000700000000000000" pitchFamily="2" charset="-78"/>
              </a:rPr>
              <a:t> </a:t>
            </a:r>
            <a:endParaRPr lang="en-US" altLang="fa-IR" sz="3200" dirty="0">
              <a:solidFill>
                <a:srgbClr val="0033CC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844675"/>
            <a:ext cx="4173538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Capillaria epat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4537075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/>
          <a:lstStyle/>
          <a:p>
            <a:pPr marL="137160" indent="0" algn="ctr">
              <a:buNone/>
            </a:pPr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علائم بيماري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تب، تنگي نفس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درد ناحيه سر، گردن، سينه و شكم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گاهي بزرگي </a:t>
            </a:r>
            <a:r>
              <a:rPr lang="fa-IR" dirty="0" smtClean="0"/>
              <a:t>كبد شبيه لارو مهاجر احشايي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ايجاد گرانولهايي در نسج كبدي در اطراف تخم</a:t>
            </a:r>
          </a:p>
          <a:p>
            <a:pPr marL="137160" indent="0">
              <a:buNone/>
            </a:pPr>
            <a:endParaRPr lang="fa-IR" dirty="0" smtClean="0"/>
          </a:p>
          <a:p>
            <a:pPr marL="137160" indent="0" algn="ctr">
              <a:buNone/>
            </a:pPr>
            <a:r>
              <a:rPr lang="fa-IR" sz="3600" dirty="0">
                <a:solidFill>
                  <a:srgbClr val="FFFF00"/>
                </a:solidFill>
                <a:cs typeface="B Titr" panose="00000700000000000000" pitchFamily="2" charset="-78"/>
              </a:rPr>
              <a:t>تشخيص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در گذشته بيوبسي كبد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ايمونوفلورسانس غيرمستقيم</a:t>
            </a:r>
          </a:p>
          <a:p>
            <a:pPr marL="137160" indent="0">
              <a:buNone/>
            </a:pPr>
            <a:r>
              <a:rPr lang="fa-IR" dirty="0" smtClean="0"/>
              <a:t>پيشگيري </a:t>
            </a:r>
          </a:p>
          <a:p>
            <a:pPr marL="137160" indent="0">
              <a:buNone/>
            </a:pPr>
            <a:r>
              <a:rPr lang="fa-IR" dirty="0" smtClean="0"/>
              <a:t>احتراز از خوردن كبد خام حيوانات و خاك خواري</a:t>
            </a:r>
          </a:p>
          <a:p>
            <a:pPr marL="137160" indent="0">
              <a:buNone/>
            </a:pPr>
            <a:endParaRPr lang="fa-IR" dirty="0"/>
          </a:p>
          <a:p>
            <a:pPr marL="13716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133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bg1"/>
                </a:solidFill>
                <a:cs typeface="B Nazanin" panose="00000400000000000000" pitchFamily="2" charset="-78"/>
              </a:rPr>
              <a:t>نماتود هاي نسجي وخوني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chemeClr val="bg1"/>
                </a:solidFill>
              </a:rPr>
              <a:t>خانواده </a:t>
            </a:r>
            <a:r>
              <a:rPr lang="ar-SA" dirty="0" smtClean="0">
                <a:solidFill>
                  <a:schemeClr val="bg1"/>
                </a:solidFill>
              </a:rPr>
              <a:t>دراكونكوليده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fa-IR" dirty="0" smtClean="0">
                <a:solidFill>
                  <a:schemeClr val="bg1"/>
                </a:solidFill>
              </a:rPr>
              <a:t>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rgbClr val="FF0000"/>
                </a:solidFill>
              </a:rPr>
              <a:t>کرمهاي باريک و نخي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rgbClr val="FF0000"/>
                </a:solidFill>
              </a:rPr>
              <a:t>داراي حلقه کوتيکولي در اطراف دهان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SA" sz="2800" dirty="0" smtClean="0">
                <a:solidFill>
                  <a:srgbClr val="FF0000"/>
                </a:solidFill>
              </a:rPr>
              <a:t>دراكونكولوس مديننسيس</a:t>
            </a:r>
            <a:r>
              <a:rPr lang="fa-IR" sz="2800" dirty="0" smtClean="0">
                <a:solidFill>
                  <a:srgbClr val="FF0000"/>
                </a:solidFill>
              </a:rPr>
              <a:t> تنها انگل انسان در اين خانواده 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>
                <a:solidFill>
                  <a:schemeClr val="bg1"/>
                </a:solidFill>
              </a:rPr>
              <a:t>خانواده </a:t>
            </a:r>
            <a:r>
              <a:rPr lang="ar-SA" dirty="0" smtClean="0">
                <a:solidFill>
                  <a:schemeClr val="bg1"/>
                </a:solidFill>
              </a:rPr>
              <a:t>فيلاريده</a:t>
            </a:r>
            <a:endParaRPr lang="ar-SA" dirty="0"/>
          </a:p>
          <a:p>
            <a:pPr algn="r" rtl="1"/>
            <a:r>
              <a:rPr lang="ar-SA" dirty="0">
                <a:solidFill>
                  <a:schemeClr val="bg1"/>
                </a:solidFill>
              </a:rPr>
              <a:t>خانواده ديوكتوفايميده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ar-SA" sz="4400" dirty="0">
                <a:solidFill>
                  <a:schemeClr val="bg1"/>
                </a:solidFill>
              </a:rPr>
              <a:t>دراكونكولوس مديننسيس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err="1" smtClean="0">
                <a:solidFill>
                  <a:schemeClr val="bg1"/>
                </a:solidFill>
              </a:rPr>
              <a:t>Dracunculus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medinensis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آنيزاکيس</a:t>
            </a:r>
            <a:br>
              <a:rPr lang="fa-IR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en-US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B Titr" panose="00000700000000000000" pitchFamily="2" charset="-78"/>
              </a:rPr>
              <a:t>Anisakis</a:t>
            </a:r>
            <a:endParaRPr lang="fa-IR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fa-IR" altLang="fa-IR" dirty="0" smtClean="0">
                <a:solidFill>
                  <a:schemeClr val="bg1"/>
                </a:solidFill>
              </a:rPr>
              <a:t>از خانواده آسکاريده بوده وانگل اصلي پستانداران دريايي هستند</a:t>
            </a:r>
          </a:p>
          <a:p>
            <a:pPr algn="just" eaLnBrk="1" hangingPunct="1"/>
            <a:r>
              <a:rPr lang="fa-IR" altLang="fa-IR" dirty="0" smtClean="0">
                <a:solidFill>
                  <a:schemeClr val="bg1"/>
                </a:solidFill>
              </a:rPr>
              <a:t>آبزيان ديگرمثل قزل آلا، شيرماهي،ماهي آزاد،کاد،ميگو وماهي خالخالي به عنوان ميزبان واسط انتقالي وانسان ميزبان اتفاقي انسان (بن بست بيولوژيک) است</a:t>
            </a:r>
          </a:p>
        </p:txBody>
      </p:sp>
      <p:pic>
        <p:nvPicPr>
          <p:cNvPr id="5" name="Picture 2" descr="C:\Documents and Settings\hoseinifr871\Desktop\nematod\2707_smart_worm_reading_a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190618" cy="107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6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85000" lnSpcReduction="10000"/>
          </a:bodyPr>
          <a:lstStyle/>
          <a:p>
            <a:pPr marL="137160" indent="0">
              <a:spcBef>
                <a:spcPct val="50000"/>
              </a:spcBef>
              <a:buNone/>
            </a:pPr>
            <a:r>
              <a:rPr lang="fa-IR" b="1" dirty="0">
                <a:solidFill>
                  <a:srgbClr val="FFFF00"/>
                </a:solidFill>
              </a:rPr>
              <a:t>نامهاي مختلف کرم </a:t>
            </a:r>
            <a:r>
              <a:rPr lang="ar-SA" b="1" dirty="0">
                <a:solidFill>
                  <a:srgbClr val="FFFF00"/>
                </a:solidFill>
              </a:rPr>
              <a:t>دراكونكولوس مديننسيس</a:t>
            </a:r>
            <a:r>
              <a:rPr lang="fa-IR" b="1" dirty="0">
                <a:solidFill>
                  <a:srgbClr val="FFFF00"/>
                </a:solidFill>
              </a:rPr>
              <a:t>:</a:t>
            </a:r>
            <a:r>
              <a:rPr lang="fa-IR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</a:rPr>
              <a:t>فيلاريا </a:t>
            </a:r>
            <a:r>
              <a:rPr lang="ar-SA" sz="2400" b="1" dirty="0">
                <a:solidFill>
                  <a:schemeClr val="bg1"/>
                </a:solidFill>
              </a:rPr>
              <a:t>مديننسيس</a:t>
            </a:r>
            <a:r>
              <a:rPr lang="fa-IR" sz="2400" b="1" dirty="0">
                <a:solidFill>
                  <a:schemeClr val="bg1"/>
                </a:solidFill>
              </a:rPr>
              <a:t>، فيلر دومدين، کرم گينه، رشته يا پيوک</a:t>
            </a:r>
          </a:p>
          <a:p>
            <a:pPr marL="137160" indent="0">
              <a:spcBef>
                <a:spcPct val="50000"/>
              </a:spcBef>
              <a:buNone/>
            </a:pPr>
            <a:r>
              <a:rPr lang="fa-IR" b="1" dirty="0">
                <a:solidFill>
                  <a:srgbClr val="FFFF00"/>
                </a:solidFill>
              </a:rPr>
              <a:t>تاريخچه بيماري</a:t>
            </a:r>
            <a:endParaRPr lang="en-US" b="1" dirty="0">
              <a:solidFill>
                <a:srgbClr val="FFFF00"/>
              </a:solidFill>
            </a:endParaRPr>
          </a:p>
          <a:p>
            <a:pPr marL="137160" indent="0">
              <a:spcBef>
                <a:spcPct val="50000"/>
              </a:spcBef>
              <a:buNone/>
            </a:pPr>
            <a:r>
              <a:rPr lang="ar-SA" b="1" dirty="0">
                <a:solidFill>
                  <a:srgbClr val="FFFF00"/>
                </a:solidFill>
              </a:rPr>
              <a:t>مورفولوژي</a:t>
            </a:r>
            <a:endParaRPr lang="fa-IR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کرم ماده خيلي بزرگ و نر خيلي کوچک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دهان مثلثي و توسط حلقه کوتيکولي احاطه شده است</a:t>
            </a:r>
            <a:endParaRPr lang="ar-SA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كرم ماده بالغ 50 تا 130 سانتيمتر طول و حدود 3-1 ميليمتر قطر داشته</a:t>
            </a:r>
            <a:endParaRPr lang="fa-IR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در کرم ماده سوراخ تناسلي جلوي خط وسط بدن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زهدان بزرگ و  قسمت اعظم بدن را گرفته و پر از لارو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كرم نر طولي حدود </a:t>
            </a:r>
            <a:r>
              <a:rPr lang="en-US" b="1" dirty="0">
                <a:solidFill>
                  <a:schemeClr val="bg1"/>
                </a:solidFill>
                <a:cs typeface="B Nazanin" panose="00000400000000000000" pitchFamily="2" charset="-78"/>
              </a:rPr>
              <a:t>2cm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 و قطري حدود </a:t>
            </a:r>
            <a:r>
              <a:rPr lang="en-US" b="1" dirty="0">
                <a:solidFill>
                  <a:schemeClr val="bg1"/>
                </a:solidFill>
                <a:cs typeface="B Nazanin" panose="00000400000000000000" pitchFamily="2" charset="-78"/>
              </a:rPr>
              <a:t>0.4mm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 داشته</a:t>
            </a:r>
            <a:endParaRPr lang="fa-IR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کرم نر داراي دم مخروطي و داراي 10 جفت پاپي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کرم نر داراي دو اسپيکول نازک و غيز مساوي و يک گوبرناکولوم کوچک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fa-IR" dirty="0">
              <a:solidFill>
                <a:schemeClr val="bg1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280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8" name="Picture 4" descr="gw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96975"/>
            <a:ext cx="4752975" cy="5029200"/>
          </a:xfrm>
          <a:prstGeom prst="rect">
            <a:avLst/>
          </a:prstGeom>
          <a:solidFill>
            <a:schemeClr val="bg1"/>
          </a:solidFill>
          <a:ln w="19050">
            <a:solidFill>
              <a:srgbClr val="0035E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325"/>
            <a:ext cx="8229600" cy="542355"/>
          </a:xfrm>
        </p:spPr>
        <p:txBody>
          <a:bodyPr>
            <a:normAutofit fontScale="90000"/>
          </a:bodyPr>
          <a:lstStyle/>
          <a:p>
            <a:r>
              <a:rPr lang="ar-SA" sz="4400" dirty="0">
                <a:solidFill>
                  <a:srgbClr val="FFFF00"/>
                </a:solidFill>
                <a:cs typeface="B Titr" panose="00000700000000000000" pitchFamily="2" charset="-78"/>
              </a:rPr>
              <a:t>چرخه زندگي</a:t>
            </a:r>
            <a:r>
              <a:rPr lang="ar-SA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endParaRPr lang="fa-IR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0465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کرم </a:t>
            </a:r>
            <a:r>
              <a:rPr lang="fa-IR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نر و ماده جفت گيري سپس کرم نر ميميرد.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a-IR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کرم ماده طي </a:t>
            </a:r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رشد </a:t>
            </a:r>
            <a:r>
              <a:rPr lang="fa-IR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و بلوغ خود را به نسج زير پوست رسانيده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a-IR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لارو</a:t>
            </a:r>
            <a:r>
              <a:rPr lang="fa-IR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 مرحله اول </a:t>
            </a: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(ميكروفيلرها) پس از آزاد شدن از رحم كرم</a:t>
            </a:r>
            <a:r>
              <a:rPr lang="fa-IR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توسط يك ميزبان واسط از جنس سخت پوستان موسوم به </a:t>
            </a:r>
            <a:r>
              <a:rPr lang="en-US" sz="22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cyclops</a:t>
            </a: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 درون بدن آن طي يك روند دگرديسي و به فرم عفونت زا تبديل مي شود.</a:t>
            </a:r>
            <a:endParaRPr lang="fa-IR" sz="22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a-IR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لارو مرحله اول نيم ميلي متر، روي بدن داراي خطوط عرضي و دم آن نازک و باريک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a-IR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 لارو مرحله </a:t>
            </a: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عفونت زا</a:t>
            </a:r>
            <a:r>
              <a:rPr lang="fa-IR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 کوتيکول مخطط خود را از دست داده و داراي يک غشا </a:t>
            </a:r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ظريف</a:t>
            </a:r>
            <a:endParaRPr lang="ar-SA" sz="22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هرسيكلوپس به 1تا 3 لارو آلوده مي شود.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خورده شدن سيكلوپس آلوده, لاروها در </a:t>
            </a:r>
            <a:r>
              <a:rPr lang="ar-SA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دوازدهه </a:t>
            </a: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آزاد شده و وارد مخاط روده </a:t>
            </a:r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شده </a:t>
            </a:r>
            <a:r>
              <a:rPr lang="ar-SA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و </a:t>
            </a:r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به طرف </a:t>
            </a:r>
            <a:r>
              <a:rPr lang="ar-SA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بافت </a:t>
            </a: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همبند </a:t>
            </a:r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نرم مهاجرت ميكند.  </a:t>
            </a:r>
            <a:r>
              <a:rPr lang="ar-SA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ظرف </a:t>
            </a: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چند ظرف چند هفته بالغ شده و جفت گيري صورت مي گيرد.</a:t>
            </a:r>
          </a:p>
          <a:p>
            <a:pPr marL="137160" indent="0">
              <a:spcBef>
                <a:spcPct val="50000"/>
              </a:spcBef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محل زندگي: </a:t>
            </a:r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بافت همبند </a:t>
            </a:r>
            <a:r>
              <a:rPr lang="ar-SA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زيرجلدي </a:t>
            </a: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نواحي مختلف بدن, خصوصا ساق پا، قوزك پا، بين انگشتان </a:t>
            </a:r>
            <a:r>
              <a:rPr lang="ar-SA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و</a:t>
            </a:r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همچنين </a:t>
            </a:r>
            <a:r>
              <a:rPr lang="ar-SA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جدار شكم يا قفسه </a:t>
            </a:r>
            <a:r>
              <a:rPr lang="ar-SA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سينه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25698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io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655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"/>
            <a:ext cx="8610600" cy="6438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orm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229600" cy="6477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 descr="daph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472782" cy="4820503"/>
          </a:xfrm>
          <a:prstGeom prst="rect">
            <a:avLst/>
          </a:prstGeom>
          <a:noFill/>
          <a:ln w="19050">
            <a:solidFill>
              <a:srgbClr val="0035E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12" y="5517232"/>
            <a:ext cx="761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b="1" dirty="0" smtClean="0">
                <a:solidFill>
                  <a:schemeClr val="bg1"/>
                </a:solidFill>
              </a:rPr>
              <a:t>تنها گونه هاي خاصي مانند سيکلوپس کورناتوس، لوکارتي، کوآدري کورنيس نافل بيماري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764704"/>
            <a:ext cx="194421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FF0000"/>
                </a:solidFill>
              </a:rPr>
              <a:t>بدن سيکلوپس از سر و سينه 5 بندي و شکم 5 بندي، بند آخر دوشاخه و به شكل چنگال درآمده </a:t>
            </a:r>
            <a:endParaRPr lang="fa-I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922114"/>
          </a:xfrm>
        </p:spPr>
        <p:txBody>
          <a:bodyPr>
            <a:normAutofit/>
          </a:bodyPr>
          <a:lstStyle/>
          <a:p>
            <a:r>
              <a:rPr lang="ar-SA" sz="4400" dirty="0">
                <a:solidFill>
                  <a:srgbClr val="FFFF00"/>
                </a:solidFill>
                <a:cs typeface="B Titr" panose="00000700000000000000" pitchFamily="2" charset="-78"/>
              </a:rPr>
              <a:t>بيماريزايي و تظاهرات باليني 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</a:rPr>
              <a:t>ابتلا به اين بيماري را</a:t>
            </a:r>
            <a:r>
              <a:rPr lang="fa-IR" b="1" dirty="0" smtClean="0">
                <a:solidFill>
                  <a:schemeClr val="bg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دراكونتيازيس</a:t>
            </a:r>
            <a:r>
              <a:rPr lang="fa-IR" b="1" dirty="0" smtClean="0">
                <a:solidFill>
                  <a:schemeClr val="bg1"/>
                </a:solidFill>
              </a:rPr>
              <a:t> </a:t>
            </a:r>
            <a:r>
              <a:rPr lang="fa-IR" dirty="0" smtClean="0">
                <a:solidFill>
                  <a:schemeClr val="bg1"/>
                </a:solidFill>
              </a:rPr>
              <a:t>گويند.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</a:rPr>
              <a:t>ابتلا در افراد زير 4 سال نادر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</a:rPr>
              <a:t>چند </a:t>
            </a:r>
            <a:r>
              <a:rPr lang="ar-SA" dirty="0" smtClean="0">
                <a:solidFill>
                  <a:schemeClr val="bg1"/>
                </a:solidFill>
              </a:rPr>
              <a:t>روز </a:t>
            </a:r>
            <a:r>
              <a:rPr lang="fa-IR" dirty="0" smtClean="0">
                <a:solidFill>
                  <a:schemeClr val="bg1"/>
                </a:solidFill>
              </a:rPr>
              <a:t>قبل از سوراخ شدن پوست سرخي و درد در محل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fa-IR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ar-SA" dirty="0" smtClean="0">
                <a:solidFill>
                  <a:schemeClr val="bg1"/>
                </a:solidFill>
              </a:rPr>
              <a:t>زخم </a:t>
            </a:r>
            <a:r>
              <a:rPr lang="ar-SA" dirty="0">
                <a:solidFill>
                  <a:schemeClr val="bg1"/>
                </a:solidFill>
              </a:rPr>
              <a:t>جلدي در محل سركرم، پاپولي(برجستگي </a:t>
            </a:r>
            <a:r>
              <a:rPr lang="ar-SA" dirty="0" smtClean="0">
                <a:solidFill>
                  <a:schemeClr val="bg1"/>
                </a:solidFill>
              </a:rPr>
              <a:t>كوچك)</a:t>
            </a:r>
            <a:r>
              <a:rPr lang="fa-IR" dirty="0" smtClean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نسبتا </a:t>
            </a:r>
            <a:r>
              <a:rPr lang="ar-SA" dirty="0">
                <a:solidFill>
                  <a:schemeClr val="bg1"/>
                </a:solidFill>
              </a:rPr>
              <a:t>سفت و محكمي همراه با خارش و درد نسبتا شديد ظاهر مي شود.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ar-SA" dirty="0">
                <a:solidFill>
                  <a:schemeClr val="bg1"/>
                </a:solidFill>
              </a:rPr>
              <a:t>حدود 40% موارد همراه با علائم عمومي تهوع</a:t>
            </a:r>
            <a:r>
              <a:rPr lang="ar-SA" dirty="0" smtClean="0">
                <a:solidFill>
                  <a:schemeClr val="bg1"/>
                </a:solidFill>
              </a:rPr>
              <a:t>,</a:t>
            </a:r>
            <a:r>
              <a:rPr lang="fa-IR" dirty="0" smtClean="0">
                <a:solidFill>
                  <a:schemeClr val="bg1"/>
                </a:solidFill>
              </a:rPr>
              <a:t>،</a:t>
            </a:r>
            <a:r>
              <a:rPr lang="ar-SA" dirty="0" smtClean="0">
                <a:solidFill>
                  <a:schemeClr val="bg1"/>
                </a:solidFill>
              </a:rPr>
              <a:t> استفراغ</a:t>
            </a:r>
            <a:r>
              <a:rPr lang="fa-IR" dirty="0" smtClean="0">
                <a:solidFill>
                  <a:schemeClr val="bg1"/>
                </a:solidFill>
              </a:rPr>
              <a:t>، </a:t>
            </a:r>
            <a:r>
              <a:rPr lang="ar-SA" dirty="0" smtClean="0">
                <a:solidFill>
                  <a:schemeClr val="bg1"/>
                </a:solidFill>
              </a:rPr>
              <a:t> اسهال </a:t>
            </a:r>
            <a:r>
              <a:rPr lang="ar-SA" dirty="0">
                <a:solidFill>
                  <a:schemeClr val="bg1"/>
                </a:solidFill>
              </a:rPr>
              <a:t>و گاهي حملات تنگي نفس و آسم </a:t>
            </a:r>
            <a:r>
              <a:rPr lang="ar-SA" dirty="0" smtClean="0">
                <a:solidFill>
                  <a:schemeClr val="bg1"/>
                </a:solidFill>
              </a:rPr>
              <a:t>است</a:t>
            </a:r>
            <a:endParaRPr lang="fa-IR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ar-SA" dirty="0">
              <a:solidFill>
                <a:schemeClr val="bg1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273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ar-SA" sz="4000" dirty="0">
                <a:solidFill>
                  <a:srgbClr val="FFFF00"/>
                </a:solidFill>
                <a:cs typeface="B Titr" panose="00000700000000000000" pitchFamily="2" charset="-78"/>
              </a:rPr>
              <a:t>بيماريزايي و تظاهرات باليني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1260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chemeClr val="bg1"/>
                </a:solidFill>
              </a:rPr>
              <a:t>به تدريج </a:t>
            </a:r>
            <a:r>
              <a:rPr lang="ar-SA" sz="2400" dirty="0" smtClean="0">
                <a:solidFill>
                  <a:schemeClr val="bg1"/>
                </a:solidFill>
              </a:rPr>
              <a:t>پاپول, وزيكول و تاول تشكيل ميشود</a:t>
            </a:r>
            <a:endParaRPr lang="fa-IR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chemeClr val="bg1"/>
                </a:solidFill>
              </a:rPr>
              <a:t>قسمت </a:t>
            </a:r>
            <a:r>
              <a:rPr lang="fa-IR" sz="2400" dirty="0">
                <a:solidFill>
                  <a:schemeClr val="bg1"/>
                </a:solidFill>
              </a:rPr>
              <a:t>مركزي وزيكول كم كم بالا آمده، سوراخ و </a:t>
            </a:r>
            <a:r>
              <a:rPr lang="ar-SA" sz="2400" dirty="0">
                <a:solidFill>
                  <a:schemeClr val="bg1"/>
                </a:solidFill>
              </a:rPr>
              <a:t>سر كرم را در آن ميشود ديد كه از آن ترشحي شيري رنگ خارج مي شود كه حاوي لاروهاي كرم است</a:t>
            </a:r>
            <a:r>
              <a:rPr lang="ar-SA" sz="2400" dirty="0" smtClean="0">
                <a:solidFill>
                  <a:schemeClr val="bg1"/>
                </a:solidFill>
              </a:rPr>
              <a:t>.</a:t>
            </a:r>
            <a:endParaRPr lang="fa-IR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altLang="fa-IR" sz="2400" dirty="0">
                <a:solidFill>
                  <a:schemeClr val="bg1"/>
                </a:solidFill>
              </a:rPr>
              <a:t>در عرض چند هفته کرم ماده کلسیفیه ویا جذب می شود  ویا به طور کامل خارج می شود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altLang="fa-IR" sz="2400" dirty="0">
                <a:solidFill>
                  <a:schemeClr val="bg1"/>
                </a:solidFill>
              </a:rPr>
              <a:t>عفونت ثانویه باکتریال در اکثر موارد دیده می شود(کزاز</a:t>
            </a:r>
            <a:r>
              <a:rPr lang="fa-IR" altLang="fa-IR" sz="2400" dirty="0" smtClean="0">
                <a:solidFill>
                  <a:schemeClr val="bg1"/>
                </a:solidFill>
              </a:rPr>
              <a:t>)</a:t>
            </a:r>
            <a:endParaRPr lang="fa-IR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</a:rPr>
              <a:t>در موارد بدون عارضه كرم در طي چند هفته از پوست خارج و زخم بهبود مي يابد.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</a:rPr>
              <a:t>پاره شدن كرم باعث واكنشهاي آلرژيك ميشود.</a:t>
            </a:r>
            <a:endParaRPr lang="ar-SA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chemeClr val="bg1"/>
                </a:solidFill>
              </a:rPr>
              <a:t>در بيش از نيمي از موارد</a:t>
            </a:r>
            <a:r>
              <a:rPr lang="fa-IR" sz="2400" dirty="0">
                <a:solidFill>
                  <a:schemeClr val="bg1"/>
                </a:solidFill>
              </a:rPr>
              <a:t>،</a:t>
            </a:r>
            <a:r>
              <a:rPr lang="ar-SA" sz="2400" dirty="0">
                <a:solidFill>
                  <a:schemeClr val="bg1"/>
                </a:solidFill>
              </a:rPr>
              <a:t> عفونت ثانويه ودر موارد مزمن موجب خشكي مفاصل, جمع شدگي تاندونها</a:t>
            </a:r>
            <a:r>
              <a:rPr lang="fa-IR" sz="2400" dirty="0">
                <a:solidFill>
                  <a:schemeClr val="bg1"/>
                </a:solidFill>
              </a:rPr>
              <a:t>، </a:t>
            </a:r>
            <a:r>
              <a:rPr lang="ar-SA" sz="2400" dirty="0">
                <a:solidFill>
                  <a:schemeClr val="bg1"/>
                </a:solidFill>
              </a:rPr>
              <a:t> آرتريت سينوويت و يا حتي گانگرن عضو شود.</a:t>
            </a:r>
            <a:endParaRPr lang="fa-IR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</a:rPr>
              <a:t>گاهي كرم قبل از باروري ميميرد ، آهكي و در لمس حس ميشود</a:t>
            </a:r>
            <a:endParaRPr lang="en-US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2127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FF00"/>
                </a:solidFill>
                <a:cs typeface="B Titr" panose="00000700000000000000" pitchFamily="2" charset="-78"/>
              </a:rPr>
              <a:t>اپيدميولوژي</a:t>
            </a:r>
            <a:endParaRPr lang="fa-IR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ar-SA" dirty="0" smtClean="0">
                <a:solidFill>
                  <a:schemeClr val="bg1"/>
                </a:solidFill>
              </a:rPr>
              <a:t>جهان</a:t>
            </a:r>
            <a:r>
              <a:rPr lang="ar-SA" dirty="0">
                <a:solidFill>
                  <a:schemeClr val="bg1"/>
                </a:solidFill>
              </a:rPr>
              <a:t>: بيماري در برخي از كشورهاي آفريقايي (خصوصا سودان)، هند،</a:t>
            </a:r>
          </a:p>
          <a:p>
            <a:pPr>
              <a:spcBef>
                <a:spcPct val="50000"/>
              </a:spcBef>
            </a:pPr>
            <a:r>
              <a:rPr lang="ar-SA" dirty="0">
                <a:solidFill>
                  <a:schemeClr val="bg1"/>
                </a:solidFill>
              </a:rPr>
              <a:t> پاكستان، عربستان و يمن كه فاقد آب شرب بهداشتي هستند</a:t>
            </a:r>
            <a:r>
              <a:rPr lang="ar-SA" dirty="0" smtClean="0">
                <a:solidFill>
                  <a:schemeClr val="bg1"/>
                </a:solidFill>
              </a:rPr>
              <a:t>.</a:t>
            </a:r>
            <a:endParaRPr lang="ar-SA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ar-SA" dirty="0">
                <a:solidFill>
                  <a:schemeClr val="bg1"/>
                </a:solidFill>
              </a:rPr>
              <a:t>ايران: تا چند دهه قبل بيماري در مناطق جنوبي استان فارس، بندر عباس و</a:t>
            </a:r>
          </a:p>
          <a:p>
            <a:pPr>
              <a:spcBef>
                <a:spcPct val="50000"/>
              </a:spcBef>
            </a:pPr>
            <a:r>
              <a:rPr lang="ar-SA" dirty="0">
                <a:solidFill>
                  <a:schemeClr val="bg1"/>
                </a:solidFill>
              </a:rPr>
              <a:t> حاشيه خليج فارس و شمال كشور نسبتا شايع بود ولي با تامين آب بهداشتي</a:t>
            </a:r>
          </a:p>
          <a:p>
            <a:pPr>
              <a:spcBef>
                <a:spcPct val="50000"/>
              </a:spcBef>
            </a:pPr>
            <a:r>
              <a:rPr lang="ar-SA" dirty="0">
                <a:solidFill>
                  <a:schemeClr val="bg1"/>
                </a:solidFill>
              </a:rPr>
              <a:t>از سال 1354 هجري شمسي تاكنون موردي گزارش نشده است و براساس </a:t>
            </a:r>
          </a:p>
          <a:p>
            <a:pPr>
              <a:spcBef>
                <a:spcPct val="50000"/>
              </a:spcBef>
            </a:pPr>
            <a:r>
              <a:rPr lang="ar-SA" dirty="0">
                <a:solidFill>
                  <a:schemeClr val="bg1"/>
                </a:solidFill>
              </a:rPr>
              <a:t>گزارش </a:t>
            </a:r>
            <a:r>
              <a:rPr lang="en-US" dirty="0">
                <a:solidFill>
                  <a:schemeClr val="bg1"/>
                </a:solidFill>
              </a:rPr>
              <a:t>WHO</a:t>
            </a:r>
            <a:r>
              <a:rPr lang="ar-SA" dirty="0">
                <a:solidFill>
                  <a:schemeClr val="bg1"/>
                </a:solidFill>
              </a:rPr>
              <a:t> ايران از بيماري پاك شده است.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12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eskama.files.wordpress.com/2008/05/anisakis_lifecyc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82867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40480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12968" cy="4709160"/>
          </a:xfrm>
        </p:spPr>
        <p:txBody>
          <a:bodyPr/>
          <a:lstStyle/>
          <a:p>
            <a:pPr marL="137160" indent="0" algn="l" rtl="0">
              <a:buNone/>
            </a:pPr>
            <a:r>
              <a:rPr lang="en-US" sz="2800" dirty="0">
                <a:solidFill>
                  <a:schemeClr val="bg1"/>
                </a:solidFill>
              </a:rPr>
              <a:t>As documented in a recent report by </a:t>
            </a:r>
            <a:r>
              <a:rPr lang="en-US" sz="2800" dirty="0" smtClean="0">
                <a:solidFill>
                  <a:schemeClr val="bg1"/>
                </a:solidFill>
              </a:rPr>
              <a:t>the World </a:t>
            </a:r>
            <a:r>
              <a:rPr lang="en-US" sz="2800" dirty="0">
                <a:solidFill>
                  <a:schemeClr val="bg1"/>
                </a:solidFill>
              </a:rPr>
              <a:t>Health Organization, there have </a:t>
            </a:r>
            <a:r>
              <a:rPr lang="en-US" sz="2800" dirty="0" smtClean="0">
                <a:solidFill>
                  <a:schemeClr val="bg1"/>
                </a:solidFill>
              </a:rPr>
              <a:t>been no </a:t>
            </a:r>
            <a:r>
              <a:rPr lang="en-US" sz="2800" dirty="0">
                <a:solidFill>
                  <a:schemeClr val="bg1"/>
                </a:solidFill>
              </a:rPr>
              <a:t>reported cases of </a:t>
            </a:r>
            <a:r>
              <a:rPr lang="en-US" sz="2800" dirty="0" err="1">
                <a:solidFill>
                  <a:schemeClr val="bg1"/>
                </a:solidFill>
              </a:rPr>
              <a:t>dracunculiasis</a:t>
            </a:r>
            <a:r>
              <a:rPr lang="en-US" sz="2800" dirty="0">
                <a:solidFill>
                  <a:schemeClr val="bg1"/>
                </a:solidFill>
              </a:rPr>
              <a:t> in </a:t>
            </a:r>
            <a:r>
              <a:rPr lang="en-US" sz="2800" dirty="0" smtClean="0">
                <a:solidFill>
                  <a:schemeClr val="bg1"/>
                </a:solidFill>
              </a:rPr>
              <a:t>Iran since </a:t>
            </a:r>
            <a:r>
              <a:rPr lang="en-US" sz="2800" dirty="0">
                <a:solidFill>
                  <a:schemeClr val="bg1"/>
                </a:solidFill>
              </a:rPr>
              <a:t>the mid-1970s (</a:t>
            </a:r>
            <a:r>
              <a:rPr lang="en-US" sz="2800" dirty="0" smtClean="0">
                <a:solidFill>
                  <a:schemeClr val="bg1"/>
                </a:solidFill>
              </a:rPr>
              <a:t>www.who.int/dracunculiasis/en</a:t>
            </a:r>
            <a:r>
              <a:rPr lang="en-US" sz="2800" dirty="0">
                <a:solidFill>
                  <a:schemeClr val="bg1"/>
                </a:solidFill>
              </a:rPr>
              <a:t>). All Asia is now considered </a:t>
            </a:r>
            <a:r>
              <a:rPr lang="en-US" sz="2800" dirty="0" smtClean="0">
                <a:solidFill>
                  <a:schemeClr val="bg1"/>
                </a:solidFill>
              </a:rPr>
              <a:t>free of </a:t>
            </a:r>
            <a:r>
              <a:rPr lang="en-US" sz="2800" dirty="0">
                <a:solidFill>
                  <a:schemeClr val="bg1"/>
                </a:solidFill>
              </a:rPr>
              <a:t>this disease (Ruiz-</a:t>
            </a:r>
            <a:r>
              <a:rPr lang="en-US" sz="2800" dirty="0" err="1">
                <a:solidFill>
                  <a:schemeClr val="bg1"/>
                </a:solidFill>
              </a:rPr>
              <a:t>Tiben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Hopkins,2006</a:t>
            </a:r>
            <a:r>
              <a:rPr lang="en-US" sz="2800" dirty="0">
                <a:solidFill>
                  <a:schemeClr val="bg1"/>
                </a:solidFill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6" name="Picture 4" descr="Click Here To See the NEXT image ( 19 ) ( Dracunculiasis - Guinea worm disease - Dracunculus medinensis parasite)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9325" y="836613"/>
            <a:ext cx="4603750" cy="5516562"/>
          </a:xfrm>
          <a:noFill/>
          <a:ln w="19050">
            <a:solidFill>
              <a:srgbClr val="0035E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6" name="Picture 4" descr="Dracunculiasis2_DPD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06438"/>
            <a:ext cx="7777162" cy="5249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 descr="guinea-w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65300"/>
            <a:ext cx="6985000" cy="4327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052513"/>
            <a:ext cx="65532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6364288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268413"/>
            <a:ext cx="65516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2716213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dirty="0">
                <a:solidFill>
                  <a:srgbClr val="FF3300"/>
                </a:solidFill>
              </a:rPr>
              <a:t>ارزيابي و يافته هاي پاراكلينيكي</a:t>
            </a:r>
            <a:r>
              <a:rPr lang="ar-SA" sz="2800" dirty="0"/>
              <a:t> </a:t>
            </a:r>
          </a:p>
          <a:p>
            <a:pPr algn="just" rtl="1">
              <a:spcBef>
                <a:spcPct val="50000"/>
              </a:spcBef>
            </a:pPr>
            <a:r>
              <a:rPr lang="ar-SA" sz="2800" dirty="0"/>
              <a:t>تشخيص براساس مشاهده موضعي زخم, كرم بالغ و يا لارو از زخم صورت مي گيرد. همچنين ممكن است كرم(ها) كلسيفيه در راديوگرافي ديده شود.معمولا ائوزينوفيلي(حدود 10%) نيز وجود دارد.</a:t>
            </a:r>
          </a:p>
          <a:p>
            <a:pPr algn="just" rtl="1">
              <a:spcBef>
                <a:spcPct val="50000"/>
              </a:spcBef>
            </a:pPr>
            <a:endParaRPr lang="en-US" sz="2800" dirty="0"/>
          </a:p>
        </p:txBody>
      </p:sp>
      <p:pic>
        <p:nvPicPr>
          <p:cNvPr id="171011" name="Picture 3" descr="bs0206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76600"/>
            <a:ext cx="3124200" cy="3109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تشخيص</a:t>
            </a:r>
            <a:endParaRPr lang="fa-IR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</a:rPr>
              <a:t>معمولا قبل از خروج سر كرم تشخيص داده نميشود.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</a:rPr>
              <a:t>وجود طاول، خارش، كهير و سوزش در محل خروج كرم 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</a:rPr>
              <a:t>ديدن </a:t>
            </a:r>
            <a:r>
              <a:rPr lang="ar-SA" dirty="0" smtClean="0">
                <a:solidFill>
                  <a:schemeClr val="bg1"/>
                </a:solidFill>
              </a:rPr>
              <a:t>كرم </a:t>
            </a:r>
            <a:r>
              <a:rPr lang="ar-SA" dirty="0">
                <a:solidFill>
                  <a:schemeClr val="bg1"/>
                </a:solidFill>
              </a:rPr>
              <a:t>بالغ و يا لارو از زخم صورت </a:t>
            </a:r>
            <a:endParaRPr lang="fa-IR" dirty="0" smtClean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ar-SA" dirty="0" smtClean="0">
                <a:solidFill>
                  <a:schemeClr val="bg1"/>
                </a:solidFill>
              </a:rPr>
              <a:t>همچنين </a:t>
            </a:r>
            <a:r>
              <a:rPr lang="ar-SA" dirty="0">
                <a:solidFill>
                  <a:schemeClr val="bg1"/>
                </a:solidFill>
              </a:rPr>
              <a:t>ممكن است كرم(ها) كلسيفيه در راديوگرافي ديده شود</a:t>
            </a:r>
            <a:r>
              <a:rPr lang="ar-SA" dirty="0" smtClean="0">
                <a:solidFill>
                  <a:schemeClr val="bg1"/>
                </a:solidFill>
              </a:rPr>
              <a:t>.</a:t>
            </a:r>
            <a:endParaRPr lang="fa-IR" dirty="0" smtClean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ar-SA" dirty="0" smtClean="0">
                <a:solidFill>
                  <a:schemeClr val="bg1"/>
                </a:solidFill>
              </a:rPr>
              <a:t>معمولا </a:t>
            </a:r>
            <a:r>
              <a:rPr lang="ar-SA" dirty="0">
                <a:solidFill>
                  <a:schemeClr val="bg1"/>
                </a:solidFill>
              </a:rPr>
              <a:t>ائوزينوفيلي(حدود 10%) نيز وجود دارد.</a:t>
            </a:r>
          </a:p>
        </p:txBody>
      </p:sp>
    </p:spTree>
    <p:extLst>
      <p:ext uri="{BB962C8B-B14F-4D97-AF65-F5344CB8AC3E}">
        <p14:creationId xmlns:p14="http://schemas.microsoft.com/office/powerpoint/2010/main" val="3324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FF00"/>
                </a:solidFill>
                <a:cs typeface="B Titr" panose="00000700000000000000" pitchFamily="2" charset="-78"/>
              </a:rPr>
              <a:t>درمان</a:t>
            </a:r>
            <a:endParaRPr lang="fa-IR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ct val="50000"/>
              </a:spcBef>
            </a:pPr>
            <a:r>
              <a:rPr lang="ar-SA" dirty="0" smtClean="0">
                <a:solidFill>
                  <a:schemeClr val="bg1"/>
                </a:solidFill>
              </a:rPr>
              <a:t>اصل </a:t>
            </a:r>
            <a:r>
              <a:rPr lang="ar-SA" dirty="0">
                <a:solidFill>
                  <a:schemeClr val="bg1"/>
                </a:solidFill>
              </a:rPr>
              <a:t>كلي در تمامي موارد, خارج كردن كرم در عين اجتناب از پاره شدن كرم درون بافت و جلوگيري از عفونت ثانويه است.</a:t>
            </a:r>
            <a:endParaRPr lang="fa-IR" dirty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fa-IR" dirty="0">
                <a:solidFill>
                  <a:schemeClr val="bg1"/>
                </a:solidFill>
              </a:rPr>
              <a:t>درمان سنتي </a:t>
            </a:r>
            <a:r>
              <a:rPr lang="fa-IR" b="1" dirty="0">
                <a:solidFill>
                  <a:srgbClr val="FF0000"/>
                </a:solidFill>
              </a:rPr>
              <a:t>اميلي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Emili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fa-IR" dirty="0" smtClean="0">
                <a:solidFill>
                  <a:schemeClr val="bg1"/>
                </a:solidFill>
              </a:rPr>
              <a:t>، پيچاندن دور يك چوب نازك و خارج كردن آن در عرض 4 هفته</a:t>
            </a:r>
          </a:p>
          <a:p>
            <a:pPr algn="just">
              <a:spcBef>
                <a:spcPct val="50000"/>
              </a:spcBef>
            </a:pPr>
            <a:r>
              <a:rPr lang="ar-SA" dirty="0">
                <a:solidFill>
                  <a:schemeClr val="bg1"/>
                </a:solidFill>
              </a:rPr>
              <a:t>در طول مدت درمان بايستي بيمار استراحت نمودو پا</a:t>
            </a:r>
            <a:r>
              <a:rPr lang="fa-IR" dirty="0">
                <a:solidFill>
                  <a:schemeClr val="bg1"/>
                </a:solidFill>
              </a:rPr>
              <a:t> </a:t>
            </a:r>
            <a:r>
              <a:rPr lang="ar-SA" dirty="0">
                <a:solidFill>
                  <a:schemeClr val="bg1"/>
                </a:solidFill>
              </a:rPr>
              <a:t>را</a:t>
            </a:r>
            <a:r>
              <a:rPr lang="fa-IR" dirty="0">
                <a:solidFill>
                  <a:schemeClr val="bg1"/>
                </a:solidFill>
              </a:rPr>
              <a:t> </a:t>
            </a:r>
            <a:r>
              <a:rPr lang="ar-SA" dirty="0">
                <a:solidFill>
                  <a:schemeClr val="bg1"/>
                </a:solidFill>
              </a:rPr>
              <a:t>كمي بالاتر از سطح افق قرار </a:t>
            </a:r>
            <a:r>
              <a:rPr lang="ar-SA" dirty="0" smtClean="0">
                <a:solidFill>
                  <a:schemeClr val="bg1"/>
                </a:solidFill>
              </a:rPr>
              <a:t>دهد</a:t>
            </a:r>
            <a:endParaRPr lang="fa-IR" dirty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fa-IR" dirty="0" smtClean="0">
                <a:solidFill>
                  <a:schemeClr val="bg1"/>
                </a:solidFill>
              </a:rPr>
              <a:t>تميز نگه داشتن موضع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fa-IR" dirty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ar-SA" dirty="0">
                <a:solidFill>
                  <a:schemeClr val="bg1"/>
                </a:solidFill>
              </a:rPr>
              <a:t>مترونيدازول، نيريدازول، مكانيسم اثر اين داروها احتمالا </a:t>
            </a:r>
            <a:r>
              <a:rPr lang="fa-IR" dirty="0" smtClean="0">
                <a:solidFill>
                  <a:schemeClr val="bg1"/>
                </a:solidFill>
              </a:rPr>
              <a:t>تسهيل خروج كرم و </a:t>
            </a:r>
            <a:r>
              <a:rPr lang="ar-SA" dirty="0" smtClean="0">
                <a:solidFill>
                  <a:schemeClr val="bg1"/>
                </a:solidFill>
              </a:rPr>
              <a:t>اثرات </a:t>
            </a:r>
            <a:r>
              <a:rPr lang="ar-SA" dirty="0">
                <a:solidFill>
                  <a:schemeClr val="bg1"/>
                </a:solidFill>
              </a:rPr>
              <a:t>ضد التهابي شان بوده و تاثير چنداني برروي خود كرم ندارند.</a:t>
            </a:r>
            <a:endParaRPr lang="en-US" dirty="0">
              <a:solidFill>
                <a:schemeClr val="bg1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009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اپيدميولوژي</a:t>
            </a:r>
            <a:endParaRPr lang="fa-IR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eaLnBrk="1" hangingPunct="1"/>
            <a:r>
              <a:rPr lang="fa-IR" altLang="fa-IR" smtClean="0"/>
              <a:t>جهان:شيوع اصلي در ژاپن است</a:t>
            </a:r>
          </a:p>
          <a:p>
            <a:pPr algn="justLow" eaLnBrk="1" hangingPunct="1"/>
            <a:r>
              <a:rPr lang="fa-IR" altLang="fa-IR" smtClean="0"/>
              <a:t>ايران:آلودگي در ماهيان ديده شده ولي موارد انساني گزارش نشده است</a:t>
            </a:r>
          </a:p>
        </p:txBody>
      </p:sp>
      <p:pic>
        <p:nvPicPr>
          <p:cNvPr id="5" name="Picture 2" descr="C:\Documents and Settings\hoseinifr871\Desktop\nematod\2707_smart_worm_reading_a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190618" cy="107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53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درمان سنتي اميلي</a:t>
            </a:r>
            <a:r>
              <a:rPr lang="en-US" dirty="0" smtClean="0">
                <a:solidFill>
                  <a:srgbClr val="FFFF00"/>
                </a:solidFill>
                <a:cs typeface="B Titr" panose="00000700000000000000" pitchFamily="2" charset="-78"/>
              </a:rPr>
              <a:t>(</a:t>
            </a:r>
            <a:r>
              <a:rPr lang="en-US" dirty="0" err="1" smtClean="0">
                <a:solidFill>
                  <a:srgbClr val="FFFF00"/>
                </a:solidFill>
                <a:cs typeface="B Titr" panose="00000700000000000000" pitchFamily="2" charset="-78"/>
              </a:rPr>
              <a:t>Emili</a:t>
            </a:r>
            <a:r>
              <a:rPr lang="en-US" dirty="0" smtClean="0">
                <a:solidFill>
                  <a:srgbClr val="FFFF00"/>
                </a:solidFill>
                <a:cs typeface="B Titr" panose="00000700000000000000" pitchFamily="2" charset="-78"/>
              </a:rPr>
              <a:t>)</a:t>
            </a:r>
            <a:endParaRPr lang="fa-IR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296964" name="Picture 4" descr="dracuncul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413148"/>
            <a:ext cx="5976937" cy="5256212"/>
          </a:xfrm>
          <a:noFill/>
          <a:ln w="19050">
            <a:solidFill>
              <a:srgbClr val="0000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4400" dirty="0">
                <a:solidFill>
                  <a:srgbClr val="FFFF00"/>
                </a:solidFill>
                <a:cs typeface="B Titr" panose="00000700000000000000" pitchFamily="2" charset="-78"/>
              </a:rPr>
              <a:t>پيشگيري</a:t>
            </a:r>
            <a:r>
              <a:rPr lang="ar-SA" sz="4400" dirty="0">
                <a:solidFill>
                  <a:srgbClr val="FF3300"/>
                </a:solidFill>
              </a:rPr>
              <a:t/>
            </a:r>
            <a:br>
              <a:rPr lang="ar-SA" sz="4400" dirty="0">
                <a:solidFill>
                  <a:srgbClr val="FF3300"/>
                </a:solidFill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ar-SA" dirty="0" smtClean="0">
                <a:solidFill>
                  <a:schemeClr val="bg1"/>
                </a:solidFill>
              </a:rPr>
              <a:t>با </a:t>
            </a:r>
            <a:r>
              <a:rPr lang="ar-SA" dirty="0">
                <a:solidFill>
                  <a:schemeClr val="bg1"/>
                </a:solidFill>
              </a:rPr>
              <a:t>توجه به سيكل زندگي كرم و حساسيت سيكلوپس روش پيشگيري بسيار آسان بوده </a:t>
            </a:r>
            <a:endParaRPr lang="fa-IR" dirty="0" smtClean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fa-IR" dirty="0" smtClean="0">
                <a:solidFill>
                  <a:schemeClr val="bg1"/>
                </a:solidFill>
              </a:rPr>
              <a:t>تامين </a:t>
            </a:r>
            <a:r>
              <a:rPr lang="ar-SA" dirty="0">
                <a:solidFill>
                  <a:schemeClr val="bg1"/>
                </a:solidFill>
              </a:rPr>
              <a:t>منابع آب </a:t>
            </a:r>
            <a:r>
              <a:rPr lang="ar-SA" dirty="0" smtClean="0">
                <a:solidFill>
                  <a:schemeClr val="bg1"/>
                </a:solidFill>
              </a:rPr>
              <a:t>آشاميدني</a:t>
            </a:r>
            <a:r>
              <a:rPr lang="fa-IR" dirty="0" smtClean="0">
                <a:solidFill>
                  <a:schemeClr val="bg1"/>
                </a:solidFill>
              </a:rPr>
              <a:t> سالم، </a:t>
            </a:r>
            <a:r>
              <a:rPr lang="ar-SA" dirty="0">
                <a:solidFill>
                  <a:schemeClr val="bg1"/>
                </a:solidFill>
              </a:rPr>
              <a:t>جوشاندن </a:t>
            </a:r>
            <a:r>
              <a:rPr lang="ar-SA" dirty="0" smtClean="0">
                <a:solidFill>
                  <a:schemeClr val="bg1"/>
                </a:solidFill>
              </a:rPr>
              <a:t>و </a:t>
            </a:r>
            <a:r>
              <a:rPr lang="fa-IR" dirty="0" smtClean="0">
                <a:solidFill>
                  <a:schemeClr val="bg1"/>
                </a:solidFill>
              </a:rPr>
              <a:t>صاف كردن</a:t>
            </a:r>
          </a:p>
          <a:p>
            <a:pPr algn="just">
              <a:spcBef>
                <a:spcPct val="50000"/>
              </a:spcBef>
            </a:pPr>
            <a:r>
              <a:rPr lang="fa-IR" dirty="0" smtClean="0">
                <a:solidFill>
                  <a:schemeClr val="bg1"/>
                </a:solidFill>
              </a:rPr>
              <a:t>تصفيه آب با مواد شيميايي </a:t>
            </a:r>
            <a:r>
              <a:rPr lang="ar-SA" dirty="0">
                <a:solidFill>
                  <a:schemeClr val="bg1"/>
                </a:solidFill>
              </a:rPr>
              <a:t>اضافه كردن كلر يا سولفات مس به آب </a:t>
            </a:r>
            <a:endParaRPr lang="fa-IR" dirty="0" smtClean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ar-SA" dirty="0" smtClean="0">
                <a:solidFill>
                  <a:schemeClr val="bg1"/>
                </a:solidFill>
              </a:rPr>
              <a:t>جلوگيري </a:t>
            </a:r>
            <a:r>
              <a:rPr lang="ar-SA" dirty="0">
                <a:solidFill>
                  <a:schemeClr val="bg1"/>
                </a:solidFill>
              </a:rPr>
              <a:t>از ورود و تماس افراد با منابع آب </a:t>
            </a:r>
            <a:r>
              <a:rPr lang="ar-SA" dirty="0" smtClean="0">
                <a:solidFill>
                  <a:schemeClr val="bg1"/>
                </a:solidFill>
              </a:rPr>
              <a:t>آشاميدني</a:t>
            </a:r>
            <a:r>
              <a:rPr lang="fa-IR" dirty="0" smtClean="0">
                <a:solidFill>
                  <a:schemeClr val="bg1"/>
                </a:solidFill>
              </a:rPr>
              <a:t> آلوده</a:t>
            </a:r>
            <a:r>
              <a:rPr lang="ar-SA" dirty="0" smtClean="0">
                <a:solidFill>
                  <a:schemeClr val="bg1"/>
                </a:solidFill>
              </a:rPr>
              <a:t>، </a:t>
            </a:r>
            <a:r>
              <a:rPr lang="ar-SA" dirty="0">
                <a:solidFill>
                  <a:schemeClr val="bg1"/>
                </a:solidFill>
              </a:rPr>
              <a:t>حفر </a:t>
            </a:r>
            <a:r>
              <a:rPr lang="ar-SA" dirty="0" smtClean="0">
                <a:solidFill>
                  <a:schemeClr val="bg1"/>
                </a:solidFill>
              </a:rPr>
              <a:t>چاه</a:t>
            </a:r>
            <a:r>
              <a:rPr lang="fa-IR" dirty="0" smtClean="0">
                <a:solidFill>
                  <a:schemeClr val="bg1"/>
                </a:solidFill>
              </a:rPr>
              <a:t>،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>
                <a:solidFill>
                  <a:schemeClr val="bg1"/>
                </a:solidFill>
              </a:rPr>
              <a:t>استفاده از تلمبه هاي </a:t>
            </a:r>
            <a:r>
              <a:rPr lang="ar-SA" dirty="0" smtClean="0">
                <a:solidFill>
                  <a:schemeClr val="bg1"/>
                </a:solidFill>
              </a:rPr>
              <a:t>بهداشتي</a:t>
            </a:r>
            <a:endParaRPr lang="fa-IR" dirty="0" smtClean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>
                <a:solidFill>
                  <a:schemeClr val="bg1"/>
                </a:solidFill>
              </a:rPr>
              <a:t>آموزش </a:t>
            </a:r>
            <a:r>
              <a:rPr lang="ar-SA" dirty="0" smtClean="0">
                <a:solidFill>
                  <a:schemeClr val="bg1"/>
                </a:solidFill>
              </a:rPr>
              <a:t>همگاني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مورفولو‍ژي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کرم بالغ بين 3.5 تا 15 سانتي متر طول دارد</a:t>
            </a:r>
          </a:p>
          <a:p>
            <a:pPr eaLnBrk="1" hangingPunct="1"/>
            <a:r>
              <a:rPr lang="fa-IR" altLang="fa-IR" smtClean="0"/>
              <a:t>از نظر ظاهري خيلي شبيه آسکاريس است</a:t>
            </a:r>
          </a:p>
          <a:p>
            <a:pPr eaLnBrk="1" hangingPunct="1"/>
            <a:r>
              <a:rPr lang="fa-IR" altLang="fa-IR" smtClean="0"/>
              <a:t>لارو مرحله سوم براي انسان آلوده کننده است</a:t>
            </a:r>
          </a:p>
          <a:p>
            <a:pPr eaLnBrk="1" hangingPunct="1"/>
            <a:r>
              <a:rPr lang="fa-IR" altLang="fa-IR" smtClean="0"/>
              <a:t>طول لارو مرحله 3 در حدود 2 تا3 سانتي متر است</a:t>
            </a:r>
          </a:p>
          <a:p>
            <a:pPr eaLnBrk="1" hangingPunct="1"/>
            <a:r>
              <a:rPr lang="fa-IR" altLang="fa-IR" smtClean="0"/>
              <a:t>داراي 3 لب دهاني ويک دندان کوتاه است</a:t>
            </a:r>
          </a:p>
        </p:txBody>
      </p:sp>
      <p:pic>
        <p:nvPicPr>
          <p:cNvPr id="5" name="Picture 2" descr="C:\Documents and Settings\hoseinifr871\Desktop\nematod\2707_smart_worm_reading_a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190618" cy="107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27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peskama.files.wordpress.com/2008/05/w-anisaki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524380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1140" name="Picture 4" descr="http://www.veronaland.it/chioggia.ittico-old/img/Anisakis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71678"/>
            <a:ext cx="4643470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420484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img398.imageshack.us/img398/6508/anisakisim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00108"/>
            <a:ext cx="4714908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64" name="Picture 4" descr="http://img141.imageshack.us/img141/7977/anisakis2tz5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214686"/>
            <a:ext cx="4857756" cy="2800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43922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بيماريزايي وتظاهرات باليني</a:t>
            </a:r>
            <a:endParaRPr lang="fa-IR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00625"/>
          </a:xfrm>
        </p:spPr>
        <p:txBody>
          <a:bodyPr rtlCol="1">
            <a:normAutofit/>
          </a:bodyPr>
          <a:lstStyle/>
          <a:p>
            <a:pPr algn="justLow" eaLnBrk="1" fontAlgn="auto" hangingPunct="1">
              <a:spcAft>
                <a:spcPts val="0"/>
              </a:spcAft>
              <a:defRPr/>
            </a:pPr>
            <a:r>
              <a:rPr lang="fa-IR" dirty="0" smtClean="0"/>
              <a:t>هر قسمتي از لوله گوارشي را مي تواند گرفتار نمايد از گلو گرفته تا روده کوچک و بزرگ مي توانند آلوده شود</a:t>
            </a:r>
          </a:p>
          <a:p>
            <a:pPr algn="justLow" eaLnBrk="1" fontAlgn="auto" hangingPunct="1">
              <a:spcAft>
                <a:spcPts val="0"/>
              </a:spcAft>
              <a:defRPr/>
            </a:pPr>
            <a:r>
              <a:rPr lang="fa-IR" dirty="0" smtClean="0"/>
              <a:t>محل اصلي آلودگي در معده مي باشد</a:t>
            </a:r>
          </a:p>
          <a:p>
            <a:pPr algn="justLow" eaLnBrk="1" fontAlgn="auto" hangingPunct="1">
              <a:spcAft>
                <a:spcPts val="0"/>
              </a:spcAft>
              <a:defRPr/>
            </a:pPr>
            <a:r>
              <a:rPr lang="fa-IR" dirty="0" smtClean="0"/>
              <a:t>داراي يک شکم حاد بعد از 6 تا 12 ساعت از شروع آلودگي است تهوع،استفراغ،و درد نسبتا شديدي در اپي گاستر ويا اطراف ناف ديده مي شود</a:t>
            </a:r>
          </a:p>
          <a:p>
            <a:pPr algn="justLow" eaLnBrk="1" fontAlgn="auto" hangingPunct="1">
              <a:spcAft>
                <a:spcPts val="0"/>
              </a:spcAft>
              <a:defRPr/>
            </a:pPr>
            <a:r>
              <a:rPr lang="fa-IR" dirty="0" smtClean="0"/>
              <a:t>يبوست واسهال متناوب</a:t>
            </a:r>
          </a:p>
          <a:p>
            <a:pPr algn="justLow" eaLnBrk="1" fontAlgn="auto" hangingPunct="1">
              <a:spcAft>
                <a:spcPts val="0"/>
              </a:spcAft>
              <a:defRPr/>
            </a:pPr>
            <a:r>
              <a:rPr lang="fa-IR" dirty="0" smtClean="0"/>
              <a:t>شايعترين محل آلودگي خارج از روده اي گلو بوده وبا احساس سوزش و خارش در گلو ديده مي شود</a:t>
            </a:r>
          </a:p>
          <a:p>
            <a:pPr algn="justLow" eaLnBrk="1" fontAlgn="auto" hangingPunct="1">
              <a:spcAft>
                <a:spcPts val="0"/>
              </a:spcAft>
              <a:defRPr/>
            </a:pPr>
            <a:r>
              <a:rPr lang="fa-IR" dirty="0" smtClean="0"/>
              <a:t>آلودگي تنفسي و حفره صفاقي هم گزارش شده است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5" name="Picture 2" descr="C:\Documents and Settings\hoseinifr871\Desktop\nematod\2707_smart_worm_reading_a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190618" cy="107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99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biggame.it/speciali/anisakis/anisak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5500726" cy="3543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308" name="Picture 4" descr="http://www.tmd.ac.jp/med/mzoo/parasites/Images/9603/9603Fig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100381"/>
            <a:ext cx="5610236" cy="37576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51278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359</TotalTime>
  <Words>1371</Words>
  <Application>Microsoft Office PowerPoint</Application>
  <PresentationFormat>On-screen Show (4:3)</PresentationFormat>
  <Paragraphs>132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Apex</vt:lpstr>
      <vt:lpstr>PowerPoint Presentation</vt:lpstr>
      <vt:lpstr>آنيزاکيس Anisakis</vt:lpstr>
      <vt:lpstr>PowerPoint Presentation</vt:lpstr>
      <vt:lpstr>اپيدميولوژي</vt:lpstr>
      <vt:lpstr>مورفولو‍ژي</vt:lpstr>
      <vt:lpstr>PowerPoint Presentation</vt:lpstr>
      <vt:lpstr>PowerPoint Presentation</vt:lpstr>
      <vt:lpstr>بيماريزايي وتظاهرات باليني</vt:lpstr>
      <vt:lpstr>PowerPoint Presentation</vt:lpstr>
      <vt:lpstr>PowerPoint Presentation</vt:lpstr>
      <vt:lpstr>خانواده تريكوريده</vt:lpstr>
      <vt:lpstr>كاپيلاريا هپاتيكا</vt:lpstr>
      <vt:lpstr>تخم كاپيلاريا هپاتيكا</vt:lpstr>
      <vt:lpstr>چرخه زندگي كاپيلاريا هپاتيكا</vt:lpstr>
      <vt:lpstr>چرخه زندگي كاپيلاريا هپاتيكا</vt:lpstr>
      <vt:lpstr>Capillaria hepatica eggs in liver tissue </vt:lpstr>
      <vt:lpstr>PowerPoint Presentation</vt:lpstr>
      <vt:lpstr>نماتود هاي نسجي وخوني</vt:lpstr>
      <vt:lpstr>دراكونكولوس مديننسيس</vt:lpstr>
      <vt:lpstr>PowerPoint Presentation</vt:lpstr>
      <vt:lpstr>PowerPoint Presentation</vt:lpstr>
      <vt:lpstr>چرخه زندگي </vt:lpstr>
      <vt:lpstr>PowerPoint Presentation</vt:lpstr>
      <vt:lpstr>PowerPoint Presentation</vt:lpstr>
      <vt:lpstr>PowerPoint Presentation</vt:lpstr>
      <vt:lpstr>PowerPoint Presentation</vt:lpstr>
      <vt:lpstr>بيماريزايي و تظاهرات باليني </vt:lpstr>
      <vt:lpstr>بيماريزايي و تظاهرات باليني </vt:lpstr>
      <vt:lpstr>اپيدميولوژي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تشخيص</vt:lpstr>
      <vt:lpstr>درمان</vt:lpstr>
      <vt:lpstr>درمان سنتي اميلي(Emili)</vt:lpstr>
      <vt:lpstr>پيشگيري </vt:lpstr>
    </vt:vector>
  </TitlesOfParts>
  <Company>medical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sadabadif2</dc:creator>
  <cp:lastModifiedBy>Peyman-pc</cp:lastModifiedBy>
  <cp:revision>20</cp:revision>
  <dcterms:created xsi:type="dcterms:W3CDTF">2013-10-15T10:18:03Z</dcterms:created>
  <dcterms:modified xsi:type="dcterms:W3CDTF">2017-01-26T22:20:29Z</dcterms:modified>
</cp:coreProperties>
</file>