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7"/>
  </p:notesMasterIdLst>
  <p:sldIdLst>
    <p:sldId id="256" r:id="rId2"/>
    <p:sldId id="276" r:id="rId3"/>
    <p:sldId id="272" r:id="rId4"/>
    <p:sldId id="387" r:id="rId5"/>
    <p:sldId id="386" r:id="rId6"/>
    <p:sldId id="430" r:id="rId7"/>
    <p:sldId id="388" r:id="rId8"/>
    <p:sldId id="421" r:id="rId9"/>
    <p:sldId id="431" r:id="rId10"/>
    <p:sldId id="432" r:id="rId11"/>
    <p:sldId id="420" r:id="rId12"/>
    <p:sldId id="433" r:id="rId13"/>
    <p:sldId id="392" r:id="rId14"/>
    <p:sldId id="434" r:id="rId15"/>
    <p:sldId id="393" r:id="rId16"/>
    <p:sldId id="435" r:id="rId17"/>
    <p:sldId id="459" r:id="rId18"/>
    <p:sldId id="460" r:id="rId19"/>
    <p:sldId id="461" r:id="rId20"/>
    <p:sldId id="396" r:id="rId21"/>
    <p:sldId id="426" r:id="rId22"/>
    <p:sldId id="397" r:id="rId23"/>
    <p:sldId id="427" r:id="rId24"/>
    <p:sldId id="428" r:id="rId25"/>
    <p:sldId id="422" r:id="rId26"/>
    <p:sldId id="429" r:id="rId27"/>
    <p:sldId id="423" r:id="rId28"/>
    <p:sldId id="424" r:id="rId29"/>
    <p:sldId id="458" r:id="rId30"/>
    <p:sldId id="436" r:id="rId31"/>
    <p:sldId id="437" r:id="rId32"/>
    <p:sldId id="438" r:id="rId33"/>
    <p:sldId id="439" r:id="rId34"/>
    <p:sldId id="440" r:id="rId35"/>
    <p:sldId id="441" r:id="rId36"/>
    <p:sldId id="442" r:id="rId37"/>
    <p:sldId id="443" r:id="rId38"/>
    <p:sldId id="444" r:id="rId39"/>
    <p:sldId id="445" r:id="rId40"/>
    <p:sldId id="446" r:id="rId41"/>
    <p:sldId id="447" r:id="rId42"/>
    <p:sldId id="448" r:id="rId43"/>
    <p:sldId id="449" r:id="rId44"/>
    <p:sldId id="450" r:id="rId45"/>
    <p:sldId id="451" r:id="rId46"/>
    <p:sldId id="452" r:id="rId47"/>
    <p:sldId id="453" r:id="rId48"/>
    <p:sldId id="454" r:id="rId49"/>
    <p:sldId id="455" r:id="rId50"/>
    <p:sldId id="456" r:id="rId51"/>
    <p:sldId id="457" r:id="rId52"/>
    <p:sldId id="419" r:id="rId53"/>
    <p:sldId id="406" r:id="rId54"/>
    <p:sldId id="415" r:id="rId55"/>
    <p:sldId id="418" r:id="rId56"/>
    <p:sldId id="405" r:id="rId57"/>
    <p:sldId id="404" r:id="rId58"/>
    <p:sldId id="403" r:id="rId59"/>
    <p:sldId id="402" r:id="rId60"/>
    <p:sldId id="412" r:id="rId61"/>
    <p:sldId id="416" r:id="rId62"/>
    <p:sldId id="417" r:id="rId63"/>
    <p:sldId id="462" r:id="rId64"/>
    <p:sldId id="411" r:id="rId65"/>
    <p:sldId id="410" r:id="rId66"/>
    <p:sldId id="409" r:id="rId67"/>
    <p:sldId id="408" r:id="rId68"/>
    <p:sldId id="407" r:id="rId69"/>
    <p:sldId id="413" r:id="rId70"/>
    <p:sldId id="401" r:id="rId71"/>
    <p:sldId id="394" r:id="rId72"/>
    <p:sldId id="414" r:id="rId73"/>
    <p:sldId id="399" r:id="rId74"/>
    <p:sldId id="400" r:id="rId75"/>
    <p:sldId id="275"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108DA"/>
    <a:srgbClr val="E80EDE"/>
    <a:srgbClr val="BD2592"/>
    <a:srgbClr val="CA1906"/>
    <a:srgbClr val="239D0F"/>
    <a:srgbClr val="663300"/>
    <a:srgbClr val="578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317" autoAdjust="0"/>
  </p:normalViewPr>
  <p:slideViewPr>
    <p:cSldViewPr snapToGrid="0">
      <p:cViewPr varScale="1">
        <p:scale>
          <a:sx n="73" d="100"/>
          <a:sy n="73" d="100"/>
        </p:scale>
        <p:origin x="-594" y="-102"/>
      </p:cViewPr>
      <p:guideLst>
        <p:guide orient="horz" pos="2160"/>
        <p:guide pos="3840"/>
      </p:guideLst>
    </p:cSldViewPr>
  </p:slideViewPr>
  <p:outlineViewPr>
    <p:cViewPr>
      <p:scale>
        <a:sx n="33" d="100"/>
        <a:sy n="33" d="100"/>
      </p:scale>
      <p:origin x="0" y="-13296"/>
    </p:cViewPr>
  </p:outlineViewPr>
  <p:notesTextViewPr>
    <p:cViewPr>
      <p:scale>
        <a:sx n="1" d="1"/>
        <a:sy n="1" d="1"/>
      </p:scale>
      <p:origin x="0" y="0"/>
    </p:cViewPr>
  </p:notesTextViewPr>
  <p:sorterViewPr>
    <p:cViewPr>
      <p:scale>
        <a:sx n="100" d="100"/>
        <a:sy n="100" d="100"/>
      </p:scale>
      <p:origin x="0" y="-21750"/>
    </p:cViewPr>
  </p:sorterViewPr>
  <p:notesViewPr>
    <p:cSldViewPr snapToGrid="0">
      <p:cViewPr varScale="1">
        <p:scale>
          <a:sx n="36" d="100"/>
          <a:sy n="36" d="100"/>
        </p:scale>
        <p:origin x="1398"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ACEB9A8-CCAA-4669-AAE9-856C689B5C23}" type="datetimeFigureOut">
              <a:rPr lang="fa-IR" smtClean="0"/>
              <a:pPr/>
              <a:t>02/23/1438</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84EB5E9-A303-48EF-B0F1-6062D99CA81F}" type="slidenum">
              <a:rPr lang="fa-IR" smtClean="0"/>
              <a:pPr/>
              <a:t>‹#›</a:t>
            </a:fld>
            <a:endParaRPr lang="fa-IR"/>
          </a:p>
        </p:txBody>
      </p:sp>
    </p:spTree>
    <p:extLst>
      <p:ext uri="{BB962C8B-B14F-4D97-AF65-F5344CB8AC3E}">
        <p14:creationId xmlns:p14="http://schemas.microsoft.com/office/powerpoint/2010/main" xmlns="" val="33710997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84EB5E9-A303-48EF-B0F1-6062D99CA81F}" type="slidenum">
              <a:rPr lang="fa-IR" smtClean="0"/>
              <a:pPr/>
              <a:t>10</a:t>
            </a:fld>
            <a:endParaRPr lang="fa-IR"/>
          </a:p>
        </p:txBody>
      </p:sp>
    </p:spTree>
    <p:extLst>
      <p:ext uri="{BB962C8B-B14F-4D97-AF65-F5344CB8AC3E}">
        <p14:creationId xmlns:p14="http://schemas.microsoft.com/office/powerpoint/2010/main" xmlns="" val="192261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84EB5E9-A303-48EF-B0F1-6062D99CA81F}" type="slidenum">
              <a:rPr lang="fa-IR" smtClean="0"/>
              <a:pPr/>
              <a:t>17</a:t>
            </a:fld>
            <a:endParaRPr lang="fa-IR"/>
          </a:p>
        </p:txBody>
      </p:sp>
    </p:spTree>
    <p:extLst>
      <p:ext uri="{BB962C8B-B14F-4D97-AF65-F5344CB8AC3E}">
        <p14:creationId xmlns:p14="http://schemas.microsoft.com/office/powerpoint/2010/main" xmlns="" val="288036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84EB5E9-A303-48EF-B0F1-6062D99CA81F}" type="slidenum">
              <a:rPr lang="fa-IR" smtClean="0"/>
              <a:pPr/>
              <a:t>53</a:t>
            </a:fld>
            <a:endParaRPr lang="fa-IR"/>
          </a:p>
        </p:txBody>
      </p:sp>
    </p:spTree>
    <p:extLst>
      <p:ext uri="{BB962C8B-B14F-4D97-AF65-F5344CB8AC3E}">
        <p14:creationId xmlns:p14="http://schemas.microsoft.com/office/powerpoint/2010/main" xmlns="" val="84469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84EB5E9-A303-48EF-B0F1-6062D99CA81F}" type="slidenum">
              <a:rPr lang="fa-IR" smtClean="0"/>
              <a:pPr/>
              <a:t>58</a:t>
            </a:fld>
            <a:endParaRPr lang="fa-IR"/>
          </a:p>
        </p:txBody>
      </p:sp>
    </p:spTree>
    <p:extLst>
      <p:ext uri="{BB962C8B-B14F-4D97-AF65-F5344CB8AC3E}">
        <p14:creationId xmlns:p14="http://schemas.microsoft.com/office/powerpoint/2010/main" xmlns="" val="425230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84EB5E9-A303-48EF-B0F1-6062D99CA81F}" type="slidenum">
              <a:rPr lang="fa-IR" smtClean="0"/>
              <a:pPr/>
              <a:t>65</a:t>
            </a:fld>
            <a:endParaRPr lang="fa-IR"/>
          </a:p>
        </p:txBody>
      </p:sp>
    </p:spTree>
    <p:extLst>
      <p:ext uri="{BB962C8B-B14F-4D97-AF65-F5344CB8AC3E}">
        <p14:creationId xmlns:p14="http://schemas.microsoft.com/office/powerpoint/2010/main" xmlns="" val="377540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11/23/2016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87812" y="1434271"/>
            <a:ext cx="7434529" cy="4202125"/>
          </a:xfrm>
          <a:prstGeom prst="rect">
            <a:avLst/>
          </a:prstGeom>
        </p:spPr>
      </p:pic>
    </p:spTree>
    <p:extLst>
      <p:ext uri="{BB962C8B-B14F-4D97-AF65-F5344CB8AC3E}">
        <p14:creationId xmlns:p14="http://schemas.microsoft.com/office/powerpoint/2010/main" xmlns="" val="4276912475"/>
      </p:ext>
    </p:extLst>
  </p:cSld>
  <p:clrMapOvr>
    <a:masterClrMapping/>
  </p:clrMapOvr>
  <p:transition spd="slow" advClick="0"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79" y="1856935"/>
            <a:ext cx="9875521" cy="4184427"/>
          </a:xfrm>
        </p:spPr>
        <p:txBody>
          <a:bodyPr>
            <a:normAutofit/>
          </a:bodyPr>
          <a:lstStyle/>
          <a:p>
            <a:pPr marL="0" indent="0" algn="ctr" rtl="1">
              <a:buNone/>
            </a:pP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برای بیان دقت تقریب از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مقدار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هایی استفاده می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شود.</a:t>
            </a:r>
          </a:p>
          <a:p>
            <a:pPr marL="0" indent="0" algn="ctr" rtl="1">
              <a:buNone/>
            </a:pP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که  از جمله های</a:t>
            </a:r>
            <a:endParaRPr lang="en-US"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ctr" rtl="1">
              <a:buNone/>
            </a:pP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باتقریب کم تر از 10 »  یا « باتقریب کم تر از  0/1 » و ...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استفاده</a:t>
            </a:r>
          </a:p>
          <a:p>
            <a:pPr marL="0" indent="0" algn="ctr" rtl="1">
              <a:buNone/>
            </a:pP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می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شود</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a:t>
            </a:r>
          </a:p>
          <a:p>
            <a:pPr marL="0" indent="0" algn="ctr" rtl="1">
              <a:buNone/>
            </a:pP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که در پایه های قبلی (با حذف رقم ها ، به کدام عدد نزدیکتر است و             با تقریب رقم دهگان) مطرح بود.</a:t>
            </a:r>
            <a:endParaRPr lang="en-US" sz="3200" dirty="0"/>
          </a:p>
        </p:txBody>
      </p:sp>
    </p:spTree>
    <p:extLst>
      <p:ext uri="{BB962C8B-B14F-4D97-AF65-F5344CB8AC3E}">
        <p14:creationId xmlns:p14="http://schemas.microsoft.com/office/powerpoint/2010/main" xmlns="" val="566270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14300"/>
            <a:ext cx="8956502" cy="6570980"/>
          </a:xfrm>
        </p:spPr>
        <p:txBody>
          <a:bodyPr>
            <a:normAutofit fontScale="90000"/>
          </a:bodyPr>
          <a:lstStyle/>
          <a:p>
            <a:pPr algn="r" rtl="1"/>
            <a:r>
              <a:rPr lang="fa-IR"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a:r>
            <a:br>
              <a:rPr lang="fa-IR"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br>
            <a:r>
              <a:rPr lang="fa-IR"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a:t>
            </a:r>
            <a:r>
              <a:rPr lang="fa-IR" sz="3100" b="1" dirty="0">
                <a:ln w="12700">
                  <a:solidFill>
                    <a:schemeClr val="accent3">
                      <a:lumMod val="50000"/>
                    </a:schemeClr>
                  </a:solidFill>
                  <a:prstDash val="solid"/>
                </a:ln>
                <a:solidFill>
                  <a:srgbClr val="2108DA"/>
                </a:solidFill>
                <a:effectLst>
                  <a:innerShdw blurRad="177800">
                    <a:schemeClr val="accent3">
                      <a:lumMod val="50000"/>
                    </a:schemeClr>
                  </a:innerShdw>
                </a:effectLst>
                <a:latin typeface="+mn-lt"/>
                <a:ea typeface="+mn-ea"/>
                <a:cs typeface="B Nazanin" panose="00000400000000000000" pitchFamily="2" charset="-78"/>
              </a:rPr>
              <a:t>برای مثال وقتی می گوییم با تقریب کمتر از 10 یعنی رقم های کمتر از دهگان ارزش زیادی ندارند و نیاز به بیان آنها نیست</a:t>
            </a:r>
            <a:r>
              <a:rPr lang="fa-IR" sz="3100" b="1" dirty="0" smtClean="0">
                <a:ln w="12700">
                  <a:solidFill>
                    <a:schemeClr val="accent3">
                      <a:lumMod val="50000"/>
                    </a:schemeClr>
                  </a:solidFill>
                  <a:prstDash val="solid"/>
                </a:ln>
                <a:solidFill>
                  <a:srgbClr val="2108DA"/>
                </a:solidFill>
                <a:effectLst>
                  <a:innerShdw blurRad="177800">
                    <a:schemeClr val="accent3">
                      <a:lumMod val="50000"/>
                    </a:schemeClr>
                  </a:innerShdw>
                </a:effectLst>
                <a:latin typeface="+mn-lt"/>
                <a:ea typeface="+mn-ea"/>
                <a:cs typeface="B Nazanin" panose="00000400000000000000" pitchFamily="2" charset="-78"/>
              </a:rPr>
              <a:t>. و می توانیم از مقدار آن ها صرف نظر کنیم. و بجای رقم های صرف نظر شده صفر قرار دهیم.</a:t>
            </a:r>
            <a:r>
              <a:rPr lang="fa-IR" sz="2400" b="1" dirty="0" smtClean="0">
                <a:ln w="12700">
                  <a:solidFill>
                    <a:schemeClr val="accent3">
                      <a:lumMod val="50000"/>
                    </a:schemeClr>
                  </a:solidFill>
                  <a:prstDash val="solid"/>
                </a:ln>
                <a:solidFill>
                  <a:srgbClr val="2108DA"/>
                </a:solidFill>
                <a:effectLst>
                  <a:innerShdw blurRad="177800">
                    <a:schemeClr val="accent3">
                      <a:lumMod val="50000"/>
                    </a:schemeClr>
                  </a:innerShdw>
                </a:effectLst>
                <a:latin typeface="+mn-lt"/>
                <a:ea typeface="+mn-ea"/>
                <a:cs typeface="B Nazanin" panose="00000400000000000000" pitchFamily="2" charset="-78"/>
              </a:rPr>
              <a:t/>
            </a:r>
            <a:br>
              <a:rPr lang="fa-IR" sz="2400" b="1" dirty="0" smtClean="0">
                <a:ln w="12700">
                  <a:solidFill>
                    <a:schemeClr val="accent3">
                      <a:lumMod val="50000"/>
                    </a:schemeClr>
                  </a:solidFill>
                  <a:prstDash val="solid"/>
                </a:ln>
                <a:solidFill>
                  <a:srgbClr val="2108DA"/>
                </a:solidFill>
                <a:effectLst>
                  <a:innerShdw blurRad="177800">
                    <a:schemeClr val="accent3">
                      <a:lumMod val="50000"/>
                    </a:schemeClr>
                  </a:innerShdw>
                </a:effectLst>
                <a:latin typeface="+mn-lt"/>
                <a:ea typeface="+mn-ea"/>
                <a:cs typeface="B Nazanin" panose="00000400000000000000" pitchFamily="2" charset="-78"/>
              </a:rPr>
            </a:br>
            <a:r>
              <a:rPr lang="fa-IR" sz="24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a:r>
            <a:br>
              <a:rPr lang="fa-IR" sz="24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br>
            <a: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باتقریب کم تر از  10000</a:t>
            </a:r>
            <a: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a:r>
            <a:b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br>
            <a: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باتقریب کم تر از  1000</a:t>
            </a:r>
            <a:b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باتقریب کم تر از  100</a:t>
            </a:r>
            <a:b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باتقریب کم تر از  10</a:t>
            </a:r>
            <a:b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باتقریب کم تر از  1</a:t>
            </a:r>
            <a:b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باتقریب کم تر از  0/1</a:t>
            </a:r>
            <a:b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باتقریب کم تر از  0/01</a:t>
            </a:r>
            <a:b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باتقریب کم تر از  0/001</a:t>
            </a:r>
            <a:b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باتقریب کم تر از  0/0001</a:t>
            </a:r>
            <a:r>
              <a:rPr lang="en-US" sz="24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r>
            <a:br>
              <a:rPr lang="en-US" sz="24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en-US" sz="24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r>
            <a:br>
              <a:rPr lang="en-US" sz="24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sz="24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r>
            <a:br>
              <a:rPr lang="fa-IR" sz="24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r>
            <a:b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endParaRPr lang="en-US" sz="2400" b="1" dirty="0">
              <a:ln w="12700">
                <a:solidFill>
                  <a:schemeClr val="accent3">
                    <a:lumMod val="50000"/>
                  </a:schemeClr>
                </a:solidFill>
                <a:prstDash val="solid"/>
              </a:ln>
              <a:solidFill>
                <a:srgbClr val="BD2592"/>
              </a:solidFill>
              <a:effectLst>
                <a:innerShdw blurRad="177800">
                  <a:schemeClr val="accent3">
                    <a:lumMod val="50000"/>
                  </a:schemeClr>
                </a:innerShdw>
              </a:effectLst>
              <a:latin typeface="+mn-lt"/>
              <a:ea typeface="+mn-ea"/>
              <a:cs typeface="B Nazanin" panose="00000400000000000000" pitchFamily="2" charset="-78"/>
            </a:endParaRPr>
          </a:p>
        </p:txBody>
      </p:sp>
      <p:sp>
        <p:nvSpPr>
          <p:cNvPr id="4" name="Right Arrow 3"/>
          <p:cNvSpPr/>
          <p:nvPr/>
        </p:nvSpPr>
        <p:spPr>
          <a:xfrm>
            <a:off x="669073" y="3010829"/>
            <a:ext cx="4036742" cy="2319454"/>
          </a:xfrm>
          <a:prstGeom prst="rightArrow">
            <a:avLst/>
          </a:prstGeom>
          <a:solidFill>
            <a:schemeClr val="accent3">
              <a:lumMod val="60000"/>
              <a:lumOff val="4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5" name="TextBox 4"/>
          <p:cNvSpPr txBox="1"/>
          <p:nvPr/>
        </p:nvSpPr>
        <p:spPr>
          <a:xfrm>
            <a:off x="747131" y="3847390"/>
            <a:ext cx="3880625" cy="646331"/>
          </a:xfrm>
          <a:prstGeom prst="rect">
            <a:avLst/>
          </a:prstGeom>
          <a:noFill/>
        </p:spPr>
        <p:txBody>
          <a:bodyPr wrap="square" rtlCol="1">
            <a:spAutoFit/>
          </a:bodyPr>
          <a:lstStyle/>
          <a:p>
            <a:r>
              <a:rPr lang="fa-IR" sz="3600" dirty="0" smtClean="0"/>
              <a:t>مقدار های تقریب</a:t>
            </a:r>
            <a:endParaRPr lang="fa-IR" sz="3600" dirty="0"/>
          </a:p>
        </p:txBody>
      </p:sp>
    </p:spTree>
    <p:extLst>
      <p:ext uri="{BB962C8B-B14F-4D97-AF65-F5344CB8AC3E}">
        <p14:creationId xmlns:p14="http://schemas.microsoft.com/office/powerpoint/2010/main" xmlns="" val="1390817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35" y="1415921"/>
            <a:ext cx="9650437" cy="2614611"/>
          </a:xfrm>
        </p:spPr>
        <p:txBody>
          <a:bodyPr>
            <a:normAutofit/>
          </a:bodyPr>
          <a:lstStyle/>
          <a:p>
            <a:pPr marL="0" indent="0" algn="r" rtl="1">
              <a:buNone/>
            </a:pP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r>
            <a:b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sz="4400" b="1" dirty="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rPr>
              <a:t>هرچه واحد اندازه گیری کوچک تر باشد، دقت اندازه گیری بیش تر است.</a:t>
            </a:r>
            <a:endParaRPr lang="en-US" sz="4400" dirty="0"/>
          </a:p>
        </p:txBody>
      </p:sp>
    </p:spTree>
    <p:extLst>
      <p:ext uri="{BB962C8B-B14F-4D97-AF65-F5344CB8AC3E}">
        <p14:creationId xmlns:p14="http://schemas.microsoft.com/office/powerpoint/2010/main" xmlns="" val="2349127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772297"/>
            <a:ext cx="8505873" cy="2275703"/>
          </a:xfrm>
        </p:spPr>
        <p:txBody>
          <a:bodyPr>
            <a:normAutofit fontScale="90000"/>
          </a:bodyPr>
          <a:lstStyle/>
          <a:p>
            <a:pPr algn="ctr"/>
            <a:r>
              <a:rPr lang="fa-IR"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در علم ریاضی تقریب </a:t>
            </a:r>
            <a:r>
              <a:rPr lang="fa-IR"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زدن </a:t>
            </a:r>
            <a:r>
              <a:rPr lang="fa-IR"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با 2</a:t>
            </a:r>
            <a:r>
              <a:rPr lang="fa-IR"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 </a:t>
            </a:r>
            <a:r>
              <a:rPr lang="fa-IR"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روش انجام می شود</a:t>
            </a:r>
            <a:r>
              <a:rPr lang="fa-IR"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a:t>
            </a:r>
            <a:br>
              <a:rPr lang="fa-IR"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br>
            <a:r>
              <a:rPr lang="fa-IR" sz="70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B Nazanin" panose="00000400000000000000" pitchFamily="2" charset="-78"/>
              </a:rPr>
              <a:t/>
            </a:r>
            <a:br>
              <a:rPr lang="fa-IR" sz="70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B Nazanin" panose="00000400000000000000" pitchFamily="2" charset="-78"/>
              </a:rPr>
            </a:br>
            <a:r>
              <a:rPr lang="fa-IR" sz="70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B Nazanin" panose="00000400000000000000" pitchFamily="2" charset="-78"/>
              </a:rPr>
              <a:t> 1-  روش قطع کردن</a:t>
            </a:r>
            <a:r>
              <a:rPr lang="en-US" sz="70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B Nazanin" panose="00000400000000000000" pitchFamily="2" charset="-78"/>
              </a:rPr>
              <a:t/>
            </a:r>
            <a:br>
              <a:rPr lang="en-US" sz="70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B Nazanin" panose="00000400000000000000" pitchFamily="2" charset="-78"/>
              </a:rPr>
            </a:br>
            <a:r>
              <a:rPr lang="fa-IR" sz="7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B Nazanin" panose="00000400000000000000" pitchFamily="2" charset="-78"/>
              </a:rPr>
              <a:t>2- </a:t>
            </a:r>
            <a:r>
              <a:rPr lang="fa-IR" sz="70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B Nazanin" panose="00000400000000000000" pitchFamily="2" charset="-78"/>
              </a:rPr>
              <a:t>روش گرد کردن</a:t>
            </a:r>
            <a:br>
              <a:rPr lang="fa-IR" sz="70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B Nazanin" panose="00000400000000000000" pitchFamily="2" charset="-78"/>
              </a:rPr>
            </a:br>
            <a:r>
              <a:rPr lang="fa-IR" sz="70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B Nazanin" panose="00000400000000000000" pitchFamily="2" charset="-78"/>
              </a:rPr>
              <a:t> </a:t>
            </a:r>
            <a:r>
              <a:rPr lang="fa-IR" sz="7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
            </a:r>
            <a:br>
              <a:rPr lang="fa-IR" sz="7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br>
            <a:endParaRPr lang="en-US" sz="7000" dirty="0"/>
          </a:p>
        </p:txBody>
      </p:sp>
    </p:spTree>
    <p:extLst>
      <p:ext uri="{BB962C8B-B14F-4D97-AF65-F5344CB8AC3E}">
        <p14:creationId xmlns:p14="http://schemas.microsoft.com/office/powerpoint/2010/main" xmlns="" val="3627200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58" y="28000"/>
            <a:ext cx="8596668" cy="1320800"/>
          </a:xfrm>
        </p:spPr>
        <p:txBody>
          <a:bodyPr>
            <a:noAutofit/>
          </a:bodyPr>
          <a:lstStyle/>
          <a:p>
            <a:pPr lvl="0" algn="ctr" rtl="1"/>
            <a:r>
              <a:rPr lang="fa-IR" sz="6000" b="1" dirty="0" smtClean="0">
                <a:ln w="12700">
                  <a:solidFill>
                    <a:srgbClr val="E6B91E">
                      <a:lumMod val="50000"/>
                    </a:srgbClr>
                  </a:solidFill>
                  <a:prstDash val="solid"/>
                </a:ln>
                <a:solidFill>
                  <a:srgbClr val="BD2592"/>
                </a:solidFill>
                <a:effectLst>
                  <a:innerShdw blurRad="177800">
                    <a:srgbClr val="E6B91E">
                      <a:lumMod val="50000"/>
                    </a:srgbClr>
                  </a:innerShdw>
                </a:effectLst>
                <a:cs typeface="B Nazanin" panose="00000400000000000000" pitchFamily="2" charset="-78"/>
              </a:rPr>
              <a:t>تقریب زدن </a:t>
            </a:r>
            <a:r>
              <a:rPr lang="fa-IR" sz="6000" b="1" dirty="0">
                <a:ln w="12700">
                  <a:solidFill>
                    <a:srgbClr val="E6B91E">
                      <a:lumMod val="50000"/>
                    </a:srgbClr>
                  </a:solidFill>
                  <a:prstDash val="solid"/>
                </a:ln>
                <a:solidFill>
                  <a:srgbClr val="FF0000"/>
                </a:solidFill>
                <a:effectLst>
                  <a:innerShdw blurRad="177800">
                    <a:srgbClr val="E6B91E">
                      <a:lumMod val="50000"/>
                    </a:srgbClr>
                  </a:innerShdw>
                </a:effectLst>
                <a:cs typeface="B Nazanin" panose="00000400000000000000" pitchFamily="2" charset="-78"/>
              </a:rPr>
              <a:t>به</a:t>
            </a:r>
            <a:r>
              <a:rPr lang="fa-IR" sz="6000" b="1" dirty="0" smtClean="0">
                <a:ln w="12700">
                  <a:solidFill>
                    <a:srgbClr val="E6B91E">
                      <a:lumMod val="50000"/>
                    </a:srgbClr>
                  </a:solidFill>
                  <a:prstDash val="solid"/>
                </a:ln>
                <a:solidFill>
                  <a:srgbClr val="BD2592"/>
                </a:solidFill>
                <a:effectLst>
                  <a:innerShdw blurRad="177800">
                    <a:srgbClr val="E6B91E">
                      <a:lumMod val="50000"/>
                    </a:srgbClr>
                  </a:innerShdw>
                </a:effectLst>
                <a:cs typeface="B Nazanin" panose="00000400000000000000" pitchFamily="2" charset="-78"/>
              </a:rPr>
              <a:t> </a:t>
            </a:r>
            <a:r>
              <a:rPr lang="fa-IR" sz="6000" b="1" dirty="0" smtClean="0">
                <a:ln w="12700">
                  <a:solidFill>
                    <a:srgbClr val="E6B91E">
                      <a:lumMod val="50000"/>
                    </a:srgbClr>
                  </a:solidFill>
                  <a:prstDash val="solid"/>
                </a:ln>
                <a:solidFill>
                  <a:srgbClr val="FF0000"/>
                </a:solidFill>
                <a:effectLst>
                  <a:innerShdw blurRad="177800">
                    <a:srgbClr val="E6B91E">
                      <a:lumMod val="50000"/>
                    </a:srgbClr>
                  </a:innerShdw>
                </a:effectLst>
                <a:cs typeface="B Nazanin" panose="00000400000000000000" pitchFamily="2" charset="-78"/>
              </a:rPr>
              <a:t>روش </a:t>
            </a:r>
            <a:r>
              <a:rPr lang="fa-IR" sz="6000" b="1" dirty="0">
                <a:ln w="12700">
                  <a:solidFill>
                    <a:srgbClr val="E6B91E">
                      <a:lumMod val="50000"/>
                    </a:srgbClr>
                  </a:solidFill>
                  <a:prstDash val="solid"/>
                </a:ln>
                <a:solidFill>
                  <a:srgbClr val="FF0000"/>
                </a:solidFill>
                <a:effectLst>
                  <a:innerShdw blurRad="177800">
                    <a:srgbClr val="E6B91E">
                      <a:lumMod val="50000"/>
                    </a:srgbClr>
                  </a:innerShdw>
                </a:effectLst>
                <a:cs typeface="B Nazanin" panose="00000400000000000000" pitchFamily="2" charset="-78"/>
              </a:rPr>
              <a:t>قطع کردن:</a:t>
            </a:r>
            <a:br>
              <a:rPr lang="fa-IR" sz="6000" b="1" dirty="0">
                <a:ln w="12700">
                  <a:solidFill>
                    <a:srgbClr val="E6B91E">
                      <a:lumMod val="50000"/>
                    </a:srgbClr>
                  </a:solidFill>
                  <a:prstDash val="solid"/>
                </a:ln>
                <a:solidFill>
                  <a:srgbClr val="FF0000"/>
                </a:solidFill>
                <a:effectLst>
                  <a:innerShdw blurRad="177800">
                    <a:srgbClr val="E6B91E">
                      <a:lumMod val="50000"/>
                    </a:srgbClr>
                  </a:innerShdw>
                </a:effectLst>
                <a:cs typeface="B Nazanin" panose="00000400000000000000" pitchFamily="2" charset="-78"/>
              </a:rPr>
            </a:br>
            <a:endParaRPr lang="en-US" sz="6000" dirty="0"/>
          </a:p>
        </p:txBody>
      </p:sp>
      <p:sp>
        <p:nvSpPr>
          <p:cNvPr id="4" name="TextBox 3"/>
          <p:cNvSpPr txBox="1"/>
          <p:nvPr/>
        </p:nvSpPr>
        <p:spPr>
          <a:xfrm>
            <a:off x="238017" y="1187436"/>
            <a:ext cx="9561214" cy="4647426"/>
          </a:xfrm>
          <a:prstGeom prst="rect">
            <a:avLst/>
          </a:prstGeom>
          <a:noFill/>
        </p:spPr>
        <p:txBody>
          <a:bodyPr wrap="square" rtlCol="1">
            <a:spAutoFit/>
          </a:bodyPr>
          <a:lstStyle/>
          <a:p>
            <a:pPr algn="just" rtl="1">
              <a:buFont typeface="Wingdings" pitchFamily="2" charset="2"/>
              <a:buChar char="Ø"/>
            </a:pPr>
            <a:r>
              <a:rPr lang="fa-IR" sz="36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در این روش، رقم هایی که ارزش مکانی آن ها کمتر از مقدار تقریب داده شده است را از  عدد حذف می </a:t>
            </a:r>
            <a:r>
              <a:rPr lang="fa-IR" sz="3600" b="1" dirty="0" smtClean="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کنیم، </a:t>
            </a:r>
            <a:r>
              <a:rPr lang="fa-IR" sz="36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(قطع می کنیم) و به جای آن رقم ها صفر قرار می دهیم </a:t>
            </a:r>
            <a:r>
              <a:rPr lang="fa-IR" sz="3600" b="1" dirty="0" smtClean="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a:t>
            </a:r>
          </a:p>
          <a:p>
            <a:pPr algn="just" rtl="1">
              <a:buFont typeface="Wingdings" pitchFamily="2" charset="2"/>
              <a:buChar char="Ø"/>
            </a:pPr>
            <a:endParaRPr lang="fa-IR" sz="40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r>
              <a:rPr lang="fa-IR" sz="40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 </a:t>
            </a:r>
            <a:r>
              <a:rPr lang="fa-IR" sz="36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برای مثال وقتی می گوییم با تقریب کمتر از 10 یعنی رقم های کمتر از دهگان ارزش زیادی ندارند و نیاز به بیان آنها نیست. و می توانیم آن ها را حذف کنیم و به جای آن ها صفر قرار دهیم.</a:t>
            </a:r>
          </a:p>
        </p:txBody>
      </p:sp>
    </p:spTree>
    <p:extLst>
      <p:ext uri="{BB962C8B-B14F-4D97-AF65-F5344CB8AC3E}">
        <p14:creationId xmlns:p14="http://schemas.microsoft.com/office/powerpoint/2010/main" xmlns="" val="3035533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42240" y="0"/>
                <a:ext cx="9322719" cy="6858000"/>
              </a:xfrm>
            </p:spPr>
            <p:txBody>
              <a:bodyPr>
                <a:noAutofit/>
              </a:bodyPr>
              <a:lstStyle/>
              <a:p>
                <a:pPr marL="0" indent="0" algn="just" rtl="1">
                  <a:buNone/>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البته اگر این رقم های حذفی بعد از ممیز باشند می توانیم صفر قرار ندهیم و بعد از ممیز را ننویسیم.</a:t>
                </a: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به این ترتیب رقم های یکان، دهم، صدم، هزارم و … حذف و به جای آنها صفر قرار می دهیم</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a:t>
                </a: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به این روش تقریب زدن (همانند مراحل بالا) </a:t>
                </a:r>
                <a:r>
                  <a:rPr lang="fa-IR" sz="2800" b="1" dirty="0">
                    <a:ln w="12700">
                      <a:solidFill>
                        <a:schemeClr val="accent3">
                          <a:lumMod val="50000"/>
                        </a:schemeClr>
                      </a:solidFill>
                      <a:prstDash val="solid"/>
                    </a:ln>
                    <a:solidFill>
                      <a:srgbClr val="BD2592"/>
                    </a:solidFill>
                    <a:effectLst>
                      <a:innerShdw blurRad="177800">
                        <a:schemeClr val="accent3">
                          <a:lumMod val="50000"/>
                        </a:schemeClr>
                      </a:innerShdw>
                    </a:effectLst>
                    <a:cs typeface="B Nazanin" panose="00000400000000000000" pitchFamily="2" charset="-78"/>
                  </a:rPr>
                  <a:t>روش قطع </a:t>
                </a:r>
                <a:r>
                  <a:rPr lang="fa-IR" sz="2800" b="1" dirty="0" smtClean="0">
                    <a:ln w="12700">
                      <a:solidFill>
                        <a:schemeClr val="accent3">
                          <a:lumMod val="50000"/>
                        </a:schemeClr>
                      </a:solidFill>
                      <a:prstDash val="solid"/>
                    </a:ln>
                    <a:solidFill>
                      <a:srgbClr val="BD2592"/>
                    </a:solidFill>
                    <a:effectLst>
                      <a:innerShdw blurRad="177800">
                        <a:schemeClr val="accent3">
                          <a:lumMod val="50000"/>
                        </a:schemeClr>
                      </a:innerShdw>
                    </a:effectLst>
                    <a:cs typeface="B Nazanin" panose="00000400000000000000" pitchFamily="2" charset="-78"/>
                  </a:rPr>
                  <a:t>کردن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می گوییم</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t>
                </a:r>
                <a:endPar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rtl="1">
                  <a:buNone/>
                </a:pP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r>
                <a:b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r>
                <a:b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290≃ </a:t>
                </a:r>
                <a:r>
                  <a:rPr lang="fa-IR" sz="2800" b="1" dirty="0" smtClean="0"/>
                  <a:t> </a:t>
                </a:r>
                <a14:m>
                  <m:oMath xmlns:m="http://schemas.openxmlformats.org/officeDocument/2006/math">
                    <m:r>
                      <a:rPr lang="fa-IR" sz="2800" b="1" i="1">
                        <a:latin typeface="Cambria Math" panose="02040503050406030204" pitchFamily="18" charset="0"/>
                      </a:rPr>
                      <m:t> </m:t>
                    </m:r>
                  </m:oMath>
                </a14:m>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293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(تقریب کمتراز 10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t>
                </a:r>
              </a:p>
              <a:p>
                <a:pPr marL="0" indent="0" rtl="1">
                  <a:buNone/>
                </a:pP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5000 =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5000/0 ≃5463/1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تقریب کمتراز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1000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a:t>
                </a:r>
              </a:p>
              <a:p>
                <a:pPr marL="0" indent="0" rtl="1">
                  <a:buNone/>
                </a:pP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7/09≃7/092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تقریب کمتراز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0/01)</a:t>
                </a:r>
              </a:p>
              <a:p>
                <a:pPr marL="0" indent="0" algn="r" rtl="1">
                  <a:buNone/>
                </a:pP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بطور خلاصه در روش قطع کردن مقدار تقریب را در عدد مشخص می کنیم و رقم های سمت راست آن را با صفر جایگزین می کنیم.</a:t>
                </a: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rtl="1">
                  <a:buNone/>
                </a:pP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2500≃2</a:t>
                </a:r>
                <a:r>
                  <a:rPr lang="fa-IR" sz="2800" b="1" u="sng" dirty="0" smtClean="0">
                    <a:ln w="12700">
                      <a:solidFill>
                        <a:schemeClr val="accent3">
                          <a:lumMod val="50000"/>
                        </a:schemeClr>
                      </a:solidFill>
                      <a:prstDash val="solid"/>
                    </a:ln>
                    <a:solidFill>
                      <a:srgbClr val="C00000"/>
                    </a:solidFill>
                    <a:effectLst>
                      <a:innerShdw blurRad="177800">
                        <a:schemeClr val="accent3">
                          <a:lumMod val="50000"/>
                        </a:schemeClr>
                      </a:innerShdw>
                    </a:effectLst>
                    <a:cs typeface="B Nazanin" panose="00000400000000000000" pitchFamily="2" charset="-78"/>
                  </a:rPr>
                  <a:t>5</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86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تقریب کمتراز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100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42240" y="0"/>
                <a:ext cx="9322719" cy="6858000"/>
              </a:xfrm>
              <a:blipFill rotWithShape="0">
                <a:blip r:embed="rId2"/>
                <a:stretch>
                  <a:fillRect/>
                </a:stretch>
              </a:blipFill>
            </p:spPr>
            <p:txBody>
              <a:bodyPr/>
              <a:lstStyle/>
              <a:p>
                <a:r>
                  <a:rPr lang="fa-IR">
                    <a:noFill/>
                  </a:rPr>
                  <a:t> </a:t>
                </a:r>
              </a:p>
            </p:txBody>
          </p:sp>
        </mc:Fallback>
      </mc:AlternateContent>
    </p:spTree>
    <p:extLst>
      <p:ext uri="{BB962C8B-B14F-4D97-AF65-F5344CB8AC3E}">
        <p14:creationId xmlns:p14="http://schemas.microsoft.com/office/powerpoint/2010/main" xmlns="" val="2237941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568" y="-1"/>
            <a:ext cx="8596668" cy="1320800"/>
          </a:xfrm>
        </p:spPr>
        <p:txBody>
          <a:bodyPr>
            <a:noAutofit/>
          </a:bodyPr>
          <a:lstStyle/>
          <a:p>
            <a:pPr lvl="0" algn="ctr" rtl="1"/>
            <a:r>
              <a:rPr lang="fa-IR" sz="5400" b="1" dirty="0">
                <a:ln w="12700">
                  <a:solidFill>
                    <a:srgbClr val="E6B91E">
                      <a:lumMod val="50000"/>
                    </a:srgbClr>
                  </a:solidFill>
                  <a:prstDash val="solid"/>
                </a:ln>
                <a:solidFill>
                  <a:srgbClr val="BD2592"/>
                </a:solidFill>
                <a:effectLst>
                  <a:innerShdw blurRad="177800">
                    <a:srgbClr val="E6B91E">
                      <a:lumMod val="50000"/>
                    </a:srgbClr>
                  </a:innerShdw>
                </a:effectLst>
                <a:cs typeface="B Nazanin" panose="00000400000000000000" pitchFamily="2" charset="-78"/>
              </a:rPr>
              <a:t>تقریب زدن </a:t>
            </a:r>
            <a:r>
              <a:rPr lang="fa-IR" sz="5400" b="1" dirty="0">
                <a:ln w="12700">
                  <a:solidFill>
                    <a:srgbClr val="E6B91E">
                      <a:lumMod val="50000"/>
                    </a:srgbClr>
                  </a:solidFill>
                  <a:prstDash val="solid"/>
                </a:ln>
                <a:solidFill>
                  <a:srgbClr val="FF0000"/>
                </a:solidFill>
                <a:effectLst>
                  <a:innerShdw blurRad="177800">
                    <a:srgbClr val="E6B91E">
                      <a:lumMod val="50000"/>
                    </a:srgbClr>
                  </a:innerShdw>
                </a:effectLst>
                <a:cs typeface="B Nazanin" panose="00000400000000000000" pitchFamily="2" charset="-78"/>
              </a:rPr>
              <a:t>به روش گرد کردن</a:t>
            </a:r>
            <a:r>
              <a:rPr lang="fa-IR"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r>
            <a:br>
              <a:rPr lang="fa-IR"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endParaRPr lang="en-US" sz="5400" dirty="0"/>
          </a:p>
        </p:txBody>
      </p:sp>
      <p:sp>
        <p:nvSpPr>
          <p:cNvPr id="3" name="TextBox 2"/>
          <p:cNvSpPr txBox="1"/>
          <p:nvPr/>
        </p:nvSpPr>
        <p:spPr>
          <a:xfrm>
            <a:off x="-418116" y="836051"/>
            <a:ext cx="9648352" cy="646331"/>
          </a:xfrm>
          <a:prstGeom prst="rect">
            <a:avLst/>
          </a:prstGeom>
          <a:noFill/>
        </p:spPr>
        <p:txBody>
          <a:bodyPr wrap="square" rtlCol="1">
            <a:spAutoFit/>
          </a:bodyPr>
          <a:lstStyle/>
          <a:p>
            <a:pPr algn="r" rtl="1"/>
            <a:r>
              <a:rPr lang="fa-IR" sz="3600" b="1" dirty="0" smtClean="0">
                <a:solidFill>
                  <a:srgbClr val="2108DA"/>
                </a:solidFill>
                <a:cs typeface="B Nazanin" panose="00000400000000000000" pitchFamily="2" charset="-78"/>
              </a:rPr>
              <a:t>در روش گرد کردن به صورت مراحل زیر عمل می کنیم:</a:t>
            </a:r>
            <a:endParaRPr lang="fa-IR" sz="3600" b="1" dirty="0">
              <a:solidFill>
                <a:srgbClr val="2108DA"/>
              </a:solidFill>
              <a:cs typeface="B Nazanin" panose="00000400000000000000" pitchFamily="2" charset="-78"/>
            </a:endParaRPr>
          </a:p>
        </p:txBody>
      </p:sp>
      <p:sp>
        <p:nvSpPr>
          <p:cNvPr id="4" name="TextBox 3"/>
          <p:cNvSpPr txBox="1"/>
          <p:nvPr/>
        </p:nvSpPr>
        <p:spPr>
          <a:xfrm>
            <a:off x="275242" y="1440764"/>
            <a:ext cx="9313320" cy="5093702"/>
          </a:xfrm>
          <a:prstGeom prst="rect">
            <a:avLst/>
          </a:prstGeom>
          <a:noFill/>
        </p:spPr>
        <p:txBody>
          <a:bodyPr wrap="square" rtlCol="1">
            <a:spAutoFit/>
          </a:bodyPr>
          <a:lstStyle/>
          <a:p>
            <a:pPr algn="just" rtl="1"/>
            <a:r>
              <a:rPr lang="fa-IR" sz="3500" b="1" dirty="0" smtClean="0">
                <a:cs typeface="B Nazanin" panose="00000400000000000000" pitchFamily="2" charset="-78"/>
              </a:rPr>
              <a:t> 1-  </a:t>
            </a:r>
            <a:r>
              <a:rPr lang="fa-IR" sz="32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باتوجه به مقدار تقریب ، رقمی که باید گرد شود را مشخص می کنیم. ( به عنوان مثال در تقریب کمتر از 100 زیر رقم صدگان خط می کشیم و آن  را مشخص می کنیم . )که این رقم تقریب یا گرد کردن است .</a:t>
            </a:r>
          </a:p>
          <a:p>
            <a:pPr algn="just" rtl="1"/>
            <a:r>
              <a:rPr lang="fa-IR" sz="3400" b="1" dirty="0" smtClean="0">
                <a:cs typeface="B Nazanin" panose="00000400000000000000" pitchFamily="2" charset="-78"/>
              </a:rPr>
              <a:t>2- </a:t>
            </a:r>
            <a:r>
              <a:rPr lang="fa-IR" sz="32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اگر رقم سمت راست رقم مورد تقریب 5 یا بیشتر از 5 بود یک واحد به رقم مورد تقریب اضافه می کنیم در غیر این صورت( اگر رقم سمت راست رقم مورد تقریب کمتر از 5 باشد.) رقم تقریب تغییری نمی کند و به آن واحدی اضافه نمی شود.</a:t>
            </a:r>
          </a:p>
          <a:p>
            <a:pPr algn="just" rtl="1"/>
            <a:r>
              <a:rPr lang="fa-IR" sz="32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3- همه رقم های سمت راست رقم مورد تقریب را با صفر جایگزین می کنیم.</a:t>
            </a:r>
          </a:p>
        </p:txBody>
      </p:sp>
    </p:spTree>
    <p:extLst>
      <p:ext uri="{BB962C8B-B14F-4D97-AF65-F5344CB8AC3E}">
        <p14:creationId xmlns:p14="http://schemas.microsoft.com/office/powerpoint/2010/main" xmlns="" val="3107244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609600"/>
            <a:ext cx="8596668" cy="772160"/>
          </a:xfrm>
        </p:spPr>
        <p:txBody>
          <a:bodyPr/>
          <a:lstStyle/>
          <a:p>
            <a:pPr algn="just" rtl="1"/>
            <a:r>
              <a:rPr lang="fa-IR" b="1" dirty="0" smtClean="0">
                <a:solidFill>
                  <a:srgbClr val="7030A0"/>
                </a:solidFill>
              </a:rPr>
              <a:t>مثال هایی با تقریب به روش گرد کردن:</a:t>
            </a:r>
            <a:endParaRPr lang="fa-IR" b="1" dirty="0">
              <a:solidFill>
                <a:srgbClr val="7030A0"/>
              </a:solidFill>
            </a:endParaRPr>
          </a:p>
        </p:txBody>
      </p:sp>
      <p:sp>
        <p:nvSpPr>
          <p:cNvPr id="4" name="TextBox 3"/>
          <p:cNvSpPr txBox="1"/>
          <p:nvPr/>
        </p:nvSpPr>
        <p:spPr>
          <a:xfrm>
            <a:off x="5218771" y="1660713"/>
            <a:ext cx="3755666" cy="707886"/>
          </a:xfrm>
          <a:prstGeom prst="rect">
            <a:avLst/>
          </a:prstGeom>
          <a:noFill/>
        </p:spPr>
        <p:txBody>
          <a:bodyPr wrap="square" rtlCol="1">
            <a:spAutoFit/>
          </a:bodyPr>
          <a:lstStyle/>
          <a:p>
            <a:pPr algn="just" rtl="1"/>
            <a:r>
              <a:rPr lang="fa-IR" sz="4000" b="1" dirty="0" smtClean="0">
                <a:solidFill>
                  <a:srgbClr val="663300"/>
                </a:solidFill>
                <a:cs typeface="B Nazanin" panose="00000400000000000000" pitchFamily="2" charset="-78"/>
              </a:rPr>
              <a:t>مثال1 :</a:t>
            </a:r>
            <a:endParaRPr lang="fa-IR" sz="4000" b="1" dirty="0">
              <a:solidFill>
                <a:srgbClr val="663300"/>
              </a:solidFill>
              <a:cs typeface="B Nazanin" panose="00000400000000000000" pitchFamily="2" charset="-78"/>
            </a:endParaRPr>
          </a:p>
        </p:txBody>
      </p:sp>
      <mc:AlternateContent xmlns:mc="http://schemas.openxmlformats.org/markup-compatibility/2006">
        <mc:Choice xmlns:a14="http://schemas.microsoft.com/office/drawing/2010/main" xmlns="" Requires="a14">
          <p:sp>
            <p:nvSpPr>
              <p:cNvPr id="6" name="Rectangle 5"/>
              <p:cNvSpPr/>
              <p:nvPr/>
            </p:nvSpPr>
            <p:spPr>
              <a:xfrm>
                <a:off x="325120" y="2466598"/>
                <a:ext cx="7255128" cy="769441"/>
              </a:xfrm>
              <a:prstGeom prst="rect">
                <a:avLst/>
              </a:prstGeom>
            </p:spPr>
            <p:txBody>
              <a:bodyPr wrap="none">
                <a:spAutoFit/>
              </a:bodyPr>
              <a:lstStyle/>
              <a:p>
                <a:r>
                  <a:rPr lang="fa-IR" sz="4400" b="1" dirty="0" smtClean="0">
                    <a:cs typeface="B Nazanin" panose="00000400000000000000" pitchFamily="2" charset="-78"/>
                  </a:rPr>
                  <a:t> </a:t>
                </a:r>
                <a:r>
                  <a:rPr lang="fa-IR" sz="4400" b="1" dirty="0">
                    <a:cs typeface="B Nazanin" panose="00000400000000000000" pitchFamily="2" charset="-78"/>
                  </a:rPr>
                  <a:t>3</a:t>
                </a:r>
                <a:r>
                  <a:rPr lang="fa-IR" sz="4400" b="1" u="sng" dirty="0">
                    <a:cs typeface="B Nazanin" panose="00000400000000000000" pitchFamily="2" charset="-78"/>
                  </a:rPr>
                  <a:t>8</a:t>
                </a:r>
                <a:r>
                  <a:rPr lang="fa-IR" sz="4400" b="1" dirty="0">
                    <a:cs typeface="B Nazanin" panose="00000400000000000000" pitchFamily="2" charset="-78"/>
                  </a:rPr>
                  <a:t>61 </a:t>
                </a:r>
                <a:r>
                  <a:rPr lang="fa-IR" sz="4400" b="1" dirty="0" smtClean="0">
                    <a:cs typeface="B Nazanin" panose="00000400000000000000" pitchFamily="2" charset="-78"/>
                  </a:rPr>
                  <a:t> (با تقریب متر از 100) </a:t>
                </a:r>
                <a14:m>
                  <m:oMath xmlns:m="http://schemas.openxmlformats.org/officeDocument/2006/math">
                    <m:r>
                      <a:rPr lang="fa-IR" sz="4400" b="1">
                        <a:latin typeface="Cambria Math" panose="02040503050406030204" pitchFamily="18" charset="0"/>
                      </a:rPr>
                      <m:t>≃</m:t>
                    </m:r>
                    <m:r>
                      <m:rPr>
                        <m:nor/>
                      </m:rPr>
                      <a:rPr lang="fa-IR" sz="4400" b="1" dirty="0">
                        <a:cs typeface="B Nazanin" panose="00000400000000000000" pitchFamily="2" charset="-78"/>
                      </a:rPr>
                      <m:t>3</m:t>
                    </m:r>
                  </m:oMath>
                </a14:m>
                <a:r>
                  <a:rPr lang="fa-IR" sz="4400" b="1" dirty="0" smtClean="0">
                    <a:cs typeface="B Nazanin" panose="00000400000000000000" pitchFamily="2" charset="-78"/>
                  </a:rPr>
                  <a:t>900</a:t>
                </a:r>
                <a:endParaRPr lang="fa-IR" sz="4400" b="1" dirty="0">
                  <a:cs typeface="B Nazanin" panose="00000400000000000000" pitchFamily="2" charset="-78"/>
                </a:endParaRPr>
              </a:p>
            </p:txBody>
          </p:sp>
        </mc:Choice>
        <mc:Fallback>
          <p:sp>
            <p:nvSpPr>
              <p:cNvPr id="6" name="Rectangle 5"/>
              <p:cNvSpPr>
                <a:spLocks noRot="1" noChangeAspect="1" noMove="1" noResize="1" noEditPoints="1" noAdjustHandles="1" noChangeArrowheads="1" noChangeShapeType="1" noTextEdit="1"/>
              </p:cNvSpPr>
              <p:nvPr/>
            </p:nvSpPr>
            <p:spPr>
              <a:xfrm>
                <a:off x="325120" y="2466598"/>
                <a:ext cx="7255128" cy="769441"/>
              </a:xfrm>
              <a:prstGeom prst="rect">
                <a:avLst/>
              </a:prstGeom>
              <a:blipFill rotWithShape="0">
                <a:blip r:embed="rId3"/>
                <a:stretch>
                  <a:fillRect l="-3445" t="-12698" r="-2605" b="-41270"/>
                </a:stretch>
              </a:blipFill>
            </p:spPr>
            <p:txBody>
              <a:bodyPr/>
              <a:lstStyle/>
              <a:p>
                <a:r>
                  <a:rPr lang="fa-IR">
                    <a:noFill/>
                  </a:rPr>
                  <a:t> </a:t>
                </a:r>
              </a:p>
            </p:txBody>
          </p:sp>
        </mc:Fallback>
      </mc:AlternateContent>
      <p:sp>
        <p:nvSpPr>
          <p:cNvPr id="8" name="Oval 7"/>
          <p:cNvSpPr/>
          <p:nvPr/>
        </p:nvSpPr>
        <p:spPr>
          <a:xfrm>
            <a:off x="5218771" y="2520175"/>
            <a:ext cx="356839" cy="532446"/>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10" name="TextBox 9"/>
          <p:cNvSpPr txBox="1"/>
          <p:nvPr/>
        </p:nvSpPr>
        <p:spPr>
          <a:xfrm>
            <a:off x="213610" y="3422345"/>
            <a:ext cx="9274002" cy="2708434"/>
          </a:xfrm>
          <a:prstGeom prst="rect">
            <a:avLst/>
          </a:prstGeom>
          <a:noFill/>
        </p:spPr>
        <p:txBody>
          <a:bodyPr wrap="square" rtlCol="1">
            <a:spAutoFit/>
          </a:bodyPr>
          <a:lstStyle/>
          <a:p>
            <a:pPr algn="just" rtl="1"/>
            <a:r>
              <a:rPr lang="fa-IR" sz="34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باتوجه به مقدار تقریب که 100 است رقم صدگان عدد را مشخص می کنیم  رقم سمت راست صدگان ( یعنی دهگان)</a:t>
            </a:r>
          </a:p>
          <a:p>
            <a:pPr algn="just" rtl="1"/>
            <a:r>
              <a:rPr lang="fa-IR" sz="34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که باید حذف شود چون بیشتر از 5 است . یک واحد به رقم مورد تقریب صدگان یعنی 8 اضافه می کنیم.</a:t>
            </a:r>
          </a:p>
          <a:p>
            <a:pPr algn="just" rtl="1"/>
            <a:r>
              <a:rPr lang="fa-IR" sz="34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و رقم های کمتر از صدگان را با صفر جایگزین می کنیم.</a:t>
            </a:r>
          </a:p>
        </p:txBody>
      </p:sp>
    </p:spTree>
    <p:extLst>
      <p:ext uri="{BB962C8B-B14F-4D97-AF65-F5344CB8AC3E}">
        <p14:creationId xmlns:p14="http://schemas.microsoft.com/office/powerpoint/2010/main" xmlns="" val="2520568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444" y="302549"/>
            <a:ext cx="9650437" cy="455734"/>
          </a:xfrm>
        </p:spPr>
        <p:txBody>
          <a:bodyPr>
            <a:normAutofit fontScale="85000" lnSpcReduction="20000"/>
          </a:bodyPr>
          <a:lstStyle/>
          <a:p>
            <a:pPr marL="0" indent="0" algn="just" rtl="1">
              <a:buNone/>
            </a:pP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مثال 2 :</a:t>
            </a:r>
          </a:p>
          <a:p>
            <a:pPr marL="0" indent="0" algn="just">
              <a:buNone/>
            </a:pPr>
            <a:endParaRPr lang="en-US" sz="5400" dirty="0"/>
          </a:p>
        </p:txBody>
      </p:sp>
      <mc:AlternateContent xmlns:mc="http://schemas.openxmlformats.org/markup-compatibility/2006">
        <mc:Choice xmlns:a14="http://schemas.microsoft.com/office/drawing/2010/main" xmlns="" Requires="a14">
          <p:sp>
            <p:nvSpPr>
              <p:cNvPr id="4" name="Rectangle 3"/>
              <p:cNvSpPr/>
              <p:nvPr/>
            </p:nvSpPr>
            <p:spPr>
              <a:xfrm>
                <a:off x="169003" y="758283"/>
                <a:ext cx="6979796" cy="769441"/>
              </a:xfrm>
              <a:prstGeom prst="rect">
                <a:avLst/>
              </a:prstGeom>
            </p:spPr>
            <p:txBody>
              <a:bodyPr wrap="none">
                <a:spAutoFit/>
              </a:bodyPr>
              <a:lstStyle/>
              <a:p>
                <a:r>
                  <a:rPr lang="fa-IR" sz="4400" b="1" dirty="0" smtClean="0">
                    <a:cs typeface="B Nazanin" panose="00000400000000000000" pitchFamily="2" charset="-78"/>
                  </a:rPr>
                  <a:t> 7</a:t>
                </a:r>
                <a:r>
                  <a:rPr lang="fa-IR" sz="4400" b="1" u="sng" dirty="0" smtClean="0">
                    <a:cs typeface="B Nazanin" panose="00000400000000000000" pitchFamily="2" charset="-78"/>
                  </a:rPr>
                  <a:t>3/</a:t>
                </a:r>
                <a:r>
                  <a:rPr lang="fa-IR" sz="4400" b="1" dirty="0" smtClean="0">
                    <a:cs typeface="B Nazanin" panose="00000400000000000000" pitchFamily="2" charset="-78"/>
                  </a:rPr>
                  <a:t>54  </a:t>
                </a:r>
                <a:r>
                  <a:rPr lang="fa-IR" sz="4400" b="1" dirty="0" smtClean="0">
                    <a:solidFill>
                      <a:srgbClr val="BD2592"/>
                    </a:solidFill>
                    <a:cs typeface="B Nazanin" panose="00000400000000000000" pitchFamily="2" charset="-78"/>
                  </a:rPr>
                  <a:t>(با تقریب کمتر از 1) </a:t>
                </a:r>
                <a14:m>
                  <m:oMath xmlns:m="http://schemas.openxmlformats.org/officeDocument/2006/math">
                    <m:r>
                      <a:rPr lang="fa-IR" sz="4400" b="1">
                        <a:latin typeface="Cambria Math" panose="02040503050406030204" pitchFamily="18" charset="0"/>
                      </a:rPr>
                      <m:t>≃</m:t>
                    </m:r>
                    <m:r>
                      <a:rPr lang="fa-IR" sz="4400" b="1" i="0" smtClean="0">
                        <a:latin typeface="Cambria Math" panose="02040503050406030204" pitchFamily="18" charset="0"/>
                      </a:rPr>
                      <m:t> </m:t>
                    </m:r>
                  </m:oMath>
                </a14:m>
                <a:r>
                  <a:rPr lang="fa-IR" sz="4400" b="1" dirty="0" smtClean="0">
                    <a:cs typeface="B Nazanin" panose="00000400000000000000" pitchFamily="2" charset="-78"/>
                  </a:rPr>
                  <a:t>74</a:t>
                </a:r>
                <a:endParaRPr lang="fa-IR" sz="4400" b="1" dirty="0">
                  <a:cs typeface="B Nazanin" panose="00000400000000000000" pitchFamily="2" charset="-78"/>
                </a:endParaRPr>
              </a:p>
            </p:txBody>
          </p:sp>
        </mc:Choice>
        <mc:Fallback>
          <p:sp>
            <p:nvSpPr>
              <p:cNvPr id="4" name="Rectangle 3"/>
              <p:cNvSpPr>
                <a:spLocks noRot="1" noChangeAspect="1" noMove="1" noResize="1" noEditPoints="1" noAdjustHandles="1" noChangeArrowheads="1" noChangeShapeType="1" noTextEdit="1"/>
              </p:cNvSpPr>
              <p:nvPr/>
            </p:nvSpPr>
            <p:spPr>
              <a:xfrm>
                <a:off x="169003" y="758283"/>
                <a:ext cx="6979796" cy="769441"/>
              </a:xfrm>
              <a:prstGeom prst="rect">
                <a:avLst/>
              </a:prstGeom>
              <a:blipFill rotWithShape="0">
                <a:blip r:embed="rId2"/>
                <a:stretch>
                  <a:fillRect l="-3668" t="-11811" r="-2533" b="-40157"/>
                </a:stretch>
              </a:blipFill>
            </p:spPr>
            <p:txBody>
              <a:bodyPr/>
              <a:lstStyle/>
              <a:p>
                <a:r>
                  <a:rPr lang="fa-IR">
                    <a:noFill/>
                  </a:rPr>
                  <a:t> </a:t>
                </a:r>
              </a:p>
            </p:txBody>
          </p:sp>
        </mc:Fallback>
      </mc:AlternateContent>
      <p:sp>
        <p:nvSpPr>
          <p:cNvPr id="2" name="Oval 1"/>
          <p:cNvSpPr/>
          <p:nvPr/>
        </p:nvSpPr>
        <p:spPr>
          <a:xfrm>
            <a:off x="4861932" y="869793"/>
            <a:ext cx="312234" cy="490656"/>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5" name="Oval 4"/>
          <p:cNvSpPr/>
          <p:nvPr/>
        </p:nvSpPr>
        <p:spPr>
          <a:xfrm>
            <a:off x="4861932" y="869793"/>
            <a:ext cx="312234" cy="4906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Oval 5"/>
          <p:cNvSpPr/>
          <p:nvPr/>
        </p:nvSpPr>
        <p:spPr>
          <a:xfrm>
            <a:off x="5129577" y="892095"/>
            <a:ext cx="312234" cy="4906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w="0">
                <a:solidFill>
                  <a:schemeClr val="accent2">
                    <a:lumMod val="75000"/>
                  </a:schemeClr>
                </a:solidFill>
              </a:ln>
              <a:solidFill>
                <a:schemeClr val="accent1"/>
              </a:solidFill>
              <a:effectLst>
                <a:outerShdw blurRad="38100" dist="25400" dir="5400000" algn="ctr" rotWithShape="0">
                  <a:srgbClr val="6E747A">
                    <a:alpha val="43000"/>
                  </a:srgbClr>
                </a:outerShdw>
              </a:effectLst>
            </a:endParaRPr>
          </a:p>
        </p:txBody>
      </p:sp>
      <p:sp>
        <p:nvSpPr>
          <p:cNvPr id="8" name="Content Placeholder 2"/>
          <p:cNvSpPr txBox="1">
            <a:spLocks/>
          </p:cNvSpPr>
          <p:nvPr/>
        </p:nvSpPr>
        <p:spPr>
          <a:xfrm>
            <a:off x="169003" y="1981999"/>
            <a:ext cx="9500834" cy="220940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rtl="1">
              <a:buFont typeface="Wingdings 3" charset="2"/>
              <a:buNone/>
            </a:pP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رقم یکان(3) را مشخص می کنیم و زیر آن را خط می کشیم رقم سمت راست آن (دهم)  5 است پس یک واحد به یکان (یعنی3 ) اضافه می کنیم.</a:t>
            </a:r>
          </a:p>
          <a:p>
            <a:pPr marL="0" indent="0" algn="just" rtl="1">
              <a:buNone/>
            </a:pP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و رقم های کمتر از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یک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را با صفر جایگزین می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کنیم.و چون صفر بعد از ممیز تاثیر در نتیجه ندارد می توانیم ننویسیم.</a:t>
            </a:r>
          </a:p>
          <a:p>
            <a:pPr marL="0" indent="0" algn="just" rtl="1">
              <a:buNone/>
            </a:pPr>
            <a:endParaRPr lang="fa-IR" sz="32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endParaRPr>
          </a:p>
          <a:p>
            <a:pPr marL="0" indent="0" algn="just" rtl="1">
              <a:buFont typeface="Wingdings 3" charset="2"/>
              <a:buNone/>
            </a:pPr>
            <a:endPar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Font typeface="Wingdings 3" charset="2"/>
              <a:buNone/>
            </a:pPr>
            <a:endPar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a:buFont typeface="Wingdings 3" charset="2"/>
              <a:buNone/>
            </a:pPr>
            <a:endParaRPr lang="en-US" sz="5400" dirty="0"/>
          </a:p>
        </p:txBody>
      </p:sp>
      <mc:AlternateContent xmlns:mc="http://schemas.openxmlformats.org/markup-compatibility/2006">
        <mc:Choice xmlns:a14="http://schemas.microsoft.com/office/drawing/2010/main" xmlns="" Requires="a14">
          <p:sp>
            <p:nvSpPr>
              <p:cNvPr id="10" name="Rectangle 9"/>
              <p:cNvSpPr/>
              <p:nvPr/>
            </p:nvSpPr>
            <p:spPr>
              <a:xfrm>
                <a:off x="546486" y="4469809"/>
                <a:ext cx="7564891" cy="1446550"/>
              </a:xfrm>
              <a:prstGeom prst="rect">
                <a:avLst/>
              </a:prstGeom>
            </p:spPr>
            <p:txBody>
              <a:bodyPr wrap="none">
                <a:spAutoFit/>
              </a:bodyPr>
              <a:lstStyle/>
              <a:p>
                <a:r>
                  <a:rPr lang="fa-IR" sz="4400" b="1" dirty="0" smtClean="0">
                    <a:cs typeface="B Nazanin" panose="00000400000000000000" pitchFamily="2" charset="-78"/>
                  </a:rPr>
                  <a:t> 7</a:t>
                </a:r>
                <a:r>
                  <a:rPr lang="fa-IR" sz="4400" b="1" u="sng" dirty="0" smtClean="0">
                    <a:cs typeface="B Nazanin" panose="00000400000000000000" pitchFamily="2" charset="-78"/>
                  </a:rPr>
                  <a:t>3/</a:t>
                </a:r>
                <a:r>
                  <a:rPr lang="fa-IR" sz="4400" b="1" dirty="0" smtClean="0">
                    <a:cs typeface="B Nazanin" panose="00000400000000000000" pitchFamily="2" charset="-78"/>
                  </a:rPr>
                  <a:t>54  </a:t>
                </a:r>
                <a:r>
                  <a:rPr lang="fa-IR" sz="4400" b="1" dirty="0" smtClean="0">
                    <a:solidFill>
                      <a:srgbClr val="BD2592"/>
                    </a:solidFill>
                    <a:cs typeface="B Nazanin" panose="00000400000000000000" pitchFamily="2" charset="-78"/>
                  </a:rPr>
                  <a:t>(با تقریب کمتر از 1) </a:t>
                </a:r>
                <a14:m>
                  <m:oMath xmlns:m="http://schemas.openxmlformats.org/officeDocument/2006/math">
                    <m:r>
                      <a:rPr lang="fa-IR" sz="4400" b="1">
                        <a:latin typeface="Cambria Math" panose="02040503050406030204" pitchFamily="18" charset="0"/>
                      </a:rPr>
                      <m:t>≃</m:t>
                    </m:r>
                    <m:r>
                      <a:rPr lang="fa-IR" sz="4400" b="1" i="0" smtClean="0">
                        <a:latin typeface="Cambria Math" panose="02040503050406030204" pitchFamily="18" charset="0"/>
                      </a:rPr>
                      <m:t> </m:t>
                    </m:r>
                  </m:oMath>
                </a14:m>
                <a:r>
                  <a:rPr lang="fa-IR" sz="4400" b="1" dirty="0" smtClean="0">
                    <a:cs typeface="B Nazanin" panose="00000400000000000000" pitchFamily="2" charset="-78"/>
                  </a:rPr>
                  <a:t>74/00</a:t>
                </a:r>
              </a:p>
              <a:p>
                <a:r>
                  <a:rPr lang="fa-IR" sz="4400" b="1" dirty="0">
                    <a:cs typeface="B Nazanin" panose="00000400000000000000" pitchFamily="2" charset="-78"/>
                  </a:rPr>
                  <a:t>7</a:t>
                </a:r>
                <a:r>
                  <a:rPr lang="fa-IR" sz="4400" b="1" u="sng" dirty="0">
                    <a:cs typeface="B Nazanin" panose="00000400000000000000" pitchFamily="2" charset="-78"/>
                  </a:rPr>
                  <a:t>3/</a:t>
                </a:r>
                <a:r>
                  <a:rPr lang="fa-IR" sz="4400" b="1" dirty="0">
                    <a:cs typeface="B Nazanin" panose="00000400000000000000" pitchFamily="2" charset="-78"/>
                  </a:rPr>
                  <a:t>54  </a:t>
                </a:r>
                <a:r>
                  <a:rPr lang="fa-IR" sz="4400" b="1" dirty="0">
                    <a:solidFill>
                      <a:srgbClr val="BD2592"/>
                    </a:solidFill>
                    <a:cs typeface="B Nazanin" panose="00000400000000000000" pitchFamily="2" charset="-78"/>
                  </a:rPr>
                  <a:t>(با تقریب کمتر از 1</a:t>
                </a:r>
                <a:r>
                  <a:rPr lang="fa-IR" sz="4400" b="1" dirty="0" smtClean="0">
                    <a:solidFill>
                      <a:srgbClr val="BD2592"/>
                    </a:solidFill>
                    <a:cs typeface="B Nazanin" panose="00000400000000000000" pitchFamily="2" charset="-78"/>
                  </a:rPr>
                  <a:t>)  </a:t>
                </a:r>
                <a14:m>
                  <m:oMath xmlns:m="http://schemas.openxmlformats.org/officeDocument/2006/math">
                    <m:r>
                      <a:rPr lang="fa-IR" sz="4400" b="1">
                        <a:latin typeface="Cambria Math" panose="02040503050406030204" pitchFamily="18" charset="0"/>
                      </a:rPr>
                      <m:t>≃ </m:t>
                    </m:r>
                  </m:oMath>
                </a14:m>
                <a:r>
                  <a:rPr lang="fa-IR" sz="4400" b="1" dirty="0" smtClean="0">
                    <a:cs typeface="B Nazanin" panose="00000400000000000000" pitchFamily="2" charset="-78"/>
                  </a:rPr>
                  <a:t>74</a:t>
                </a:r>
                <a:endParaRPr lang="fa-IR" sz="4400" b="1" dirty="0">
                  <a:cs typeface="B Nazanin" panose="00000400000000000000" pitchFamily="2" charset="-78"/>
                </a:endParaRPr>
              </a:p>
            </p:txBody>
          </p:sp>
        </mc:Choice>
        <mc:Fallback>
          <p:sp>
            <p:nvSpPr>
              <p:cNvPr id="10" name="Rectangle 9"/>
              <p:cNvSpPr>
                <a:spLocks noRot="1" noChangeAspect="1" noMove="1" noResize="1" noEditPoints="1" noAdjustHandles="1" noChangeArrowheads="1" noChangeShapeType="1" noTextEdit="1"/>
              </p:cNvSpPr>
              <p:nvPr/>
            </p:nvSpPr>
            <p:spPr>
              <a:xfrm>
                <a:off x="546486" y="4469809"/>
                <a:ext cx="7564891" cy="1446550"/>
              </a:xfrm>
              <a:prstGeom prst="rect">
                <a:avLst/>
              </a:prstGeom>
              <a:blipFill rotWithShape="0">
                <a:blip r:embed="rId3"/>
                <a:stretch>
                  <a:fillRect l="-3384" t="-6303" r="-2256" b="-21008"/>
                </a:stretch>
              </a:blipFill>
            </p:spPr>
            <p:txBody>
              <a:bodyPr/>
              <a:lstStyle/>
              <a:p>
                <a:r>
                  <a:rPr lang="fa-IR">
                    <a:noFill/>
                  </a:rPr>
                  <a:t> </a:t>
                </a:r>
              </a:p>
            </p:txBody>
          </p:sp>
        </mc:Fallback>
      </mc:AlternateContent>
    </p:spTree>
    <p:extLst>
      <p:ext uri="{BB962C8B-B14F-4D97-AF65-F5344CB8AC3E}">
        <p14:creationId xmlns:p14="http://schemas.microsoft.com/office/powerpoint/2010/main" xmlns="" val="550712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2128" y="488942"/>
            <a:ext cx="7264076" cy="862759"/>
          </a:xfrm>
        </p:spPr>
        <p:txBody>
          <a:bodyPr>
            <a:normAutofit/>
          </a:bodyPr>
          <a:lstStyle/>
          <a:p>
            <a:pPr marL="0" indent="0" algn="just" rtl="1">
              <a:buNone/>
            </a:pP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مثال 3 :</a:t>
            </a:r>
          </a:p>
          <a:p>
            <a:pPr marL="0" indent="0" algn="just">
              <a:buNone/>
            </a:pPr>
            <a:endParaRPr lang="en-US" sz="5400" dirty="0"/>
          </a:p>
        </p:txBody>
      </p:sp>
      <mc:AlternateContent xmlns:mc="http://schemas.openxmlformats.org/markup-compatibility/2006">
        <mc:Choice xmlns:a14="http://schemas.microsoft.com/office/drawing/2010/main" xmlns="" Requires="a14">
          <p:sp>
            <p:nvSpPr>
              <p:cNvPr id="4" name="Rectangle 3"/>
              <p:cNvSpPr/>
              <p:nvPr/>
            </p:nvSpPr>
            <p:spPr>
              <a:xfrm>
                <a:off x="685056" y="1048268"/>
                <a:ext cx="7191392" cy="769441"/>
              </a:xfrm>
              <a:prstGeom prst="rect">
                <a:avLst/>
              </a:prstGeom>
            </p:spPr>
            <p:txBody>
              <a:bodyPr wrap="none">
                <a:spAutoFit/>
              </a:bodyPr>
              <a:lstStyle/>
              <a:p>
                <a:r>
                  <a:rPr lang="fa-IR" sz="4400" b="1" dirty="0" smtClean="0">
                    <a:cs typeface="B Nazanin" panose="00000400000000000000" pitchFamily="2" charset="-78"/>
                  </a:rPr>
                  <a:t>6</a:t>
                </a:r>
                <a:r>
                  <a:rPr lang="fa-IR" sz="4400" b="1" u="sng" spc="300" dirty="0" smtClean="0">
                    <a:cs typeface="B Nazanin" panose="00000400000000000000" pitchFamily="2" charset="-78"/>
                  </a:rPr>
                  <a:t>3</a:t>
                </a:r>
                <a:r>
                  <a:rPr lang="fa-IR" sz="4400" b="1" dirty="0" smtClean="0">
                    <a:cs typeface="B Nazanin" panose="00000400000000000000" pitchFamily="2" charset="-78"/>
                  </a:rPr>
                  <a:t>4/8  </a:t>
                </a:r>
                <a:r>
                  <a:rPr lang="fa-IR" sz="4400" b="1" dirty="0" smtClean="0">
                    <a:solidFill>
                      <a:srgbClr val="BD2592"/>
                    </a:solidFill>
                    <a:cs typeface="B Nazanin" panose="00000400000000000000" pitchFamily="2" charset="-78"/>
                  </a:rPr>
                  <a:t>(با تقریب کمتر از 10) </a:t>
                </a:r>
                <a14:m>
                  <m:oMath xmlns:m="http://schemas.openxmlformats.org/officeDocument/2006/math">
                    <m:r>
                      <a:rPr lang="fa-IR" sz="4400" b="1">
                        <a:latin typeface="Cambria Math" panose="02040503050406030204" pitchFamily="18" charset="0"/>
                      </a:rPr>
                      <m:t>≃</m:t>
                    </m:r>
                    <m:r>
                      <a:rPr lang="fa-IR" sz="4400" b="1" i="0" smtClean="0">
                        <a:latin typeface="Cambria Math" panose="02040503050406030204" pitchFamily="18" charset="0"/>
                      </a:rPr>
                      <m:t> </m:t>
                    </m:r>
                  </m:oMath>
                </a14:m>
                <a:r>
                  <a:rPr lang="fa-IR" sz="4400" b="1" dirty="0" smtClean="0">
                    <a:cs typeface="B Nazanin" panose="00000400000000000000" pitchFamily="2" charset="-78"/>
                  </a:rPr>
                  <a:t>630</a:t>
                </a:r>
                <a:endParaRPr lang="fa-IR" sz="4400" b="1" dirty="0">
                  <a:cs typeface="B Nazanin" panose="00000400000000000000" pitchFamily="2" charset="-78"/>
                </a:endParaRPr>
              </a:p>
            </p:txBody>
          </p:sp>
        </mc:Choice>
        <mc:Fallback>
          <p:sp>
            <p:nvSpPr>
              <p:cNvPr id="4" name="Rectangle 3"/>
              <p:cNvSpPr>
                <a:spLocks noRot="1" noChangeAspect="1" noMove="1" noResize="1" noEditPoints="1" noAdjustHandles="1" noChangeArrowheads="1" noChangeShapeType="1" noTextEdit="1"/>
              </p:cNvSpPr>
              <p:nvPr/>
            </p:nvSpPr>
            <p:spPr>
              <a:xfrm>
                <a:off x="685056" y="1048268"/>
                <a:ext cx="7191392" cy="769441"/>
              </a:xfrm>
              <a:prstGeom prst="rect">
                <a:avLst/>
              </a:prstGeom>
              <a:blipFill rotWithShape="0">
                <a:blip r:embed="rId2"/>
                <a:stretch>
                  <a:fillRect l="-3475" t="-12698" r="-3305" b="-41270"/>
                </a:stretch>
              </a:blipFill>
            </p:spPr>
            <p:txBody>
              <a:bodyPr/>
              <a:lstStyle/>
              <a:p>
                <a:r>
                  <a:rPr lang="fa-IR">
                    <a:noFill/>
                  </a:rPr>
                  <a:t> </a:t>
                </a:r>
              </a:p>
            </p:txBody>
          </p:sp>
        </mc:Fallback>
      </mc:AlternateContent>
      <p:sp>
        <p:nvSpPr>
          <p:cNvPr id="2" name="Oval 1"/>
          <p:cNvSpPr/>
          <p:nvPr/>
        </p:nvSpPr>
        <p:spPr>
          <a:xfrm>
            <a:off x="4861932" y="869793"/>
            <a:ext cx="312234" cy="490656"/>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5" name="Oval 4"/>
          <p:cNvSpPr/>
          <p:nvPr/>
        </p:nvSpPr>
        <p:spPr>
          <a:xfrm>
            <a:off x="4861932" y="869793"/>
            <a:ext cx="312234" cy="4906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Oval 5"/>
          <p:cNvSpPr/>
          <p:nvPr/>
        </p:nvSpPr>
        <p:spPr>
          <a:xfrm>
            <a:off x="5663033" y="1117453"/>
            <a:ext cx="312234" cy="4906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w="0">
                <a:solidFill>
                  <a:schemeClr val="accent2">
                    <a:lumMod val="75000"/>
                  </a:schemeClr>
                </a:solidFill>
              </a:ln>
              <a:solidFill>
                <a:schemeClr val="accent1"/>
              </a:solidFill>
              <a:effectLst>
                <a:outerShdw blurRad="38100" dist="25400" dir="5400000" algn="ctr" rotWithShape="0">
                  <a:srgbClr val="6E747A">
                    <a:alpha val="43000"/>
                  </a:srgbClr>
                </a:outerShdw>
              </a:effectLst>
            </a:endParaRPr>
          </a:p>
        </p:txBody>
      </p:sp>
      <p:sp>
        <p:nvSpPr>
          <p:cNvPr id="8" name="Content Placeholder 2"/>
          <p:cNvSpPr txBox="1">
            <a:spLocks/>
          </p:cNvSpPr>
          <p:nvPr/>
        </p:nvSpPr>
        <p:spPr>
          <a:xfrm>
            <a:off x="267632" y="2425585"/>
            <a:ext cx="9500834" cy="30765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rtl="1">
              <a:buNone/>
            </a:pP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رقم دهگان(3) را مشخص می کنیم و زیر آن را خط می کشیم رقم سمت راست آن (یکان)  4 است و چون کمتر از 5 است  پس واحدی به دهگان (یعنی3 ) اضافه  نمی شود.</a:t>
            </a:r>
            <a:r>
              <a:rPr lang="ar-SA" sz="3200" b="1" dirty="0"/>
              <a:t> </a:t>
            </a:r>
            <a:endParaRPr lang="fa-IR" sz="3200" b="1" dirty="0" smtClean="0"/>
          </a:p>
          <a:p>
            <a:pPr marL="0" indent="0" algn="just" rtl="1">
              <a:buNone/>
            </a:pP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و رقم های کمتر از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ده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را با صفر جایگزین می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کنیم.</a:t>
            </a:r>
          </a:p>
          <a:p>
            <a:pPr marL="0" indent="0" algn="just" rtl="1">
              <a:buNone/>
            </a:pPr>
            <a:endPar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endPar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endPar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Font typeface="Wingdings 3" charset="2"/>
              <a:buNone/>
            </a:pPr>
            <a:endPar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a:buFont typeface="Wingdings 3" charset="2"/>
              <a:buNone/>
            </a:pPr>
            <a:endParaRPr lang="en-US" sz="5400" dirty="0"/>
          </a:p>
        </p:txBody>
      </p:sp>
      <mc:AlternateContent xmlns:mc="http://schemas.openxmlformats.org/markup-compatibility/2006">
        <mc:Choice xmlns:a14="http://schemas.microsoft.com/office/drawing/2010/main" xmlns="" Requires="a14">
          <p:sp>
            <p:nvSpPr>
              <p:cNvPr id="9" name="Rectangle 8"/>
              <p:cNvSpPr/>
              <p:nvPr/>
            </p:nvSpPr>
            <p:spPr>
              <a:xfrm>
                <a:off x="1048227" y="4732682"/>
                <a:ext cx="7627409" cy="769441"/>
              </a:xfrm>
              <a:prstGeom prst="rect">
                <a:avLst/>
              </a:prstGeom>
            </p:spPr>
            <p:txBody>
              <a:bodyPr wrap="none">
                <a:spAutoFit/>
              </a:bodyPr>
              <a:lstStyle/>
              <a:p>
                <a:r>
                  <a:rPr lang="fa-IR" sz="4400" b="1" dirty="0" smtClean="0">
                    <a:cs typeface="B Nazanin" panose="00000400000000000000" pitchFamily="2" charset="-78"/>
                  </a:rPr>
                  <a:t>6</a:t>
                </a:r>
                <a:r>
                  <a:rPr lang="fa-IR" sz="4400" b="1" u="sng" spc="300" dirty="0" smtClean="0">
                    <a:cs typeface="B Nazanin" panose="00000400000000000000" pitchFamily="2" charset="-78"/>
                  </a:rPr>
                  <a:t>3</a:t>
                </a:r>
                <a:r>
                  <a:rPr lang="fa-IR" sz="4400" b="1" dirty="0" smtClean="0">
                    <a:cs typeface="B Nazanin" panose="00000400000000000000" pitchFamily="2" charset="-78"/>
                  </a:rPr>
                  <a:t>4/8  </a:t>
                </a:r>
                <a:r>
                  <a:rPr lang="fa-IR" sz="4400" b="1" dirty="0" smtClean="0">
                    <a:solidFill>
                      <a:srgbClr val="BD2592"/>
                    </a:solidFill>
                    <a:cs typeface="B Nazanin" panose="00000400000000000000" pitchFamily="2" charset="-78"/>
                  </a:rPr>
                  <a:t>(با تقریب کمتر از 10) </a:t>
                </a:r>
                <a14:m>
                  <m:oMath xmlns:m="http://schemas.openxmlformats.org/officeDocument/2006/math">
                    <m:r>
                      <a:rPr lang="fa-IR" sz="4400" b="1">
                        <a:latin typeface="Cambria Math" panose="02040503050406030204" pitchFamily="18" charset="0"/>
                      </a:rPr>
                      <m:t>≃</m:t>
                    </m:r>
                    <m:r>
                      <a:rPr lang="fa-IR" sz="4400" b="1" i="0" smtClean="0">
                        <a:latin typeface="Cambria Math" panose="02040503050406030204" pitchFamily="18" charset="0"/>
                      </a:rPr>
                      <m:t> </m:t>
                    </m:r>
                  </m:oMath>
                </a14:m>
                <a:r>
                  <a:rPr lang="fa-IR" sz="4400" b="1" dirty="0" smtClean="0">
                    <a:cs typeface="B Nazanin" panose="00000400000000000000" pitchFamily="2" charset="-78"/>
                  </a:rPr>
                  <a:t>630/0</a:t>
                </a:r>
                <a:endParaRPr lang="fa-IR" sz="4400" b="1" dirty="0">
                  <a:cs typeface="B Nazanin" panose="00000400000000000000" pitchFamily="2" charset="-78"/>
                </a:endParaRPr>
              </a:p>
            </p:txBody>
          </p:sp>
        </mc:Choice>
        <mc:Fallback>
          <p:sp>
            <p:nvSpPr>
              <p:cNvPr id="9" name="Rectangle 8"/>
              <p:cNvSpPr>
                <a:spLocks noRot="1" noChangeAspect="1" noMove="1" noResize="1" noEditPoints="1" noAdjustHandles="1" noChangeArrowheads="1" noChangeShapeType="1" noTextEdit="1"/>
              </p:cNvSpPr>
              <p:nvPr/>
            </p:nvSpPr>
            <p:spPr>
              <a:xfrm>
                <a:off x="1048227" y="4732682"/>
                <a:ext cx="7627409" cy="769441"/>
              </a:xfrm>
              <a:prstGeom prst="rect">
                <a:avLst/>
              </a:prstGeom>
              <a:blipFill rotWithShape="0">
                <a:blip r:embed="rId3"/>
                <a:stretch>
                  <a:fillRect l="-3357" t="-11811" r="-2318" b="-40157"/>
                </a:stretch>
              </a:blipFill>
            </p:spPr>
            <p:txBody>
              <a:bodyPr/>
              <a:lstStyle/>
              <a:p>
                <a:r>
                  <a:rPr lang="fa-IR">
                    <a:noFill/>
                  </a:rPr>
                  <a:t> </a:t>
                </a:r>
              </a:p>
            </p:txBody>
          </p:sp>
        </mc:Fallback>
      </mc:AlternateContent>
    </p:spTree>
    <p:extLst>
      <p:ext uri="{BB962C8B-B14F-4D97-AF65-F5344CB8AC3E}">
        <p14:creationId xmlns:p14="http://schemas.microsoft.com/office/powerpoint/2010/main" xmlns="" val="3199604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5" y="645459"/>
            <a:ext cx="7552778" cy="1320800"/>
          </a:xfrm>
        </p:spPr>
        <p:txBody>
          <a:bodyPr>
            <a:noAutofit/>
          </a:bodyPr>
          <a:lstStyle/>
          <a:p>
            <a:pPr algn="ctr"/>
            <a:r>
              <a:rPr lang="fa-IR"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آمو زش کتاب جدید التالیف ریاضی پایه ششم دوره ابتدایی</a:t>
            </a:r>
            <a:r>
              <a:rPr lang="fa-I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
            </a:r>
            <a:br>
              <a:rPr lang="fa-I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br>
            <a:r>
              <a:rPr lang="fa-I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 </a:t>
            </a:r>
            <a:br>
              <a:rPr lang="fa-I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br>
            <a:r>
              <a:rPr lang="fa-I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سال تحصیلی96-1395</a:t>
            </a:r>
            <a:endParaRPr lang="en-US" sz="2800" dirty="0"/>
          </a:p>
        </p:txBody>
      </p:sp>
      <p:pic>
        <p:nvPicPr>
          <p:cNvPr id="3" name="Picture 2"/>
          <p:cNvPicPr>
            <a:picLocks noChangeAspect="1"/>
          </p:cNvPicPr>
          <p:nvPr/>
        </p:nvPicPr>
        <p:blipFill>
          <a:blip r:embed="rId2"/>
          <a:stretch>
            <a:fillRect/>
          </a:stretch>
        </p:blipFill>
        <p:spPr>
          <a:xfrm>
            <a:off x="3627063" y="2892518"/>
            <a:ext cx="2714625" cy="37623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8" y="164124"/>
            <a:ext cx="8573178" cy="234461"/>
          </a:xfrm>
        </p:spPr>
        <p:txBody>
          <a:bodyPr>
            <a:normAutofit fontScale="90000"/>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178420" y="281354"/>
            <a:ext cx="9355016" cy="3175524"/>
          </a:xfrm>
        </p:spPr>
        <p:txBody>
          <a:bodyPr>
            <a:normAutofit lnSpcReduction="10000"/>
          </a:bodyPr>
          <a:lstStyle/>
          <a:p>
            <a:pPr marL="0" indent="0" algn="just" rtl="1">
              <a:buNone/>
            </a:pP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در آموزش تقریب به هر دو روش استفاده از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جدول ارزش مکانی،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می تواند به درک و فهم دانش آموزان از تقریب زدن کمک بسیاری کند. </a:t>
            </a:r>
          </a:p>
          <a:p>
            <a:pPr marL="0" indent="0" algn="just" rtl="1">
              <a:buNone/>
            </a:pPr>
            <a:endPar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وقتی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مقدار تقریب کمتر از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10 و به روش قطع کردن مد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نظر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باشد ،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یعنی از رقم های یکان،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دهم ،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صدم و … صرف نظر می شود</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و به جای آن ها صفر جایگزین می کنیم.</a:t>
            </a: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
        <p:nvSpPr>
          <p:cNvPr id="4" name="TextBox 3"/>
          <p:cNvSpPr txBox="1"/>
          <p:nvPr/>
        </p:nvSpPr>
        <p:spPr>
          <a:xfrm>
            <a:off x="-312234" y="3574108"/>
            <a:ext cx="10222523" cy="2120581"/>
          </a:xfrm>
          <a:prstGeom prst="rect">
            <a:avLst/>
          </a:prstGeom>
          <a:noFill/>
        </p:spPr>
        <p:txBody>
          <a:bodyPr wrap="square" rtlCol="1">
            <a:spAutoFit/>
          </a:bodyPr>
          <a:lstStyle/>
          <a:p>
            <a:pPr algn="just" rtl="1">
              <a:lnSpc>
                <a:spcPct val="115000"/>
              </a:lnSpc>
              <a:spcAft>
                <a:spcPts val="1000"/>
              </a:spcAft>
            </a:pPr>
            <a:r>
              <a:rPr lang="fa-IR" sz="2400" b="1" dirty="0">
                <a:solidFill>
                  <a:srgbClr val="7030A0"/>
                </a:solidFill>
                <a:latin typeface="Times New Roman" panose="02020603050405020304" pitchFamily="18" charset="0"/>
                <a:ea typeface="Times New Roman" panose="02020603050405020304" pitchFamily="18" charset="0"/>
                <a:cs typeface="2  Titr" panose="00000700000000000000" pitchFamily="2" charset="-78"/>
              </a:rPr>
              <a:t>در تقریب زدن به سه نکته باید توجه کنیم </a:t>
            </a:r>
            <a:r>
              <a:rPr lang="fa-IR" sz="2400" b="1" dirty="0" smtClean="0">
                <a:solidFill>
                  <a:srgbClr val="7030A0"/>
                </a:solidFill>
                <a:latin typeface="Times New Roman" panose="02020603050405020304" pitchFamily="18" charset="0"/>
                <a:ea typeface="Times New Roman" panose="02020603050405020304" pitchFamily="18" charset="0"/>
                <a:cs typeface="2  Titr" panose="00000700000000000000" pitchFamily="2" charset="-78"/>
              </a:rPr>
              <a:t>:</a:t>
            </a:r>
          </a:p>
          <a:p>
            <a:pPr algn="just" rtl="1">
              <a:lnSpc>
                <a:spcPct val="115000"/>
              </a:lnSpc>
              <a:spcAft>
                <a:spcPts val="1000"/>
              </a:spcAft>
            </a:pPr>
            <a:r>
              <a:rPr lang="fa-IR" sz="2400" b="1" dirty="0" smtClean="0">
                <a:solidFill>
                  <a:srgbClr val="7030A0"/>
                </a:solidFill>
                <a:latin typeface="Times New Roman" panose="02020603050405020304" pitchFamily="18" charset="0"/>
                <a:ea typeface="Times New Roman" panose="02020603050405020304" pitchFamily="18" charset="0"/>
                <a:cs typeface="2  Titr" panose="00000700000000000000" pitchFamily="2" charset="-78"/>
              </a:rPr>
              <a:t>1. عدد </a:t>
            </a:r>
            <a:r>
              <a:rPr lang="fa-IR" sz="2400" b="1" dirty="0">
                <a:solidFill>
                  <a:srgbClr val="7030A0"/>
                </a:solidFill>
                <a:latin typeface="Times New Roman" panose="02020603050405020304" pitchFamily="18" charset="0"/>
                <a:ea typeface="Times New Roman" panose="02020603050405020304" pitchFamily="18" charset="0"/>
                <a:cs typeface="2  Titr" panose="00000700000000000000" pitchFamily="2" charset="-78"/>
              </a:rPr>
              <a:t>با واحد مشخص ( متر ، سانتی متر ،  کیلو متر ،  تن ، کیلو گرم و </a:t>
            </a:r>
            <a:r>
              <a:rPr lang="fa-IR" sz="2400" b="1" dirty="0" smtClean="0">
                <a:solidFill>
                  <a:srgbClr val="7030A0"/>
                </a:solidFill>
                <a:latin typeface="Times New Roman" panose="02020603050405020304" pitchFamily="18" charset="0"/>
                <a:ea typeface="Times New Roman" panose="02020603050405020304" pitchFamily="18" charset="0"/>
                <a:cs typeface="2  Titr" panose="00000700000000000000" pitchFamily="2" charset="-78"/>
              </a:rPr>
              <a:t>....)</a:t>
            </a:r>
          </a:p>
          <a:p>
            <a:pPr lvl="0" algn="just" rtl="1">
              <a:lnSpc>
                <a:spcPct val="115000"/>
              </a:lnSpc>
              <a:spcAft>
                <a:spcPts val="1000"/>
              </a:spcAft>
            </a:pPr>
            <a:r>
              <a:rPr lang="fa-IR" sz="2400" b="1" dirty="0" smtClean="0">
                <a:solidFill>
                  <a:srgbClr val="7030A0"/>
                </a:solidFill>
                <a:latin typeface="Times New Roman" panose="02020603050405020304" pitchFamily="18" charset="0"/>
                <a:ea typeface="Times New Roman" panose="02020603050405020304" pitchFamily="18" charset="0"/>
                <a:cs typeface="2  Titr" panose="00000700000000000000" pitchFamily="2" charset="-78"/>
              </a:rPr>
              <a:t>2. مقدار </a:t>
            </a:r>
            <a:r>
              <a:rPr lang="fa-IR" sz="2400" b="1" dirty="0">
                <a:solidFill>
                  <a:srgbClr val="7030A0"/>
                </a:solidFill>
                <a:latin typeface="Times New Roman" panose="02020603050405020304" pitchFamily="18" charset="0"/>
                <a:ea typeface="Times New Roman" panose="02020603050405020304" pitchFamily="18" charset="0"/>
                <a:cs typeface="2  Titr" panose="00000700000000000000" pitchFamily="2" charset="-78"/>
              </a:rPr>
              <a:t>تقریب  </a:t>
            </a:r>
            <a:r>
              <a:rPr lang="fa-IR" sz="2400" b="1" dirty="0" smtClean="0">
                <a:solidFill>
                  <a:srgbClr val="7030A0"/>
                </a:solidFill>
                <a:latin typeface="Times New Roman" panose="02020603050405020304" pitchFamily="18" charset="0"/>
                <a:ea typeface="Times New Roman" panose="02020603050405020304" pitchFamily="18" charset="0"/>
                <a:cs typeface="2  Titr" panose="00000700000000000000" pitchFamily="2" charset="-78"/>
              </a:rPr>
              <a:t>: </a:t>
            </a:r>
            <a:r>
              <a:rPr lang="fa-IR" sz="2400" b="1" dirty="0">
                <a:solidFill>
                  <a:srgbClr val="008000"/>
                </a:solidFill>
                <a:latin typeface="Times New Roman" panose="02020603050405020304" pitchFamily="18" charset="0"/>
                <a:ea typeface="Times New Roman" panose="02020603050405020304" pitchFamily="18" charset="0"/>
                <a:cs typeface="B Yekan" panose="00000400000000000000" pitchFamily="2" charset="-78"/>
              </a:rPr>
              <a:t>10000، 1000 ، 100 ،  10</a:t>
            </a:r>
            <a:r>
              <a:rPr lang="fa-IR" sz="2400" b="1" dirty="0">
                <a:solidFill>
                  <a:srgbClr val="008000"/>
                </a:solidFill>
                <a:latin typeface="_MRT_Win2Farsi_2" panose="02000000000000000000" pitchFamily="2" charset="0"/>
                <a:ea typeface="Times New Roman" panose="02020603050405020304" pitchFamily="18" charset="0"/>
                <a:cs typeface="B Yekan" panose="00000400000000000000" pitchFamily="2" charset="-78"/>
              </a:rPr>
              <a:t> ،</a:t>
            </a:r>
            <a:r>
              <a:rPr lang="fa-IR" sz="2400" b="1" dirty="0">
                <a:solidFill>
                  <a:srgbClr val="008000"/>
                </a:solidFill>
                <a:latin typeface="Times New Roman" panose="02020603050405020304" pitchFamily="18" charset="0"/>
                <a:ea typeface="Times New Roman" panose="02020603050405020304" pitchFamily="18" charset="0"/>
                <a:cs typeface="B Yekan" panose="00000400000000000000" pitchFamily="2" charset="-78"/>
              </a:rPr>
              <a:t>  </a:t>
            </a:r>
            <a:r>
              <a:rPr lang="fa-IR" sz="2400" b="1" dirty="0">
                <a:solidFill>
                  <a:srgbClr val="008000"/>
                </a:solidFill>
                <a:latin typeface="_MRT_Win2Farsi_2" panose="02000000000000000000" pitchFamily="2" charset="0"/>
                <a:ea typeface="Times New Roman" panose="02020603050405020304" pitchFamily="18" charset="0"/>
                <a:cs typeface="B Yekan" panose="00000400000000000000" pitchFamily="2" charset="-78"/>
              </a:rPr>
              <a:t>1</a:t>
            </a:r>
            <a:r>
              <a:rPr lang="fa-IR" sz="2400" b="1" dirty="0">
                <a:solidFill>
                  <a:srgbClr val="7030A0"/>
                </a:solidFill>
                <a:latin typeface="Times New Roman" panose="02020603050405020304" pitchFamily="18" charset="0"/>
                <a:ea typeface="Times New Roman" panose="02020603050405020304" pitchFamily="18" charset="0"/>
                <a:cs typeface="B Yekan" panose="00000400000000000000" pitchFamily="2" charset="-78"/>
              </a:rPr>
              <a:t> ، </a:t>
            </a:r>
            <a:r>
              <a:rPr lang="fa-IR" sz="2400" b="1" dirty="0">
                <a:solidFill>
                  <a:srgbClr val="FF0000"/>
                </a:solidFill>
                <a:latin typeface="Times New Roman" panose="02020603050405020304" pitchFamily="18" charset="0"/>
                <a:ea typeface="Times New Roman" panose="02020603050405020304" pitchFamily="18" charset="0"/>
                <a:cs typeface="B Yekan" panose="00000400000000000000" pitchFamily="2" charset="-78"/>
              </a:rPr>
              <a:t>1 /0 ، 01/0 ، 001/0  ، </a:t>
            </a:r>
            <a:r>
              <a:rPr lang="fa-IR" sz="2400" b="1" dirty="0" smtClean="0">
                <a:solidFill>
                  <a:srgbClr val="FF0000"/>
                </a:solidFill>
                <a:latin typeface="Times New Roman" panose="02020603050405020304" pitchFamily="18" charset="0"/>
                <a:ea typeface="Times New Roman" panose="02020603050405020304" pitchFamily="18" charset="0"/>
                <a:cs typeface="B Yekan" panose="00000400000000000000" pitchFamily="2" charset="-78"/>
              </a:rPr>
              <a:t>0001/0</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r>
              <a:rPr lang="fa-IR" sz="2400" b="1" dirty="0" smtClean="0">
                <a:solidFill>
                  <a:srgbClr val="7030A0"/>
                </a:solidFill>
                <a:latin typeface="Times New Roman" panose="02020603050405020304" pitchFamily="18" charset="0"/>
                <a:ea typeface="Times New Roman" panose="02020603050405020304" pitchFamily="18" charset="0"/>
                <a:cs typeface="2  Titr" panose="00000700000000000000" pitchFamily="2" charset="-78"/>
              </a:rPr>
              <a:t>3. روش </a:t>
            </a:r>
            <a:r>
              <a:rPr lang="fa-IR" sz="2400" b="1" dirty="0">
                <a:solidFill>
                  <a:srgbClr val="7030A0"/>
                </a:solidFill>
                <a:latin typeface="Times New Roman" panose="02020603050405020304" pitchFamily="18" charset="0"/>
                <a:ea typeface="Times New Roman" panose="02020603050405020304" pitchFamily="18" charset="0"/>
                <a:cs typeface="2  Titr" panose="00000700000000000000" pitchFamily="2" charset="-78"/>
              </a:rPr>
              <a:t>تقریب زدن با استفاده از قطع کردن است  یا گرد کردن</a:t>
            </a:r>
            <a:endParaRPr lang="fa-IR" sz="2400" dirty="0"/>
          </a:p>
        </p:txBody>
      </p:sp>
    </p:spTree>
    <p:extLst>
      <p:ext uri="{BB962C8B-B14F-4D97-AF65-F5344CB8AC3E}">
        <p14:creationId xmlns:p14="http://schemas.microsoft.com/office/powerpoint/2010/main" xmlns="" val="2703687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421" y="230175"/>
            <a:ext cx="9188604" cy="6192928"/>
          </a:xfrm>
        </p:spPr>
        <p:txBody>
          <a:bodyPr>
            <a:normAutofit/>
          </a:bodyPr>
          <a:lstStyle/>
          <a:p>
            <a:pPr marL="0" indent="0" algn="ctr" rtl="1">
              <a:lnSpc>
                <a:spcPct val="150000"/>
              </a:lnSpc>
              <a:buNone/>
            </a:pPr>
            <a:r>
              <a:rPr lang="fa-IR" sz="2800" b="1" dirty="0" smtClean="0">
                <a:ln w="12700">
                  <a:solidFill>
                    <a:schemeClr val="accent3">
                      <a:lumMod val="50000"/>
                    </a:schemeClr>
                  </a:solidFill>
                  <a:prstDash val="solid"/>
                </a:ln>
                <a:solidFill>
                  <a:srgbClr val="239D0F"/>
                </a:solidFill>
                <a:effectLst>
                  <a:innerShdw blurRad="177800">
                    <a:schemeClr val="accent3">
                      <a:lumMod val="50000"/>
                    </a:schemeClr>
                  </a:innerShdw>
                </a:effectLst>
                <a:cs typeface="B Titr" panose="00000700000000000000" pitchFamily="2" charset="-78"/>
              </a:rPr>
              <a:t> </a:t>
            </a:r>
            <a:r>
              <a:rPr lang="fa-IR" sz="2800" b="1" dirty="0">
                <a:ln w="12700">
                  <a:solidFill>
                    <a:schemeClr val="accent3">
                      <a:lumMod val="50000"/>
                    </a:schemeClr>
                  </a:solidFill>
                  <a:prstDash val="solid"/>
                </a:ln>
                <a:solidFill>
                  <a:srgbClr val="239D0F"/>
                </a:solidFill>
                <a:effectLst>
                  <a:innerShdw blurRad="177800">
                    <a:schemeClr val="accent3">
                      <a:lumMod val="50000"/>
                    </a:schemeClr>
                  </a:innerShdw>
                </a:effectLst>
                <a:cs typeface="B Titr" panose="00000700000000000000" pitchFamily="2" charset="-78"/>
              </a:rPr>
              <a:t>بین پاسخ تقریبی و پاسخ واقعی که ما بدست آورده ایم </a:t>
            </a:r>
            <a:r>
              <a:rPr lang="fa-IR" sz="2800" b="1" dirty="0" smtClean="0">
                <a:ln w="12700">
                  <a:solidFill>
                    <a:schemeClr val="accent3">
                      <a:lumMod val="50000"/>
                    </a:schemeClr>
                  </a:solidFill>
                  <a:prstDash val="solid"/>
                </a:ln>
                <a:solidFill>
                  <a:srgbClr val="239D0F"/>
                </a:solidFill>
                <a:effectLst>
                  <a:innerShdw blurRad="177800">
                    <a:schemeClr val="accent3">
                      <a:lumMod val="50000"/>
                    </a:schemeClr>
                  </a:innerShdw>
                </a:effectLst>
                <a:cs typeface="B Titr" panose="00000700000000000000" pitchFamily="2" charset="-78"/>
              </a:rPr>
              <a:t>مقداری اختلاف وجود دارد.</a:t>
            </a:r>
          </a:p>
          <a:p>
            <a:pPr marL="0" indent="0" algn="ctr" rtl="1">
              <a:lnSpc>
                <a:spcPct val="150000"/>
              </a:lnSpc>
              <a:buNone/>
            </a:pPr>
            <a:r>
              <a:rPr lang="fa-IR" sz="2800" b="1" dirty="0" smtClean="0">
                <a:ln w="12700">
                  <a:solidFill>
                    <a:schemeClr val="accent3">
                      <a:lumMod val="50000"/>
                    </a:schemeClr>
                  </a:solidFill>
                  <a:prstDash val="solid"/>
                </a:ln>
                <a:solidFill>
                  <a:srgbClr val="E80EDE"/>
                </a:solidFill>
                <a:effectLst>
                  <a:innerShdw blurRad="177800">
                    <a:schemeClr val="accent3">
                      <a:lumMod val="50000"/>
                    </a:schemeClr>
                  </a:innerShdw>
                </a:effectLst>
                <a:cs typeface="B Titr" panose="00000700000000000000" pitchFamily="2" charset="-78"/>
              </a:rPr>
              <a:t>قابل توجه همکاران :</a:t>
            </a:r>
          </a:p>
          <a:p>
            <a:pPr marL="0" indent="0" algn="ctr" rtl="1">
              <a:lnSpc>
                <a:spcPct val="150000"/>
              </a:lnSpc>
              <a:buNone/>
            </a:pPr>
            <a:r>
              <a:rPr lang="fa-IR" sz="2800" b="1" dirty="0" smtClean="0">
                <a:ln w="12700">
                  <a:solidFill>
                    <a:schemeClr val="accent3">
                      <a:lumMod val="50000"/>
                    </a:schemeClr>
                  </a:solidFill>
                  <a:prstDash val="solid"/>
                </a:ln>
                <a:solidFill>
                  <a:srgbClr val="2108DA"/>
                </a:solidFill>
                <a:effectLst>
                  <a:innerShdw blurRad="177800">
                    <a:schemeClr val="accent3">
                      <a:lumMod val="50000"/>
                    </a:schemeClr>
                  </a:innerShdw>
                </a:effectLst>
                <a:cs typeface="B Titr" panose="00000700000000000000" pitchFamily="2" charset="-78"/>
              </a:rPr>
              <a:t> در ریاضی ششم به طور مکرر از</a:t>
            </a:r>
          </a:p>
          <a:p>
            <a:pPr marL="0" indent="0" algn="ctr" rtl="1">
              <a:lnSpc>
                <a:spcPct val="150000"/>
              </a:lnSpc>
              <a:buNone/>
            </a:pPr>
            <a:r>
              <a:rPr lang="fa-IR" sz="2800" b="1" dirty="0" smtClean="0">
                <a:ln w="12700">
                  <a:solidFill>
                    <a:schemeClr val="accent3">
                      <a:lumMod val="50000"/>
                    </a:schemeClr>
                  </a:solidFill>
                  <a:prstDash val="solid"/>
                </a:ln>
                <a:solidFill>
                  <a:srgbClr val="2108DA"/>
                </a:solidFill>
                <a:effectLst>
                  <a:innerShdw blurRad="177800">
                    <a:schemeClr val="accent3">
                      <a:lumMod val="50000"/>
                    </a:schemeClr>
                  </a:innerShdw>
                </a:effectLst>
                <a:cs typeface="B Titr" panose="00000700000000000000" pitchFamily="2" charset="-78"/>
              </a:rPr>
              <a:t>اختلاف بین هر عدد و مقدارتقریبی  اش(صفحه133)  </a:t>
            </a:r>
          </a:p>
          <a:p>
            <a:pPr marL="0" indent="0" algn="ctr" rtl="1">
              <a:lnSpc>
                <a:spcPct val="150000"/>
              </a:lnSpc>
              <a:buNone/>
            </a:pPr>
            <a:r>
              <a:rPr lang="fa-IR" sz="2800" b="1" dirty="0" smtClean="0">
                <a:ln w="12700">
                  <a:solidFill>
                    <a:schemeClr val="accent3">
                      <a:lumMod val="50000"/>
                    </a:schemeClr>
                  </a:solidFill>
                  <a:prstDash val="solid"/>
                </a:ln>
                <a:solidFill>
                  <a:schemeClr val="accent4">
                    <a:lumMod val="50000"/>
                  </a:schemeClr>
                </a:solidFill>
                <a:effectLst>
                  <a:innerShdw blurRad="177800">
                    <a:schemeClr val="accent3">
                      <a:lumMod val="50000"/>
                    </a:schemeClr>
                  </a:innerShdw>
                </a:effectLst>
                <a:cs typeface="B Titr" panose="00000700000000000000" pitchFamily="2" charset="-78"/>
              </a:rPr>
              <a:t>ویا  اختلاف بین مقدار واقعی و مقدار تقریبی (صفحه 138) </a:t>
            </a:r>
          </a:p>
          <a:p>
            <a:pPr marL="0" indent="0" algn="ctr" rtl="1">
              <a:lnSpc>
                <a:spcPct val="150000"/>
              </a:lnSpc>
              <a:buNone/>
            </a:pPr>
            <a:r>
              <a:rPr lang="fa-IR" sz="2800" b="1" dirty="0" smtClean="0">
                <a:ln w="12700">
                  <a:solidFill>
                    <a:schemeClr val="accent3">
                      <a:lumMod val="50000"/>
                    </a:schemeClr>
                  </a:solidFill>
                  <a:prstDash val="solid"/>
                </a:ln>
                <a:solidFill>
                  <a:srgbClr val="7030A0"/>
                </a:solidFill>
                <a:effectLst>
                  <a:innerShdw blurRad="177800">
                    <a:schemeClr val="accent3">
                      <a:lumMod val="50000"/>
                    </a:schemeClr>
                  </a:innerShdw>
                </a:effectLst>
                <a:cs typeface="B Titr" panose="00000700000000000000" pitchFamily="2" charset="-78"/>
              </a:rPr>
              <a:t>و همچنین   اختلاف پاسخ تقریبی و عدد واقعی  اشاره شده است .</a:t>
            </a:r>
          </a:p>
          <a:p>
            <a:pPr marL="0" indent="0" algn="ctr" rtl="1">
              <a:lnSpc>
                <a:spcPct val="150000"/>
              </a:lnSpc>
              <a:buNone/>
            </a:pPr>
            <a:r>
              <a:rPr lang="fa-IR" sz="3600" b="1" dirty="0" smtClean="0">
                <a:ln w="12700">
                  <a:solidFill>
                    <a:schemeClr val="accent3">
                      <a:lumMod val="50000"/>
                    </a:schemeClr>
                  </a:solidFill>
                  <a:prstDash val="solid"/>
                </a:ln>
                <a:solidFill>
                  <a:srgbClr val="CA1906"/>
                </a:solidFill>
                <a:effectLst>
                  <a:innerShdw blurRad="177800">
                    <a:schemeClr val="accent3">
                      <a:lumMod val="50000"/>
                    </a:schemeClr>
                  </a:innerShdw>
                </a:effectLst>
                <a:cs typeface="B Titr" panose="00000700000000000000" pitchFamily="2" charset="-78"/>
              </a:rPr>
              <a:t>و نیازی به بیان عبارت </a:t>
            </a:r>
            <a:r>
              <a:rPr lang="fa-IR" sz="3600" b="1" u="sng" dirty="0" smtClean="0">
                <a:ln w="12700">
                  <a:solidFill>
                    <a:schemeClr val="accent3">
                      <a:lumMod val="50000"/>
                    </a:schemeClr>
                  </a:solidFill>
                  <a:prstDash val="solid"/>
                </a:ln>
                <a:solidFill>
                  <a:srgbClr val="CA1906"/>
                </a:solidFill>
                <a:effectLst>
                  <a:innerShdw blurRad="177800">
                    <a:schemeClr val="accent3">
                      <a:lumMod val="50000"/>
                    </a:schemeClr>
                  </a:innerShdw>
                </a:effectLst>
                <a:cs typeface="B Titr" panose="00000700000000000000" pitchFamily="2" charset="-78"/>
              </a:rPr>
              <a:t>خطای تقریب </a:t>
            </a:r>
            <a:r>
              <a:rPr lang="fa-IR" sz="3600" b="1" dirty="0" smtClean="0">
                <a:ln w="12700">
                  <a:solidFill>
                    <a:schemeClr val="accent3">
                      <a:lumMod val="50000"/>
                    </a:schemeClr>
                  </a:solidFill>
                  <a:prstDash val="solid"/>
                </a:ln>
                <a:solidFill>
                  <a:srgbClr val="CA1906"/>
                </a:solidFill>
                <a:effectLst>
                  <a:innerShdw blurRad="177800">
                    <a:schemeClr val="accent3">
                      <a:lumMod val="50000"/>
                    </a:schemeClr>
                  </a:innerShdw>
                </a:effectLst>
                <a:cs typeface="B Titr" panose="00000700000000000000" pitchFamily="2" charset="-78"/>
              </a:rPr>
              <a:t>را در این پایه نیست.</a:t>
            </a:r>
            <a:endParaRPr lang="fa-IR" sz="3600" b="1" dirty="0">
              <a:ln w="12700">
                <a:solidFill>
                  <a:schemeClr val="accent3">
                    <a:lumMod val="50000"/>
                  </a:schemeClr>
                </a:solidFill>
                <a:prstDash val="solid"/>
              </a:ln>
              <a:solidFill>
                <a:srgbClr val="CA1906"/>
              </a:solidFill>
              <a:effectLst>
                <a:innerShdw blurRad="177800">
                  <a:schemeClr val="accent3">
                    <a:lumMod val="50000"/>
                  </a:schemeClr>
                </a:innerShdw>
              </a:effectLst>
              <a:cs typeface="B Titr" panose="00000700000000000000" pitchFamily="2" charset="-78"/>
            </a:endParaRPr>
          </a:p>
          <a:p>
            <a:pPr algn="ctr" rtl="1"/>
            <a:endParaRPr lang="en-US" sz="2800" dirty="0"/>
          </a:p>
        </p:txBody>
      </p:sp>
    </p:spTree>
    <p:extLst>
      <p:ext uri="{BB962C8B-B14F-4D97-AF65-F5344CB8AC3E}">
        <p14:creationId xmlns:p14="http://schemas.microsoft.com/office/powerpoint/2010/main" xmlns="" val="1424321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8" y="164124"/>
            <a:ext cx="8573178" cy="234461"/>
          </a:xfrm>
        </p:spPr>
        <p:txBody>
          <a:bodyPr>
            <a:normAutofit fontScale="90000"/>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207303" y="562708"/>
            <a:ext cx="9224376" cy="6670430"/>
          </a:xfrm>
        </p:spPr>
        <p:txBody>
          <a:bodyPr>
            <a:normAutofit/>
          </a:bodyPr>
          <a:lstStyle/>
          <a:p>
            <a:pPr marL="0" indent="0" algn="just" rtl="1">
              <a:buNone/>
            </a:pP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و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بعضی مواقع ابتداء محاسبه را انجام می دهیم و سپس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حاصل را تقریب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می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زنیم.و در این محاسبات مقداراختلاف تقریب کمتر است. در مواقعی که ارزش و دقّت محاسبه  برای ما مهم باشد. از این روش </a:t>
            </a:r>
            <a:r>
              <a:rPr lang="fa-IR" sz="3200" b="1" dirty="0" smtClean="0">
                <a:ln w="12700">
                  <a:solidFill>
                    <a:schemeClr val="accent3">
                      <a:lumMod val="50000"/>
                    </a:schemeClr>
                  </a:solidFill>
                  <a:prstDash val="solid"/>
                </a:ln>
                <a:solidFill>
                  <a:srgbClr val="2108DA"/>
                </a:solidFill>
                <a:effectLst>
                  <a:innerShdw blurRad="177800">
                    <a:schemeClr val="accent3">
                      <a:lumMod val="50000"/>
                    </a:schemeClr>
                  </a:innerShdw>
                </a:effectLst>
                <a:cs typeface="B Nazanin" panose="00000400000000000000" pitchFamily="2" charset="-78"/>
              </a:rPr>
              <a:t>( ابتدا محاسبه ، سپس تقریب )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می شود.</a:t>
            </a:r>
            <a:endPar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endParaRPr lang="fa-I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marL="0" indent="0" algn="just" rtl="1">
              <a:buNone/>
            </a:pP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در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محاسبات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تقریبی ، با توجه به شرایط ، بعضی مواقع ابتداء اعداد را تقریب می زنیم و سپس محاسبه می کنیم که در این محاسبات مقدار اختلاف تقریب بیشتر است</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a:t>
            </a:r>
          </a:p>
          <a:p>
            <a:pPr marL="0" indent="0" algn="just" rtl="1">
              <a:buNone/>
            </a:pP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جای که  ارزش و دقّت محاسبه برای ما کمتر است.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از این روش       </a:t>
            </a:r>
            <a:r>
              <a:rPr lang="fa-IR" sz="3200" b="1" dirty="0" smtClean="0">
                <a:ln w="12700">
                  <a:solidFill>
                    <a:schemeClr val="accent3">
                      <a:lumMod val="50000"/>
                    </a:schemeClr>
                  </a:solidFill>
                  <a:prstDash val="solid"/>
                </a:ln>
                <a:solidFill>
                  <a:srgbClr val="2108DA"/>
                </a:solidFill>
                <a:effectLst>
                  <a:innerShdw blurRad="177800">
                    <a:schemeClr val="accent3">
                      <a:lumMod val="50000"/>
                    </a:schemeClr>
                  </a:innerShdw>
                </a:effectLst>
                <a:cs typeface="B Nazanin" panose="00000400000000000000" pitchFamily="2" charset="-78"/>
              </a:rPr>
              <a:t>( </a:t>
            </a:r>
            <a:r>
              <a:rPr lang="fa-IR" sz="3200" b="1" dirty="0">
                <a:ln w="12700">
                  <a:solidFill>
                    <a:schemeClr val="accent3">
                      <a:lumMod val="50000"/>
                    </a:schemeClr>
                  </a:solidFill>
                  <a:prstDash val="solid"/>
                </a:ln>
                <a:solidFill>
                  <a:srgbClr val="2108DA"/>
                </a:solidFill>
                <a:effectLst>
                  <a:innerShdw blurRad="177800">
                    <a:schemeClr val="accent3">
                      <a:lumMod val="50000"/>
                    </a:schemeClr>
                  </a:innerShdw>
                </a:effectLst>
                <a:cs typeface="B Nazanin" panose="00000400000000000000" pitchFamily="2" charset="-78"/>
              </a:rPr>
              <a:t>ابتداء تقریب </a:t>
            </a:r>
            <a:r>
              <a:rPr lang="fa-IR" sz="3200" b="1" dirty="0" smtClean="0">
                <a:ln w="12700">
                  <a:solidFill>
                    <a:schemeClr val="accent3">
                      <a:lumMod val="50000"/>
                    </a:schemeClr>
                  </a:solidFill>
                  <a:prstDash val="solid"/>
                </a:ln>
                <a:solidFill>
                  <a:srgbClr val="2108DA"/>
                </a:solidFill>
                <a:effectLst>
                  <a:innerShdw blurRad="177800">
                    <a:schemeClr val="accent3">
                      <a:lumMod val="50000"/>
                    </a:schemeClr>
                  </a:innerShdw>
                </a:effectLst>
                <a:cs typeface="B Nazanin" panose="00000400000000000000" pitchFamily="2" charset="-78"/>
              </a:rPr>
              <a:t>، </a:t>
            </a:r>
            <a:r>
              <a:rPr lang="fa-IR" sz="3200" b="1" dirty="0">
                <a:ln w="12700">
                  <a:solidFill>
                    <a:schemeClr val="accent3">
                      <a:lumMod val="50000"/>
                    </a:schemeClr>
                  </a:solidFill>
                  <a:prstDash val="solid"/>
                </a:ln>
                <a:solidFill>
                  <a:srgbClr val="2108DA"/>
                </a:solidFill>
                <a:effectLst>
                  <a:innerShdw blurRad="177800">
                    <a:schemeClr val="accent3">
                      <a:lumMod val="50000"/>
                    </a:schemeClr>
                  </a:innerShdw>
                </a:effectLst>
                <a:cs typeface="B Nazanin" panose="00000400000000000000" pitchFamily="2" charset="-78"/>
              </a:rPr>
              <a:t>سپس محاسبه </a:t>
            </a:r>
            <a:r>
              <a:rPr lang="fa-IR" sz="3200" b="1" dirty="0" smtClean="0">
                <a:ln w="12700">
                  <a:solidFill>
                    <a:schemeClr val="accent3">
                      <a:lumMod val="50000"/>
                    </a:schemeClr>
                  </a:solidFill>
                  <a:prstDash val="solid"/>
                </a:ln>
                <a:solidFill>
                  <a:srgbClr val="2108DA"/>
                </a:solidFill>
                <a:effectLst>
                  <a:innerShdw blurRad="177800">
                    <a:schemeClr val="accent3">
                      <a:lumMod val="50000"/>
                    </a:schemeClr>
                  </a:innerShdw>
                </a:effectLst>
                <a:cs typeface="B Nazanin" panose="00000400000000000000" pitchFamily="2" charset="-78"/>
              </a:rPr>
              <a:t>)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استفاده می شود .</a:t>
            </a:r>
            <a:endPar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endParaRPr lang="fa-IR"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Tree>
    <p:extLst>
      <p:ext uri="{BB962C8B-B14F-4D97-AF65-F5344CB8AC3E}">
        <p14:creationId xmlns:p14="http://schemas.microsoft.com/office/powerpoint/2010/main" xmlns="" val="3181626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17" y="840291"/>
            <a:ext cx="9478537" cy="5000353"/>
          </a:xfrm>
        </p:spPr>
        <p:txBody>
          <a:bodyPr>
            <a:normAutofit/>
          </a:bodyPr>
          <a:lstStyle/>
          <a:p>
            <a:pPr algn="just" rtl="1">
              <a:buFont typeface="Wingdings" pitchFamily="2" charset="2"/>
              <a:buChar char="Ø"/>
            </a:pP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گرد کردن نسبت به قطع کردن، به دقت بیشتری نیاز دارد و از طرفی از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اختلاف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کمتری نیز برخوردار است</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a:t>
            </a:r>
            <a:endParaRPr lang="en-US"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endParaRPr>
          </a:p>
          <a:p>
            <a:pPr marL="0" indent="0" algn="just" rtl="1">
              <a:buNone/>
            </a:pPr>
            <a:endPar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endParaRPr>
          </a:p>
          <a:p>
            <a:pPr algn="just" rtl="1">
              <a:buFont typeface="Wingdings" pitchFamily="2" charset="2"/>
              <a:buChar char="Ø"/>
            </a:pP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کتاب های درسی که مهارتهای تخمین زدن را آموزش می دهند، بر گرد کردن تاکید بیشتری دارند</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a:t>
            </a:r>
            <a:endParaRPr lang="en-US"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endParaRPr>
          </a:p>
          <a:p>
            <a:pPr marL="0" indent="0" algn="just" rtl="1">
              <a:buNone/>
            </a:pPr>
            <a:endPar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endParaRPr>
          </a:p>
          <a:p>
            <a:pPr algn="just" rtl="1">
              <a:buFont typeface="Wingdings" pitchFamily="2" charset="2"/>
              <a:buChar char="Ø"/>
            </a:pP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گرد کردن مانند قطع کردن با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مقداریاختلاف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همراه است. اما این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اختلاف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را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می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Titr" panose="00000700000000000000" pitchFamily="2" charset="-78"/>
              </a:rPr>
              <a:t>توان تعدیل کرد.</a:t>
            </a:r>
          </a:p>
          <a:p>
            <a:pPr marL="0" indent="0" algn="just" rtl="1">
              <a:buNone/>
            </a:pPr>
            <a:r>
              <a:rPr lang="fa-IR" sz="2400" b="1" dirty="0">
                <a:ln w="12700">
                  <a:solidFill>
                    <a:schemeClr val="accent3">
                      <a:lumMod val="50000"/>
                    </a:schemeClr>
                  </a:solidFill>
                  <a:prstDash val="solid"/>
                </a:ln>
                <a:solidFill>
                  <a:srgbClr val="2108DA"/>
                </a:solidFill>
                <a:effectLst>
                  <a:innerShdw blurRad="177800">
                    <a:schemeClr val="accent3">
                      <a:lumMod val="50000"/>
                    </a:schemeClr>
                  </a:innerShdw>
                </a:effectLst>
                <a:cs typeface="B Titr" panose="00000700000000000000" pitchFamily="2" charset="-78"/>
              </a:rPr>
              <a:t>(کمک به به کودکان در یادگیری ریاضیات)</a:t>
            </a:r>
          </a:p>
          <a:p>
            <a:pPr algn="r" rtl="1"/>
            <a:endParaRPr lang="en-US" sz="2400" dirty="0"/>
          </a:p>
        </p:txBody>
      </p:sp>
    </p:spTree>
    <p:extLst>
      <p:ext uri="{BB962C8B-B14F-4D97-AF65-F5344CB8AC3E}">
        <p14:creationId xmlns:p14="http://schemas.microsoft.com/office/powerpoint/2010/main" xmlns="" val="3211757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60" y="1636542"/>
            <a:ext cx="8596668" cy="1320800"/>
          </a:xfrm>
        </p:spPr>
        <p:txBody>
          <a:bodyPr>
            <a:normAutofit/>
          </a:bodyPr>
          <a:lstStyle/>
          <a:p>
            <a:pPr algn="ctr" rtl="1"/>
            <a:r>
              <a:rPr lang="fa-IR" sz="4800" b="1" dirty="0">
                <a:ln w="12700">
                  <a:solidFill>
                    <a:schemeClr val="accent3">
                      <a:lumMod val="50000"/>
                    </a:schemeClr>
                  </a:solidFill>
                  <a:prstDash val="solid"/>
                </a:ln>
                <a:solidFill>
                  <a:srgbClr val="E80EDE"/>
                </a:solidFill>
                <a:effectLst>
                  <a:innerShdw blurRad="177800">
                    <a:schemeClr val="accent3">
                      <a:lumMod val="50000"/>
                    </a:schemeClr>
                  </a:innerShdw>
                </a:effectLst>
                <a:cs typeface="2  Titr" panose="00000700000000000000" pitchFamily="2" charset="-78"/>
              </a:rPr>
              <a:t>ترتیب و اولویت انجام عملیات</a:t>
            </a:r>
            <a:endParaRPr lang="en-US" sz="4800" dirty="0"/>
          </a:p>
        </p:txBody>
      </p:sp>
    </p:spTree>
    <p:extLst>
      <p:ext uri="{BB962C8B-B14F-4D97-AF65-F5344CB8AC3E}">
        <p14:creationId xmlns:p14="http://schemas.microsoft.com/office/powerpoint/2010/main" xmlns="" val="3425021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01200" cy="6858000"/>
          </a:xfrm>
        </p:spPr>
        <p:txBody>
          <a:bodyPr>
            <a:normAutofit/>
          </a:bodyPr>
          <a:lstStyle/>
          <a:p>
            <a:pPr marL="342900" lvl="0" indent="-342900" algn="r" rtl="1">
              <a:buFont typeface="Wingdings" pitchFamily="2" charset="2"/>
              <a:buChar char="Ø"/>
            </a:pPr>
            <a:r>
              <a:rPr lang="en-US" sz="2400" b="1" dirty="0">
                <a:cs typeface="2  Nazanin" panose="00000400000000000000" pitchFamily="2" charset="-78"/>
              </a:rPr>
              <a:t> </a:t>
            </a:r>
            <a:r>
              <a:rPr lang="fa-IR" sz="2400" b="1" dirty="0" smtClean="0">
                <a:cs typeface="2  Nazanin" panose="00000400000000000000" pitchFamily="2" charset="-78"/>
              </a:rPr>
              <a:t>      </a:t>
            </a:r>
            <a:r>
              <a:rPr lang="en-US" sz="3200" b="1" dirty="0" smtClean="0">
                <a:ln w="12700">
                  <a:solidFill>
                    <a:schemeClr val="accent3">
                      <a:lumMod val="50000"/>
                    </a:schemeClr>
                  </a:solidFill>
                  <a:prstDash val="solid"/>
                </a:ln>
                <a:solidFill>
                  <a:srgbClr val="E80EDE"/>
                </a:solidFill>
                <a:effectLst>
                  <a:innerShdw blurRad="177800">
                    <a:schemeClr val="accent3">
                      <a:lumMod val="50000"/>
                    </a:schemeClr>
                  </a:innerShdw>
                </a:effectLst>
                <a:latin typeface="+mn-lt"/>
                <a:ea typeface="+mn-ea"/>
                <a:cs typeface="2  Titr" panose="00000700000000000000" pitchFamily="2" charset="-78"/>
              </a:rPr>
              <a:t/>
            </a:r>
            <a:br>
              <a:rPr lang="en-US" sz="3200" b="1" dirty="0" smtClean="0">
                <a:ln w="12700">
                  <a:solidFill>
                    <a:schemeClr val="accent3">
                      <a:lumMod val="50000"/>
                    </a:schemeClr>
                  </a:solidFill>
                  <a:prstDash val="solid"/>
                </a:ln>
                <a:solidFill>
                  <a:srgbClr val="E80EDE"/>
                </a:solidFill>
                <a:effectLst>
                  <a:innerShdw blurRad="177800">
                    <a:schemeClr val="accent3">
                      <a:lumMod val="50000"/>
                    </a:schemeClr>
                  </a:innerShdw>
                </a:effectLst>
                <a:latin typeface="+mn-lt"/>
                <a:ea typeface="+mn-ea"/>
                <a:cs typeface="2  Titr" panose="00000700000000000000" pitchFamily="2" charset="-78"/>
              </a:rPr>
            </a:br>
            <a:r>
              <a:rPr lang="fa-IR" sz="3100" b="1" dirty="0" smtClean="0">
                <a:ln w="12700">
                  <a:solidFill>
                    <a:schemeClr val="accent3">
                      <a:lumMod val="50000"/>
                    </a:schemeClr>
                  </a:solidFill>
                  <a:prstDash val="solid"/>
                </a:ln>
                <a:solidFill>
                  <a:srgbClr val="E80EDE"/>
                </a:solidFill>
                <a:effectLst>
                  <a:innerShdw blurRad="177800">
                    <a:schemeClr val="accent3">
                      <a:lumMod val="50000"/>
                    </a:schemeClr>
                  </a:innerShdw>
                </a:effectLst>
                <a:latin typeface="+mn-lt"/>
                <a:ea typeface="+mn-ea"/>
                <a:cs typeface="B Nazanin" panose="00000400000000000000" pitchFamily="2" charset="-78"/>
              </a:rPr>
              <a:t>اول محاسبه </a:t>
            </a:r>
            <a:r>
              <a:rPr lang="fa-IR" sz="3100" b="1" dirty="0">
                <a:ln w="12700">
                  <a:solidFill>
                    <a:schemeClr val="accent3">
                      <a:lumMod val="50000"/>
                    </a:schemeClr>
                  </a:solidFill>
                  <a:prstDash val="solid"/>
                </a:ln>
                <a:solidFill>
                  <a:srgbClr val="E80EDE"/>
                </a:solidFill>
                <a:effectLst>
                  <a:innerShdw blurRad="177800">
                    <a:schemeClr val="accent3">
                      <a:lumMod val="50000"/>
                    </a:schemeClr>
                  </a:innerShdw>
                </a:effectLst>
                <a:latin typeface="+mn-lt"/>
                <a:ea typeface="+mn-ea"/>
                <a:cs typeface="B Nazanin" panose="00000400000000000000" pitchFamily="2" charset="-78"/>
              </a:rPr>
              <a:t>پرانتز :  </a:t>
            </a:r>
            <a:r>
              <a:rPr lang="fa-IR"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اگر یک عبارت پرانتز داشت از داخلی ترین پرانتز محاسبات را شروع می کنیم . وبه ترتیب از داخلی ترین پرانتز </a:t>
            </a:r>
            <a:r>
              <a:rPr lang="fa-IR"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عملیات  </a:t>
            </a:r>
            <a:r>
              <a:rPr lang="fa-IR"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داخل پرانتز ها را انجام می دهیم</a:t>
            </a:r>
            <a:r>
              <a:rPr lang="fa-IR"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a:t>
            </a:r>
            <a:r>
              <a:rPr lang="en-US"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a:r>
            <a:br>
              <a:rPr lang="en-US"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br>
            <a:r>
              <a:rPr lang="en-US"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a:r>
            <a:br>
              <a:rPr lang="en-US"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br>
            <a:r>
              <a:rPr lang="fa-IR" sz="3100" b="1" dirty="0">
                <a:ln w="12700">
                  <a:solidFill>
                    <a:schemeClr val="accent3">
                      <a:lumMod val="50000"/>
                    </a:schemeClr>
                  </a:solidFill>
                  <a:prstDash val="solid"/>
                </a:ln>
                <a:solidFill>
                  <a:srgbClr val="E80EDE"/>
                </a:solidFill>
                <a:effectLst>
                  <a:innerShdw blurRad="177800">
                    <a:schemeClr val="accent3">
                      <a:lumMod val="50000"/>
                    </a:schemeClr>
                  </a:innerShdw>
                </a:effectLst>
                <a:latin typeface="+mn-lt"/>
                <a:ea typeface="+mn-ea"/>
                <a:cs typeface="B Nazanin" panose="00000400000000000000" pitchFamily="2" charset="-78"/>
              </a:rPr>
              <a:t>دوم محاسبه ضرب یا تقسیم  : </a:t>
            </a:r>
            <a:r>
              <a:rPr lang="fa-IR"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بعد از </a:t>
            </a:r>
            <a:r>
              <a:rPr lang="fa-IR"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پرانتز ابتدا </a:t>
            </a:r>
            <a:r>
              <a:rPr lang="fa-IR"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باید عملیات مربوط به  ضرب و تقسیم ها را انجام </a:t>
            </a:r>
            <a:r>
              <a:rPr lang="fa-IR"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دهیم</a:t>
            </a:r>
            <a:r>
              <a:rPr lang="fa-IR"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a:t>
            </a:r>
            <a:r>
              <a:rPr lang="fa-IR"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a:t>
            </a:r>
            <a:r>
              <a:rPr lang="fa-IR"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انجام ضرب و تقسیم نسبت به هم اولویت ندارند. از سمت چپ شروع می کنیم هر کدام که اول </a:t>
            </a:r>
            <a:r>
              <a:rPr lang="fa-IR"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بیاید </a:t>
            </a:r>
            <a:r>
              <a:rPr lang="fa-IR"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را انجام می دهیم و سپس بعدی </a:t>
            </a:r>
            <a:r>
              <a:rPr lang="fa-IR"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)و تا آخر عملیات پیش می رویم.  </a:t>
            </a:r>
            <a:r>
              <a:rPr lang="en-US"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a:r>
            <a:br>
              <a:rPr lang="en-US"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br>
            <a:r>
              <a:rPr lang="en-US"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a:r>
            <a:br>
              <a:rPr lang="en-US"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br>
            <a:r>
              <a:rPr lang="fa-IR" sz="3100" b="1" dirty="0">
                <a:ln w="12700">
                  <a:solidFill>
                    <a:schemeClr val="accent3">
                      <a:lumMod val="50000"/>
                    </a:schemeClr>
                  </a:solidFill>
                  <a:prstDash val="solid"/>
                </a:ln>
                <a:solidFill>
                  <a:srgbClr val="E80EDE"/>
                </a:solidFill>
                <a:effectLst>
                  <a:innerShdw blurRad="177800">
                    <a:schemeClr val="accent3">
                      <a:lumMod val="50000"/>
                    </a:schemeClr>
                  </a:innerShdw>
                </a:effectLst>
                <a:latin typeface="+mn-lt"/>
                <a:ea typeface="+mn-ea"/>
                <a:cs typeface="B Nazanin" panose="00000400000000000000" pitchFamily="2" charset="-78"/>
              </a:rPr>
              <a:t>سوم جمع یا تفریق  : </a:t>
            </a:r>
            <a:r>
              <a:rPr lang="fa-IR"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بین جمع و تفریق هر کدام که از سمت چپ زود تر بیاید ، اول محاسبه می شود وتا آخر پیش می رویم.</a:t>
            </a:r>
            <a:r>
              <a:rPr lang="en-US"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a:r>
            <a:br>
              <a:rPr lang="en-US" sz="3100"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br>
            <a:r>
              <a:rPr lang="en-US"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t/>
            </a:r>
            <a:br>
              <a:rPr lang="en-US" sz="31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mn-lt"/>
                <a:ea typeface="+mn-ea"/>
                <a:cs typeface="B Nazanin" panose="00000400000000000000" pitchFamily="2" charset="-78"/>
              </a:rPr>
            </a:br>
            <a:r>
              <a:rPr lang="fa-IR" sz="2500" b="1" dirty="0" smtClean="0">
                <a:ln w="12700">
                  <a:solidFill>
                    <a:schemeClr val="accent3">
                      <a:lumMod val="50000"/>
                    </a:schemeClr>
                  </a:solidFill>
                  <a:prstDash val="solid"/>
                </a:ln>
                <a:solidFill>
                  <a:srgbClr val="E80EDE"/>
                </a:solidFill>
                <a:effectLst>
                  <a:innerShdw blurRad="177800">
                    <a:schemeClr val="accent3">
                      <a:lumMod val="50000"/>
                    </a:schemeClr>
                  </a:innerShdw>
                </a:effectLst>
                <a:latin typeface="+mn-lt"/>
                <a:ea typeface="+mn-ea"/>
                <a:cs typeface="B Nazanin" panose="00000400000000000000" pitchFamily="2" charset="-78"/>
              </a:rPr>
              <a:t> </a:t>
            </a:r>
            <a:endParaRPr lang="en-US" sz="2400" dirty="0">
              <a:cs typeface="2  Nazanin" panose="00000400000000000000" pitchFamily="2" charset="-78"/>
            </a:endParaRPr>
          </a:p>
        </p:txBody>
      </p:sp>
    </p:spTree>
    <p:extLst>
      <p:ext uri="{BB962C8B-B14F-4D97-AF65-F5344CB8AC3E}">
        <p14:creationId xmlns:p14="http://schemas.microsoft.com/office/powerpoint/2010/main" xmlns="" val="2919200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203986"/>
            <a:ext cx="9003323" cy="3880773"/>
          </a:xfrm>
        </p:spPr>
        <p:txBody>
          <a:bodyPr>
            <a:normAutofit/>
          </a:bodyPr>
          <a:lstStyle/>
          <a:p>
            <a:pPr marL="0" indent="0" algn="r" rtl="1">
              <a:buNone/>
            </a:pP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برای انجام عملیات ضرب یا تقسیم ، از سمت چپ محاسبه کنید و اولویت انجام عملیات ، با قرار گرفتن علامتی است که  در سمت چپ قرار دارد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a:t>
            </a:r>
          </a:p>
          <a:p>
            <a:pPr marL="0" indent="0" algn="r" rtl="1">
              <a:buNone/>
            </a:pPr>
            <a:endParaRPr lang="fa-IR" sz="3200" b="1" i="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r" rtl="1">
              <a:buNone/>
            </a:pPr>
            <a:r>
              <a:rPr lang="fa-IR" sz="2400" b="1" dirty="0">
                <a:ln w="12700">
                  <a:solidFill>
                    <a:schemeClr val="accent3">
                      <a:lumMod val="50000"/>
                    </a:schemeClr>
                  </a:solidFill>
                  <a:prstDash val="solid"/>
                </a:ln>
                <a:solidFill>
                  <a:srgbClr val="2108DA"/>
                </a:solidFill>
                <a:effectLst>
                  <a:innerShdw blurRad="177800">
                    <a:schemeClr val="accent3">
                      <a:lumMod val="50000"/>
                    </a:schemeClr>
                  </a:innerShdw>
                </a:effectLst>
                <a:cs typeface="B Nazanin" panose="00000400000000000000" pitchFamily="2" charset="-78"/>
              </a:rPr>
              <a:t>مثلا برای انجام عملیات   (  4× 3 ÷ 12 )  </a:t>
            </a:r>
            <a:r>
              <a:rPr lang="fa-IR" sz="2400" b="1" dirty="0" smtClean="0">
                <a:ln w="12700">
                  <a:solidFill>
                    <a:schemeClr val="accent3">
                      <a:lumMod val="50000"/>
                    </a:schemeClr>
                  </a:solidFill>
                  <a:prstDash val="solid"/>
                </a:ln>
                <a:solidFill>
                  <a:srgbClr val="2108DA"/>
                </a:solidFill>
                <a:effectLst>
                  <a:innerShdw blurRad="177800">
                    <a:schemeClr val="accent3">
                      <a:lumMod val="50000"/>
                    </a:schemeClr>
                  </a:innerShdw>
                </a:effectLst>
                <a:cs typeface="B Nazanin" panose="00000400000000000000" pitchFamily="2" charset="-78"/>
              </a:rPr>
              <a:t>ابتدا عملیات </a:t>
            </a:r>
            <a:r>
              <a:rPr lang="fa-IR" sz="2400" b="1" dirty="0">
                <a:ln w="12700">
                  <a:solidFill>
                    <a:schemeClr val="accent3">
                      <a:lumMod val="50000"/>
                    </a:schemeClr>
                  </a:solidFill>
                  <a:prstDash val="solid"/>
                </a:ln>
                <a:solidFill>
                  <a:srgbClr val="2108DA"/>
                </a:solidFill>
                <a:effectLst>
                  <a:innerShdw blurRad="177800">
                    <a:schemeClr val="accent3">
                      <a:lumMod val="50000"/>
                    </a:schemeClr>
                  </a:innerShdw>
                </a:effectLst>
                <a:cs typeface="B Nazanin" panose="00000400000000000000" pitchFamily="2" charset="-78"/>
              </a:rPr>
              <a:t>تقسیم و سپس ضرب را انجام می دهیم .</a:t>
            </a:r>
            <a:r>
              <a:rPr lang="fa-IR" sz="2400" b="1" i="1" dirty="0">
                <a:ln w="12700">
                  <a:solidFill>
                    <a:schemeClr val="accent3">
                      <a:lumMod val="50000"/>
                    </a:schemeClr>
                  </a:solidFill>
                  <a:prstDash val="solid"/>
                </a:ln>
                <a:solidFill>
                  <a:srgbClr val="E80EDE"/>
                </a:solidFill>
                <a:effectLst>
                  <a:innerShdw blurRad="177800">
                    <a:schemeClr val="accent3">
                      <a:lumMod val="50000"/>
                    </a:schemeClr>
                  </a:innerShdw>
                </a:effectLst>
                <a:cs typeface="B Nazanin" panose="00000400000000000000" pitchFamily="2" charset="-78"/>
              </a:rPr>
              <a:t/>
            </a:r>
            <a:br>
              <a:rPr lang="fa-IR" sz="2400" b="1" i="1" dirty="0">
                <a:ln w="12700">
                  <a:solidFill>
                    <a:schemeClr val="accent3">
                      <a:lumMod val="50000"/>
                    </a:schemeClr>
                  </a:solidFill>
                  <a:prstDash val="solid"/>
                </a:ln>
                <a:solidFill>
                  <a:srgbClr val="E80EDE"/>
                </a:solidFill>
                <a:effectLst>
                  <a:innerShdw blurRad="177800">
                    <a:schemeClr val="accent3">
                      <a:lumMod val="50000"/>
                    </a:schemeClr>
                  </a:innerShdw>
                </a:effectLst>
                <a:cs typeface="B Nazanin" panose="00000400000000000000" pitchFamily="2" charset="-78"/>
              </a:rPr>
            </a:br>
            <a:r>
              <a:rPr lang="fa-IR" sz="2400" b="1" dirty="0">
                <a:ln w="12700">
                  <a:solidFill>
                    <a:schemeClr val="accent3">
                      <a:lumMod val="50000"/>
                    </a:schemeClr>
                  </a:solidFill>
                  <a:prstDash val="solid"/>
                </a:ln>
                <a:solidFill>
                  <a:srgbClr val="E80EDE"/>
                </a:solidFill>
                <a:effectLst>
                  <a:innerShdw blurRad="177800">
                    <a:schemeClr val="accent3">
                      <a:lumMod val="50000"/>
                    </a:schemeClr>
                  </a:innerShdw>
                </a:effectLst>
                <a:cs typeface="B Nazanin" panose="00000400000000000000" pitchFamily="2" charset="-78"/>
              </a:rPr>
              <a:t/>
            </a:r>
            <a:br>
              <a:rPr lang="fa-IR" sz="2400" b="1" dirty="0">
                <a:ln w="12700">
                  <a:solidFill>
                    <a:schemeClr val="accent3">
                      <a:lumMod val="50000"/>
                    </a:schemeClr>
                  </a:solidFill>
                  <a:prstDash val="solid"/>
                </a:ln>
                <a:solidFill>
                  <a:srgbClr val="E80EDE"/>
                </a:solidFill>
                <a:effectLst>
                  <a:innerShdw blurRad="177800">
                    <a:schemeClr val="accent3">
                      <a:lumMod val="50000"/>
                    </a:schemeClr>
                  </a:innerShdw>
                </a:effectLst>
                <a:cs typeface="B Nazanin" panose="00000400000000000000" pitchFamily="2" charset="-78"/>
              </a:rPr>
            </a:br>
            <a:endParaRPr lang="en-US" sz="2400" dirty="0"/>
          </a:p>
        </p:txBody>
      </p:sp>
    </p:spTree>
    <p:extLst>
      <p:ext uri="{BB962C8B-B14F-4D97-AF65-F5344CB8AC3E}">
        <p14:creationId xmlns:p14="http://schemas.microsoft.com/office/powerpoint/2010/main" xmlns="" val="1509892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8" y="736601"/>
            <a:ext cx="9093982" cy="4285565"/>
          </a:xfrm>
        </p:spPr>
        <p:txBody>
          <a:bodyPr>
            <a:noAutofit/>
          </a:bodyPr>
          <a:lstStyle/>
          <a:p>
            <a:pPr algn="r" rtl="1"/>
            <a:r>
              <a:rPr lang="fa-IR" sz="3100" b="1" dirty="0">
                <a:ln w="12700">
                  <a:solidFill>
                    <a:schemeClr val="accent3">
                      <a:lumMod val="50000"/>
                    </a:schemeClr>
                  </a:solidFill>
                  <a:prstDash val="solid"/>
                </a:ln>
                <a:solidFill>
                  <a:srgbClr val="E80EDE"/>
                </a:solidFill>
                <a:effectLst>
                  <a:innerShdw blurRad="177800">
                    <a:schemeClr val="accent3">
                      <a:lumMod val="50000"/>
                    </a:schemeClr>
                  </a:innerShdw>
                </a:effectLst>
                <a:latin typeface="+mn-lt"/>
                <a:ea typeface="+mn-ea"/>
                <a:cs typeface="B Nazanin" panose="00000400000000000000" pitchFamily="2" charset="-78"/>
              </a:rPr>
              <a:t/>
            </a:r>
            <a:br>
              <a:rPr lang="fa-IR" sz="3100" b="1" dirty="0">
                <a:ln w="12700">
                  <a:solidFill>
                    <a:schemeClr val="accent3">
                      <a:lumMod val="50000"/>
                    </a:schemeClr>
                  </a:solidFill>
                  <a:prstDash val="solid"/>
                </a:ln>
                <a:solidFill>
                  <a:srgbClr val="E80EDE"/>
                </a:solidFill>
                <a:effectLst>
                  <a:innerShdw blurRad="177800">
                    <a:schemeClr val="accent3">
                      <a:lumMod val="50000"/>
                    </a:schemeClr>
                  </a:innerShdw>
                </a:effectLst>
                <a:latin typeface="+mn-lt"/>
                <a:ea typeface="+mn-ea"/>
                <a:cs typeface="B Nazanin" panose="00000400000000000000" pitchFamily="2" charset="-78"/>
              </a:rPr>
            </a:b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برای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انجام عملیات جمع یا تفریق ، از سمت چپ محاسبه کنید و اولویت انجام عملیات ، با قرار گرفتن علامتی است که  در سمت چپ قرار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دارد.  </a:t>
            </a:r>
            <a:b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en-US"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r>
            <a:br>
              <a:rPr lang="en-US"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en-US"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r>
            <a:br>
              <a:rPr lang="en-US"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r>
            <a:b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br>
            <a:r>
              <a:rPr lang="fa-IR" sz="2800" b="1" dirty="0">
                <a:ln w="12700">
                  <a:solidFill>
                    <a:schemeClr val="accent3">
                      <a:lumMod val="50000"/>
                    </a:schemeClr>
                  </a:solidFill>
                  <a:prstDash val="solid"/>
                </a:ln>
                <a:solidFill>
                  <a:srgbClr val="2108DA"/>
                </a:solidFill>
                <a:effectLst>
                  <a:innerShdw blurRad="177800">
                    <a:schemeClr val="accent3">
                      <a:lumMod val="50000"/>
                    </a:schemeClr>
                  </a:innerShdw>
                </a:effectLst>
                <a:cs typeface="B Nazanin" panose="00000400000000000000" pitchFamily="2" charset="-78"/>
              </a:rPr>
              <a:t>مثلا برای انجام عملیات (  4+ 3 - 12 ) ابتداعملیات تفریق و سپس جمع را انجام می دهیم .</a:t>
            </a:r>
            <a:r>
              <a:rPr lang="en-US" dirty="0">
                <a:cs typeface="2  Nazanin" panose="00000400000000000000" pitchFamily="2" charset="-78"/>
              </a:rPr>
              <a:t/>
            </a:r>
            <a:br>
              <a:rPr lang="en-US" dirty="0">
                <a:cs typeface="2  Nazanin" panose="00000400000000000000" pitchFamily="2" charset="-78"/>
              </a:rPr>
            </a:br>
            <a:endParaRPr lang="en-US" dirty="0"/>
          </a:p>
        </p:txBody>
      </p:sp>
    </p:spTree>
    <p:extLst>
      <p:ext uri="{BB962C8B-B14F-4D97-AF65-F5344CB8AC3E}">
        <p14:creationId xmlns:p14="http://schemas.microsoft.com/office/powerpoint/2010/main" xmlns="" val="3660527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8" y="164124"/>
            <a:ext cx="8573178" cy="234461"/>
          </a:xfrm>
        </p:spPr>
        <p:txBody>
          <a:bodyPr>
            <a:normAutofit fontScale="90000"/>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292100" y="392303"/>
            <a:ext cx="9259862" cy="6670430"/>
          </a:xfrm>
        </p:spPr>
        <p:txBody>
          <a:bodyPr>
            <a:normAutofit/>
          </a:bodyPr>
          <a:lstStyle/>
          <a:p>
            <a:pPr marL="0" lvl="0" indent="0" algn="ctr" rtl="1">
              <a:buClr>
                <a:srgbClr val="90C226"/>
              </a:buClr>
              <a:buNone/>
            </a:pPr>
            <a:r>
              <a:rPr lang="fa-IR" sz="5400" b="1" dirty="0" smtClean="0">
                <a:ln w="12700">
                  <a:solidFill>
                    <a:srgbClr val="E6B91E">
                      <a:lumMod val="50000"/>
                    </a:srgbClr>
                  </a:solidFill>
                  <a:prstDash val="solid"/>
                </a:ln>
                <a:solidFill>
                  <a:srgbClr val="FF0000"/>
                </a:solidFill>
                <a:effectLst>
                  <a:innerShdw blurRad="177800">
                    <a:srgbClr val="E6B91E">
                      <a:lumMod val="50000"/>
                    </a:srgbClr>
                  </a:innerShdw>
                </a:effectLst>
                <a:cs typeface="B Nazanin" panose="00000400000000000000" pitchFamily="2" charset="-78"/>
              </a:rPr>
              <a:t>هدف کلی تقریب</a:t>
            </a:r>
            <a:endParaRPr lang="fa-IR" sz="54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دانش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آموزان می آموزند که در زندگی روزمره و متناسب با موضوعاتی که سر و کاردارند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در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صورت نیاز از عددهای تقریبی به جای مقدار های واقعی و دقیق استفاده می کنند</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a:t>
            </a:r>
          </a:p>
          <a:p>
            <a:pPr marL="0" indent="0" algn="just" rtl="1">
              <a:buNone/>
            </a:pPr>
            <a:endParaRPr lang="en-US"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آنان باید در انتخاب دقت تقریب مهارت پیدا می کند به طوری که نتیجۀ عمل، همان </a:t>
            </a: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دقتی </a:t>
            </a: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را داشته باشد که لازم دارند.</a:t>
            </a:r>
          </a:p>
          <a:p>
            <a:pPr algn="just" rtl="1">
              <a:buFont typeface="Wingdings" pitchFamily="2" charset="2"/>
              <a:buChar char="Ø"/>
            </a:pPr>
            <a:endPar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Tree>
    <p:extLst>
      <p:ext uri="{BB962C8B-B14F-4D97-AF65-F5344CB8AC3E}">
        <p14:creationId xmlns:p14="http://schemas.microsoft.com/office/powerpoint/2010/main" xmlns="" val="4135846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3993"/>
            <a:ext cx="8596668" cy="1629509"/>
          </a:xfrm>
        </p:spPr>
        <p:txBody>
          <a:bodyPr>
            <a:normAutofit/>
          </a:bodyPr>
          <a:lstStyle/>
          <a:p>
            <a:pPr algn="ctr"/>
            <a:r>
              <a:rPr lang="fa-IR" sz="7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رابطه طولی</a:t>
            </a:r>
            <a:endParaRPr lang="en-US" sz="7000" dirty="0"/>
          </a:p>
        </p:txBody>
      </p:sp>
    </p:spTree>
    <p:extLst>
      <p:ext uri="{BB962C8B-B14F-4D97-AF65-F5344CB8AC3E}">
        <p14:creationId xmlns:p14="http://schemas.microsoft.com/office/powerpoint/2010/main" xmlns="" val="764120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3993"/>
            <a:ext cx="8596668" cy="1629509"/>
          </a:xfrm>
        </p:spPr>
        <p:txBody>
          <a:bodyPr>
            <a:normAutofit/>
          </a:bodyPr>
          <a:lstStyle/>
          <a:p>
            <a:pPr algn="ctr"/>
            <a:r>
              <a:rPr lang="fa-IR"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فصل7 ؛ تقریب</a:t>
            </a:r>
            <a:endParaRPr lang="en-US" sz="6600" dirty="0"/>
          </a:p>
        </p:txBody>
      </p:sp>
      <p:sp>
        <p:nvSpPr>
          <p:cNvPr id="5" name="Content Placeholder 4"/>
          <p:cNvSpPr>
            <a:spLocks noGrp="1"/>
          </p:cNvSpPr>
          <p:nvPr>
            <p:ph idx="1"/>
          </p:nvPr>
        </p:nvSpPr>
        <p:spPr/>
        <p:txBody>
          <a:bodyPr/>
          <a:lstStyle/>
          <a:p>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7" y="648789"/>
            <a:ext cx="8596668" cy="605245"/>
          </a:xfrm>
        </p:spPr>
        <p:txBody>
          <a:bodyPr>
            <a:normAutofit fontScale="90000"/>
          </a:bodyPr>
          <a:lstStyle/>
          <a:p>
            <a:pPr algn="ctr" rtl="1"/>
            <a:r>
              <a:rPr lang="fa-IR"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ارتباط کلی تقریب تا پایه پنجم </a:t>
            </a:r>
            <a:br>
              <a:rPr lang="fa-IR"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r>
              <a:rPr lang="fa-IR"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0" y="1993750"/>
            <a:ext cx="8596668" cy="4029682"/>
          </a:xfrm>
        </p:spPr>
        <p:txBody>
          <a:bodyPr>
            <a:normAutofit/>
          </a:bodyPr>
          <a:lstStyle/>
          <a:p>
            <a:pPr algn="r" rtl="1">
              <a:lnSpc>
                <a:spcPct val="150000"/>
              </a:lnSpc>
              <a:buFont typeface="Wingdings" panose="05000000000000000000" pitchFamily="2" charset="2"/>
              <a:buChar char="ü"/>
            </a:pPr>
            <a:r>
              <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تقریب </a:t>
            </a:r>
            <a:r>
              <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hlinkClick r:id="rId2" action="ppaction://hlinksldjump"/>
              </a:rPr>
              <a:t>در پایه دوم </a:t>
            </a:r>
            <a:endPar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r" rtl="1">
              <a:lnSpc>
                <a:spcPct val="150000"/>
              </a:lnSpc>
              <a:buFont typeface="Wingdings" panose="05000000000000000000" pitchFamily="2" charset="2"/>
              <a:buChar char="ü"/>
            </a:pPr>
            <a:r>
              <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تقریب در پایه</a:t>
            </a:r>
            <a:r>
              <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hlinkClick r:id="rId3" action="ppaction://hlinksldjump"/>
              </a:rPr>
              <a:t> سوم</a:t>
            </a:r>
            <a:endPar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r" rtl="1">
              <a:lnSpc>
                <a:spcPct val="150000"/>
              </a:lnSpc>
              <a:buFont typeface="Wingdings" panose="05000000000000000000" pitchFamily="2" charset="2"/>
              <a:buChar char="ü"/>
            </a:pPr>
            <a:r>
              <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تقریب در پایه </a:t>
            </a:r>
            <a:r>
              <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hlinkClick r:id="" action="ppaction://noaction"/>
              </a:rPr>
              <a:t>چهارم</a:t>
            </a:r>
            <a:endPar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r" rtl="1">
              <a:lnSpc>
                <a:spcPct val="150000"/>
              </a:lnSpc>
              <a:buFont typeface="Wingdings" panose="05000000000000000000" pitchFamily="2" charset="2"/>
              <a:buChar char="ü"/>
            </a:pPr>
            <a:r>
              <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تقریب در پایه </a:t>
            </a:r>
            <a:r>
              <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hlinkClick r:id="rId4" action="ppaction://hlinksldjump"/>
              </a:rPr>
              <a:t>پنجم</a:t>
            </a:r>
            <a:endParaRPr lang="fa-IR"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marL="0" indent="0" algn="r" rtl="1">
              <a:buNone/>
            </a:pPr>
            <a:endParaRPr lang="en-US" sz="2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endParaRPr lang="en-US" sz="2800" u="sng" dirty="0"/>
          </a:p>
        </p:txBody>
      </p:sp>
    </p:spTree>
    <p:extLst>
      <p:ext uri="{BB962C8B-B14F-4D97-AF65-F5344CB8AC3E}">
        <p14:creationId xmlns:p14="http://schemas.microsoft.com/office/powerpoint/2010/main" xmlns="" val="2660767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7720"/>
            <a:ext cx="10452846" cy="6069011"/>
          </a:xfrm>
        </p:spPr>
        <p:txBody>
          <a:bodyPr>
            <a:normAutofit/>
          </a:bodyPr>
          <a:lstStyle/>
          <a:p>
            <a:pPr marL="0" indent="0" algn="r" rtl="1">
              <a:buNone/>
            </a:pPr>
            <a:r>
              <a:rPr lang="fa-IR" sz="3600" b="1" dirty="0" smtClean="0">
                <a:cs typeface="B Nazanin" pitchFamily="2" charset="-78"/>
              </a:rPr>
              <a:t>                    </a:t>
            </a:r>
          </a:p>
          <a:p>
            <a:pPr marL="0" indent="0" algn="r" rtl="1">
              <a:buNone/>
            </a:pPr>
            <a:r>
              <a:rPr lang="fa-IR" sz="1400" b="1" dirty="0" smtClean="0">
                <a:solidFill>
                  <a:prstClr val="black">
                    <a:lumMod val="75000"/>
                    <a:lumOff val="25000"/>
                  </a:prstClr>
                </a:solidFill>
                <a:cs typeface="B Nazanin" pitchFamily="2" charset="-78"/>
              </a:rPr>
              <a:t>                                                                 </a:t>
            </a:r>
            <a:r>
              <a:rPr lang="fa-IR" b="1" dirty="0" smtClean="0">
                <a:solidFill>
                  <a:prstClr val="black">
                    <a:lumMod val="75000"/>
                    <a:lumOff val="25000"/>
                  </a:prstClr>
                </a:solidFill>
                <a:cs typeface="B Nazanin" pitchFamily="2" charset="-78"/>
              </a:rPr>
              <a:t>آموزش روش قطع کردن و گرد کردن                          </a:t>
            </a:r>
            <a:r>
              <a:rPr lang="fa-IR" sz="1400" b="1" dirty="0" smtClean="0">
                <a:solidFill>
                  <a:prstClr val="black">
                    <a:lumMod val="75000"/>
                    <a:lumOff val="25000"/>
                  </a:prstClr>
                </a:solidFill>
                <a:cs typeface="B Nazanin" pitchFamily="2" charset="-78"/>
              </a:rPr>
              <a:t>پایه دوم                      آغار آموزش از این پایه</a:t>
            </a:r>
            <a:endParaRPr lang="fa-IR" sz="3600" b="1" dirty="0" smtClean="0">
              <a:cs typeface="B Nazanin" pitchFamily="2" charset="-78"/>
            </a:endParaRPr>
          </a:p>
          <a:p>
            <a:pPr marL="0" indent="0" algn="r" rtl="1">
              <a:buNone/>
            </a:pPr>
            <a:r>
              <a:rPr lang="fa-IR" sz="3600" b="1" dirty="0" smtClean="0">
                <a:cs typeface="B Nazanin" pitchFamily="2" charset="-78"/>
              </a:rPr>
              <a:t>                              </a:t>
            </a:r>
            <a:r>
              <a:rPr lang="fa-IR" sz="1400" b="1" dirty="0" smtClean="0">
                <a:cs typeface="B Nazanin" pitchFamily="2" charset="-78"/>
              </a:rPr>
              <a:t> (حذف کردن و نزدیک تر)</a:t>
            </a:r>
            <a:r>
              <a:rPr lang="fa-IR" sz="3600" b="1" dirty="0" smtClean="0">
                <a:cs typeface="B Nazanin" pitchFamily="2" charset="-78"/>
              </a:rPr>
              <a:t>                      </a:t>
            </a:r>
            <a:r>
              <a:rPr lang="fa-IR" sz="1400" b="1" dirty="0" smtClean="0">
                <a:cs typeface="B Nazanin" pitchFamily="2" charset="-78"/>
              </a:rPr>
              <a:t>پایه سوم                   ادامه آموزش برای اعداد بزرگ تر</a:t>
            </a:r>
            <a:endParaRPr lang="fa-IR" sz="1400" b="1" dirty="0">
              <a:cs typeface="B Nazanin" pitchFamily="2" charset="-78"/>
            </a:endParaRPr>
          </a:p>
          <a:p>
            <a:pPr marL="0" indent="0" algn="r" rtl="1">
              <a:buNone/>
            </a:pPr>
            <a:r>
              <a:rPr lang="fa-IR" sz="1400" b="1" dirty="0" smtClean="0">
                <a:cs typeface="B Nazanin" pitchFamily="2" charset="-78"/>
              </a:rPr>
              <a:t>                                                                                                                                                                              پایه چهارم                تکرار همان مطالب قبل</a:t>
            </a:r>
            <a:endParaRPr lang="fa-IR" sz="1400" b="1" dirty="0">
              <a:cs typeface="B Nazanin" pitchFamily="2" charset="-78"/>
            </a:endParaRPr>
          </a:p>
          <a:p>
            <a:pPr marL="0" indent="0" algn="r" rtl="1">
              <a:buNone/>
            </a:pPr>
            <a:r>
              <a:rPr lang="fa-IR" sz="1400" b="1" dirty="0" smtClean="0">
                <a:cs typeface="B Nazanin" pitchFamily="2" charset="-78"/>
              </a:rPr>
              <a:t>      </a:t>
            </a:r>
            <a:r>
              <a:rPr lang="fa-IR" sz="4000" b="1" dirty="0" smtClean="0">
                <a:solidFill>
                  <a:srgbClr val="FF0000"/>
                </a:solidFill>
                <a:cs typeface="B Nazanin" pitchFamily="2" charset="-78"/>
              </a:rPr>
              <a:t>تقریب</a:t>
            </a:r>
            <a:r>
              <a:rPr lang="fa-IR" sz="1400" b="1" dirty="0" smtClean="0">
                <a:cs typeface="B Nazanin" pitchFamily="2" charset="-78"/>
              </a:rPr>
              <a:t>                                                                                                                                          پایه پنجم                 تکرار همان مطالب وهمچنین برای           اعداداعشاری     </a:t>
            </a:r>
          </a:p>
          <a:p>
            <a:pPr marL="0" indent="0" algn="r" rtl="1">
              <a:buNone/>
            </a:pPr>
            <a:endParaRPr lang="fa-IR" sz="1400" b="1" dirty="0">
              <a:cs typeface="B Nazanin" pitchFamily="2" charset="-78"/>
            </a:endParaRPr>
          </a:p>
          <a:p>
            <a:pPr marL="0" indent="0" algn="r" rtl="1">
              <a:buNone/>
            </a:pPr>
            <a:r>
              <a:rPr lang="fa-IR" sz="1400" b="1" dirty="0" smtClean="0">
                <a:cs typeface="B Nazanin" pitchFamily="2" charset="-78"/>
              </a:rPr>
              <a:t>                                  </a:t>
            </a:r>
          </a:p>
          <a:p>
            <a:pPr marL="0" indent="0" algn="r" rtl="1">
              <a:lnSpc>
                <a:spcPct val="150000"/>
              </a:lnSpc>
              <a:buNone/>
            </a:pPr>
            <a:r>
              <a:rPr lang="fa-IR" sz="1400" b="1" dirty="0">
                <a:cs typeface="B Nazanin" pitchFamily="2" charset="-78"/>
              </a:rPr>
              <a:t> </a:t>
            </a:r>
            <a:r>
              <a:rPr lang="fa-IR" sz="1400" b="1" dirty="0" smtClean="0">
                <a:cs typeface="B Nazanin" pitchFamily="2" charset="-78"/>
              </a:rPr>
              <a:t>                                                                          </a:t>
            </a:r>
            <a:r>
              <a:rPr lang="fa-IR" b="1" dirty="0" smtClean="0">
                <a:cs typeface="B Nazanin" pitchFamily="2" charset="-78"/>
              </a:rPr>
              <a:t>درک </a:t>
            </a:r>
            <a:r>
              <a:rPr lang="fa-IR" b="1" dirty="0">
                <a:cs typeface="B Nazanin" pitchFamily="2" charset="-78"/>
              </a:rPr>
              <a:t>رقم مورد نظر </a:t>
            </a:r>
            <a:r>
              <a:rPr lang="fa-IR" b="1" dirty="0" smtClean="0">
                <a:cs typeface="B Nazanin" pitchFamily="2" charset="-78"/>
              </a:rPr>
              <a:t>تقریب</a:t>
            </a:r>
            <a:r>
              <a:rPr lang="fa-IR" sz="1400" b="1" dirty="0" smtClean="0">
                <a:cs typeface="B Nazanin" pitchFamily="2" charset="-78"/>
              </a:rPr>
              <a:t>               پایه چهارم          آغاز آموزش این موضوع از این پایه</a:t>
            </a:r>
          </a:p>
          <a:p>
            <a:pPr marL="0" indent="0" algn="r" rtl="1">
              <a:lnSpc>
                <a:spcPct val="150000"/>
              </a:lnSpc>
              <a:buNone/>
            </a:pPr>
            <a:r>
              <a:rPr lang="fa-IR" sz="1400" b="1" dirty="0">
                <a:cs typeface="B Nazanin" pitchFamily="2" charset="-78"/>
              </a:rPr>
              <a:t> </a:t>
            </a:r>
            <a:r>
              <a:rPr lang="fa-IR" sz="1400" b="1" dirty="0" smtClean="0">
                <a:cs typeface="B Nazanin" pitchFamily="2" charset="-78"/>
              </a:rPr>
              <a:t>                                                                                                                                           پایه پنجم             تکرار مطالب قبل</a:t>
            </a:r>
            <a:endParaRPr lang="fa-IR" sz="1400" b="1" dirty="0">
              <a:cs typeface="B Nazanin" pitchFamily="2" charset="-78"/>
            </a:endParaRPr>
          </a:p>
          <a:p>
            <a:pPr marL="0" indent="0" algn="ctr" rtl="1">
              <a:buNone/>
            </a:pPr>
            <a:endParaRPr lang="en-US" sz="3600" b="1" dirty="0">
              <a:cs typeface="B Nazanin" pitchFamily="2" charset="-78"/>
            </a:endParaRPr>
          </a:p>
        </p:txBody>
      </p:sp>
      <p:cxnSp>
        <p:nvCxnSpPr>
          <p:cNvPr id="11" name="Elbow Connector 10"/>
          <p:cNvCxnSpPr/>
          <p:nvPr/>
        </p:nvCxnSpPr>
        <p:spPr>
          <a:xfrm rot="10800000">
            <a:off x="7751308" y="1259061"/>
            <a:ext cx="1322364" cy="13012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0800000" flipV="1">
            <a:off x="7666904" y="2883871"/>
            <a:ext cx="1406768" cy="139270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854543" y="1167631"/>
            <a:ext cx="9284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854544" y="1167631"/>
            <a:ext cx="928467" cy="6330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854544" y="1167631"/>
            <a:ext cx="928467" cy="11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854544" y="1167631"/>
            <a:ext cx="928469" cy="1519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629769" y="1178841"/>
            <a:ext cx="4923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2567323" y="1758479"/>
            <a:ext cx="4923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2630627" y="2278976"/>
            <a:ext cx="365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2658764" y="2830084"/>
            <a:ext cx="4923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998311" y="4360988"/>
            <a:ext cx="4783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066165" y="4519241"/>
            <a:ext cx="464235" cy="2039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3938683" y="4325129"/>
            <a:ext cx="2954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4064186" y="4830798"/>
            <a:ext cx="2954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53447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750" y="1351834"/>
            <a:ext cx="6758132" cy="2555631"/>
          </a:xfrm>
        </p:spPr>
        <p:txBody>
          <a:bodyPr>
            <a:noAutofit/>
          </a:bodyPr>
          <a:lstStyle/>
          <a:p>
            <a:pPr algn="ctr" rtl="1"/>
            <a: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تقریب در پایه</a:t>
            </a:r>
            <a:b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دوم</a:t>
            </a:r>
            <a:b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endParaRPr lang="en-US" sz="7000" dirty="0">
              <a:cs typeface="B Nazanin" pitchFamily="2" charset="-78"/>
            </a:endParaRPr>
          </a:p>
        </p:txBody>
      </p:sp>
      <p:pic>
        <p:nvPicPr>
          <p:cNvPr id="3" name="Content Placeholder 7"/>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395230"/>
            <a:ext cx="4656406" cy="6462770"/>
          </a:xfrm>
        </p:spPr>
      </p:pic>
    </p:spTree>
    <p:extLst>
      <p:ext uri="{BB962C8B-B14F-4D97-AF65-F5344CB8AC3E}">
        <p14:creationId xmlns:p14="http://schemas.microsoft.com/office/powerpoint/2010/main" xmlns="" val="483763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289932" y="512956"/>
            <a:ext cx="9050978" cy="5885246"/>
          </a:xfrm>
        </p:spPr>
        <p:txBody>
          <a:bodyPr>
            <a:normAutofit fontScale="70000" lnSpcReduction="20000"/>
          </a:bodyPr>
          <a:lstStyle/>
          <a:p>
            <a:pPr algn="just" rtl="1">
              <a:buFont typeface="Wingdings" pitchFamily="2" charset="2"/>
              <a:buChar char="Ø"/>
            </a:pPr>
            <a:r>
              <a:rPr lang="fa-IR" sz="39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بحث تقریب زدن ( قطع کردن و گرد کردن) از پایه دوم شروع می شود و دانش آموزان با مفهوم حذف کردن و نزدیک تر آشنا می شوند. </a:t>
            </a:r>
          </a:p>
          <a:p>
            <a:pPr algn="just" rtl="1">
              <a:buFont typeface="Wingdings" pitchFamily="2" charset="2"/>
              <a:buChar char="Ø"/>
            </a:pPr>
            <a:r>
              <a:rPr lang="fa-IR" sz="39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لازم به ذکر است که در کتاب ریاضی تا پایه ششم از عناوین قطع کردن و گرد کردن استفاده نشده است و به جای آن از عناوین نزدیک تر و حذف کردن استفاده شده است.</a:t>
            </a:r>
          </a:p>
          <a:p>
            <a:pPr algn="just" rtl="1">
              <a:buFont typeface="Wingdings" pitchFamily="2" charset="2"/>
              <a:buChar char="Ø"/>
            </a:pPr>
            <a:endParaRPr lang="fa-IR" sz="39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r>
              <a:rPr lang="fa-IR" sz="39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 پایه ششم اولین جایی است که با عناوین قطع کردن و گرد کردن آشنا می شوند.</a:t>
            </a:r>
          </a:p>
          <a:p>
            <a:pPr algn="just" rtl="1">
              <a:buFont typeface="Wingdings" pitchFamily="2" charset="2"/>
              <a:buChar char="Ø"/>
            </a:pPr>
            <a:r>
              <a:rPr lang="fa-IR" sz="39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p>
          <a:p>
            <a:pPr algn="just" rtl="1">
              <a:buFont typeface="Wingdings" pitchFamily="2" charset="2"/>
              <a:buChar char="Ø"/>
            </a:pPr>
            <a:endParaRPr lang="fa-IR" sz="39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r>
              <a:rPr lang="fa-IR" sz="39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دانش آموزان در پایه دوم روی محور و از طریق جدول ارزش مکانی با  مفهوم حذف کردن و نزدیک تر آشنا می شوند.</a:t>
            </a:r>
          </a:p>
          <a:p>
            <a:pPr algn="just" rtl="1">
              <a:buFont typeface="Wingdings" pitchFamily="2" charset="2"/>
              <a:buChar char="Ø"/>
            </a:pPr>
            <a:r>
              <a:rPr lang="fa-IR" sz="39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اما به دلیل اینکه در این پایه تنها تا اعداد سه رقمی را می خوانند، اعداد بزگتر و همینطور اعداد اعشاری را نمی توانند تقریب بزنند.</a:t>
            </a:r>
          </a:p>
          <a:p>
            <a:pPr algn="just" rtl="1">
              <a:buFont typeface="Wingdings" pitchFamily="2" charset="2"/>
              <a:buChar char="Ø"/>
            </a:pPr>
            <a:endParaRPr lang="fa-IR" sz="2800" dirty="0" smtClean="0"/>
          </a:p>
          <a:p>
            <a:pPr algn="just" rtl="1">
              <a:buFont typeface="Wingdings" pitchFamily="2" charset="2"/>
              <a:buChar char="Ø"/>
            </a:pPr>
            <a:endParaRPr lang="fa-IR" sz="2800" dirty="0"/>
          </a:p>
        </p:txBody>
      </p:sp>
    </p:spTree>
    <p:extLst>
      <p:ext uri="{BB962C8B-B14F-4D97-AF65-F5344CB8AC3E}">
        <p14:creationId xmlns:p14="http://schemas.microsoft.com/office/powerpoint/2010/main" xmlns="" val="1915524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17" y="691662"/>
            <a:ext cx="8940949" cy="5798348"/>
          </a:xfrm>
        </p:spPr>
        <p:txBody>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استفاده از محور برای آموزش روش نزدیک تر( گردکردن) (صفحه 30) </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146912"/>
            <a:ext cx="9097066" cy="4711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3322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47003" y="445477"/>
            <a:ext cx="9753600" cy="6412523"/>
          </a:xfrm>
        </p:spPr>
        <p:txBody>
          <a:bodyPr>
            <a:normAutofit/>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به دست آوردن حاصل جمع تقریبی (صفحه 33)</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33890"/>
            <a:ext cx="9059594" cy="5124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7917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1016"/>
            <a:ext cx="9753600" cy="6646984"/>
          </a:xfrm>
        </p:spPr>
        <p:txBody>
          <a:bodyPr>
            <a:normAutofit/>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آشنایی با روش حذف کردن (صفحه 65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a:t>
            </a:r>
          </a:p>
          <a:p>
            <a:pPr algn="just" rtl="1">
              <a:buFont typeface="Wingdings" pitchFamily="2" charset="2"/>
              <a:buChar char="Ø"/>
            </a:pP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67619"/>
            <a:ext cx="8995491" cy="5690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6340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3110" y="948199"/>
            <a:ext cx="5778878" cy="2555631"/>
          </a:xfrm>
        </p:spPr>
        <p:txBody>
          <a:bodyPr>
            <a:noAutofit/>
          </a:bodyPr>
          <a:lstStyle/>
          <a:p>
            <a:pPr algn="ctr" rtl="1"/>
            <a: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تقریب در پایه سوم</a:t>
            </a:r>
            <a:b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endParaRPr lang="en-US" sz="7000" dirty="0">
              <a:cs typeface="B Nazanin" pitchFamily="2" charset="-78"/>
            </a:endParaRPr>
          </a:p>
        </p:txBody>
      </p:sp>
      <p:pic>
        <p:nvPicPr>
          <p:cNvPr id="3"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54745"/>
            <a:ext cx="4927368" cy="6698170"/>
          </a:xfrm>
        </p:spPr>
      </p:pic>
    </p:spTree>
    <p:extLst>
      <p:ext uri="{BB962C8B-B14F-4D97-AF65-F5344CB8AC3E}">
        <p14:creationId xmlns:p14="http://schemas.microsoft.com/office/powerpoint/2010/main" xmlns="" val="3704080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466165" y="668905"/>
            <a:ext cx="8704342" cy="4656130"/>
          </a:xfrm>
        </p:spPr>
        <p:txBody>
          <a:bodyPr vert="horz" lIns="91440" tIns="45720" rIns="91440" bIns="45720" rtlCol="0">
            <a:normAutofit/>
          </a:bodyPr>
          <a:lstStyle/>
          <a:p>
            <a:pPr algn="just" rtl="1">
              <a:buFont typeface="Wingdings" pitchFamily="2" charset="2"/>
              <a:buChar char="Ø"/>
            </a:pPr>
            <a:r>
              <a:rPr lang="fa-I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 پایه سوم دانش آموزان با مفهوم جدیدی از تقریب آشنا نمی شوند.</a:t>
            </a:r>
          </a:p>
          <a:p>
            <a:pPr algn="just" rtl="1">
              <a:buFont typeface="Wingdings" pitchFamily="2" charset="2"/>
              <a:buChar char="Ø"/>
            </a:pPr>
            <a:endParaRPr lang="fa-I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r>
              <a:rPr lang="fa-I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دانش آموزان در پایه سوم با اعداد چهار رقمی آشنا می شوند و یاد می گیرند که چگونه با حذف یکان .دهگان وصدگان، اعداد چهار رقمی را تقریب بزنند.</a:t>
            </a:r>
          </a:p>
          <a:p>
            <a:pPr algn="just" rtl="1">
              <a:buFont typeface="Wingdings" pitchFamily="2" charset="2"/>
              <a:buChar char="Ø"/>
            </a:pPr>
            <a:endParaRPr lang="fa-IR" dirty="0" smtClean="0"/>
          </a:p>
          <a:p>
            <a:pPr algn="just" rtl="1">
              <a:buFont typeface="Wingdings" pitchFamily="2" charset="2"/>
              <a:buChar char="Ø"/>
            </a:pPr>
            <a:endParaRPr lang="fa-IR" dirty="0" smtClean="0"/>
          </a:p>
        </p:txBody>
      </p:sp>
    </p:spTree>
    <p:extLst>
      <p:ext uri="{BB962C8B-B14F-4D97-AF65-F5344CB8AC3E}">
        <p14:creationId xmlns:p14="http://schemas.microsoft.com/office/powerpoint/2010/main" xmlns="" val="1099502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16523"/>
            <a:ext cx="8596668" cy="5724839"/>
          </a:xfrm>
        </p:spPr>
        <p:txBody>
          <a:bodyPr>
            <a:normAutofit/>
          </a:bodyPr>
          <a:lstStyle/>
          <a:p>
            <a:pPr algn="just" rtl="1"/>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روش حذف کردن دراعداد چهاررقمی(صفحه 37)</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05404"/>
            <a:ext cx="8693834" cy="5652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2973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769" y="1846723"/>
            <a:ext cx="8596668" cy="1629509"/>
          </a:xfrm>
        </p:spPr>
        <p:txBody>
          <a:bodyPr>
            <a:normAutofit/>
          </a:bodyPr>
          <a:lstStyle/>
          <a:p>
            <a:pPr algn="ctr"/>
            <a:r>
              <a:rPr lang="fa-IR" sz="7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مبانی نظری</a:t>
            </a:r>
            <a:endParaRPr lang="en-US" sz="7000" dirty="0"/>
          </a:p>
        </p:txBody>
      </p:sp>
    </p:spTree>
    <p:extLst>
      <p:ext uri="{BB962C8B-B14F-4D97-AF65-F5344CB8AC3E}">
        <p14:creationId xmlns:p14="http://schemas.microsoft.com/office/powerpoint/2010/main" xmlns="" val="484760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28246" y="617875"/>
            <a:ext cx="9800491" cy="6506308"/>
          </a:xfrm>
        </p:spPr>
        <p:txBody>
          <a:bodyPr>
            <a:normAutofit/>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مقایسه عددها با استفاده از روش حذف کردن (صفحه 100)</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365808"/>
            <a:ext cx="9143999" cy="546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5425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815" y="859922"/>
            <a:ext cx="9777046" cy="6518031"/>
          </a:xfrm>
        </p:spPr>
        <p:txBody>
          <a:bodyPr>
            <a:normAutofit/>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حاصل جمع تقریبی اعداد چهاررقمی (تمرین های صفحه 102)</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endParaRPr>
          </a:p>
          <a:p>
            <a:pPr algn="just" rtl="1">
              <a:buFont typeface="Wingdings" pitchFamily="2" charset="2"/>
              <a:buChar char="Ø"/>
            </a:pPr>
            <a:endParaRPr lang="en-US" sz="2800" dirty="0">
              <a:cs typeface="B Nazani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73704"/>
            <a:ext cx="8455416" cy="478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7936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760" y="873370"/>
            <a:ext cx="5063439" cy="2555631"/>
          </a:xfrm>
        </p:spPr>
        <p:txBody>
          <a:bodyPr>
            <a:noAutofit/>
          </a:bodyPr>
          <a:lstStyle/>
          <a:p>
            <a:pPr algn="ctr" rtl="1"/>
            <a: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تقریب در پایه چهارم</a:t>
            </a:r>
            <a:b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endParaRPr lang="en-US" sz="7000" dirty="0">
              <a:cs typeface="B Nazanin" pitchFamily="2" charset="-78"/>
            </a:endParaRPr>
          </a:p>
        </p:txBody>
      </p:sp>
      <p:pic>
        <p:nvPicPr>
          <p:cNvPr id="3"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4800760" cy="6858000"/>
          </a:xfrm>
        </p:spPr>
      </p:pic>
    </p:spTree>
    <p:extLst>
      <p:ext uri="{BB962C8B-B14F-4D97-AF65-F5344CB8AC3E}">
        <p14:creationId xmlns:p14="http://schemas.microsoft.com/office/powerpoint/2010/main" xmlns="" val="4061276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22732" y="54378"/>
            <a:ext cx="8825024" cy="6529754"/>
          </a:xfrm>
        </p:spPr>
        <p:txBody>
          <a:bodyPr vert="horz" lIns="91440" tIns="45720" rIns="91440" bIns="45720" rtlCol="0">
            <a:normAutofit fontScale="85000" lnSpcReduction="10000"/>
          </a:bodyPr>
          <a:lstStyle/>
          <a:p>
            <a:pPr algn="just" rtl="1">
              <a:lnSpc>
                <a:spcPct val="150000"/>
              </a:lnSpc>
              <a:buFont typeface="Wingdings" pitchFamily="2" charset="2"/>
              <a:buChar char="Ø"/>
            </a:pPr>
            <a:r>
              <a:rPr lang="fa-IR"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همان طور که بیان شد در پایه دوم و سوم دانش آموز یاد گرفته است که مقدار تقریبی یک عدد را به 2 روش مختلف ( تحت عناوین حذف کردن و گرد کردن) پیدا کند. </a:t>
            </a:r>
          </a:p>
          <a:p>
            <a:pPr algn="just" rtl="1">
              <a:lnSpc>
                <a:spcPct val="150000"/>
              </a:lnSpc>
              <a:buFont typeface="Wingdings" pitchFamily="2" charset="2"/>
              <a:buChar char="Ø"/>
            </a:pPr>
            <a:r>
              <a:rPr lang="fa-IR"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 صفحه 17 کتاب ریاضی چهارم در تمرین 4 و 5 این موضوع دوباره یادآوری شده است</a:t>
            </a:r>
          </a:p>
          <a:p>
            <a:pPr algn="just" rtl="1">
              <a:lnSpc>
                <a:spcPct val="150000"/>
              </a:lnSpc>
              <a:buFont typeface="Wingdings" pitchFamily="2" charset="2"/>
              <a:buChar char="Ø"/>
            </a:pPr>
            <a:r>
              <a:rPr lang="fa-IR"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دانش آموز در پایه چهارم  در صفحه 56 یاد گرفته است که  مقدار تقریبی یک عدد را با درک رقم مورد نظر تقریب ، پیدا کند.   در سال های پیش به این صراحت، تقریب موردنظر بیان نشده است.</a:t>
            </a:r>
          </a:p>
          <a:p>
            <a:pPr algn="just" rtl="1">
              <a:lnSpc>
                <a:spcPct val="150000"/>
              </a:lnSpc>
              <a:buFont typeface="Wingdings" pitchFamily="2" charset="2"/>
              <a:buChar char="Ø"/>
            </a:pPr>
            <a:r>
              <a:rPr lang="fa-IR"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 صفحه 56 کتاب ریاضی دانش آموز عددها را به طور تقریبی روی محور نشان می دهد. و با توجه به محور باید تشخیص دهد که تقریب در کدام رقم مورد نظر است</a:t>
            </a:r>
          </a:p>
          <a:p>
            <a:pPr algn="just" rtl="1">
              <a:lnSpc>
                <a:spcPct val="150000"/>
              </a:lnSpc>
              <a:buFont typeface="Wingdings" pitchFamily="2" charset="2"/>
              <a:buChar char="Ø"/>
            </a:pPr>
            <a:r>
              <a:rPr lang="fa-IR"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 صفحه 57 کتاب </a:t>
            </a:r>
            <a:r>
              <a:rPr lang="fa-IR" sz="2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آشنا و </a:t>
            </a:r>
            <a:r>
              <a:rPr lang="fa-IR"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متوجه می شود که مقدار تقریبی چقدر با مقدار واقعی اختلاف دارد.</a:t>
            </a:r>
          </a:p>
          <a:p>
            <a:pPr algn="just" rtl="1">
              <a:lnSpc>
                <a:spcPct val="150000"/>
              </a:lnSpc>
              <a:buFont typeface="Wingdings" pitchFamily="2" charset="2"/>
              <a:buChar char="Ø"/>
            </a:pPr>
            <a:r>
              <a:rPr lang="fa-IR"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 صفحه 58 کتاب با استفاده از روش تقریب، برای انجام تقسیم آمادگی لازم را کسب می کند.</a:t>
            </a:r>
          </a:p>
          <a:p>
            <a:pPr algn="just" rtl="1">
              <a:buFont typeface="Wingdings" pitchFamily="2" charset="2"/>
              <a:buChar char="Ø"/>
            </a:pPr>
            <a:endPar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dirty="0" smtClean="0"/>
          </a:p>
          <a:p>
            <a:pPr algn="just" rtl="1">
              <a:buFont typeface="Wingdings" pitchFamily="2" charset="2"/>
              <a:buChar char="Ø"/>
            </a:pPr>
            <a:endParaRPr lang="fa-IR" dirty="0" smtClean="0"/>
          </a:p>
        </p:txBody>
      </p:sp>
    </p:spTree>
    <p:extLst>
      <p:ext uri="{BB962C8B-B14F-4D97-AF65-F5344CB8AC3E}">
        <p14:creationId xmlns:p14="http://schemas.microsoft.com/office/powerpoint/2010/main" xmlns="" val="428920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کادر متن 4"/>
          <p:cNvSpPr txBox="1"/>
          <p:nvPr/>
        </p:nvSpPr>
        <p:spPr>
          <a:xfrm>
            <a:off x="2532382" y="398583"/>
            <a:ext cx="4431131" cy="523220"/>
          </a:xfrm>
          <a:prstGeom prst="rect">
            <a:avLst/>
          </a:prstGeom>
          <a:noFill/>
        </p:spPr>
        <p:txBody>
          <a:bodyPr wrap="square" rtlCol="1">
            <a:spAutoFit/>
          </a:bodyPr>
          <a:lstStyle/>
          <a:p>
            <a:pPr marL="342900" lvl="0" indent="-342900" algn="ctr" rtl="1">
              <a:spcBef>
                <a:spcPts val="1000"/>
              </a:spcBef>
              <a:buClr>
                <a:schemeClr val="accent1"/>
              </a:buClr>
              <a:buSzPct val="80000"/>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یادآوری صفحه 17</a:t>
            </a:r>
            <a:endPar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endParaRPr>
          </a:p>
        </p:txBody>
      </p:sp>
      <p:pic>
        <p:nvPicPr>
          <p:cNvPr id="9"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2307103"/>
            <a:ext cx="9561860" cy="45508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6250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7106" y="541945"/>
            <a:ext cx="6951785" cy="665533"/>
          </a:xfrm>
        </p:spPr>
        <p:txBody>
          <a:bodyPr>
            <a:noAutofit/>
          </a:bodyPr>
          <a:lstStyle/>
          <a:p>
            <a:pPr marL="0" lvl="0" indent="0" algn="ctr">
              <a:buClr>
                <a:srgbClr val="90C226"/>
              </a:buClr>
              <a:buNone/>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آموزش درک رقم مورد تقریب (صفحه 56)</a:t>
            </a:r>
            <a:endPar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69824"/>
            <a:ext cx="7688687" cy="4758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5" name="Straight Connector 14"/>
          <p:cNvCxnSpPr/>
          <p:nvPr/>
        </p:nvCxnSpPr>
        <p:spPr>
          <a:xfrm>
            <a:off x="4517908" y="3262118"/>
            <a:ext cx="96591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a:off x="5000866" y="4726546"/>
            <a:ext cx="83068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4924534" y="6373061"/>
            <a:ext cx="830687" cy="0"/>
          </a:xfrm>
          <a:prstGeom prst="line">
            <a:avLst/>
          </a:prstGeom>
        </p:spPr>
        <p:style>
          <a:lnRef idx="3">
            <a:schemeClr val="accent5"/>
          </a:lnRef>
          <a:fillRef idx="0">
            <a:schemeClr val="accent5"/>
          </a:fillRef>
          <a:effectRef idx="2">
            <a:schemeClr val="accent5"/>
          </a:effectRef>
          <a:fontRef idx="minor">
            <a:schemeClr val="tx1"/>
          </a:fontRef>
        </p:style>
      </p:cxnSp>
      <p:sp>
        <p:nvSpPr>
          <p:cNvPr id="18" name="Title 1"/>
          <p:cNvSpPr txBox="1">
            <a:spLocks/>
          </p:cNvSpPr>
          <p:nvPr/>
        </p:nvSpPr>
        <p:spPr>
          <a:xfrm>
            <a:off x="7817475" y="3522371"/>
            <a:ext cx="2421228" cy="1684982"/>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2500" b="1" dirty="0" smtClean="0">
                <a:cs typeface="B Nazanin" pitchFamily="2" charset="-78"/>
              </a:rPr>
              <a:t>در این صفحه اسم آن رقمی که قرار است برایش تقریب بزند مطرح شده است.</a:t>
            </a:r>
            <a:endParaRPr lang="en-US" sz="2500" b="1" dirty="0">
              <a:cs typeface="B Nazanin" pitchFamily="2" charset="-78"/>
            </a:endParaRPr>
          </a:p>
        </p:txBody>
      </p:sp>
      <p:cxnSp>
        <p:nvCxnSpPr>
          <p:cNvPr id="19" name="Straight Arrow Connector 18"/>
          <p:cNvCxnSpPr/>
          <p:nvPr/>
        </p:nvCxnSpPr>
        <p:spPr>
          <a:xfrm>
            <a:off x="5755221" y="3262118"/>
            <a:ext cx="2100892" cy="7303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964702" y="4449114"/>
            <a:ext cx="2007321" cy="2774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64702" y="4726547"/>
            <a:ext cx="2007321" cy="16465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02212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1263" y="506777"/>
            <a:ext cx="7256577" cy="923438"/>
          </a:xfrm>
        </p:spPr>
        <p:txBody>
          <a:bodyPr>
            <a:noAutofit/>
          </a:bodyPr>
          <a:lstStyle/>
          <a:p>
            <a:pPr marL="0" lvl="0" indent="0" algn="ctr" rtl="1">
              <a:buClr>
                <a:srgbClr val="90C226"/>
              </a:buClr>
              <a:buNone/>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نشان دادن عددها به طور تقریبی روی محور و تشخیص دادن رقم مورد تقریب (صفحه 56)</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61943"/>
            <a:ext cx="8525022" cy="49960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4050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278" y="691665"/>
            <a:ext cx="9050214" cy="937846"/>
          </a:xfrm>
        </p:spPr>
        <p:txBody>
          <a:bodyPr>
            <a:noAutofit/>
          </a:bodyPr>
          <a:lstStyle/>
          <a:p>
            <a:pPr marL="0" indent="0" algn="ctr" rtl="1">
              <a:buNone/>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آشنایی با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اختلاف پاسخ تقریبی با پاسخ واقعی در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محاسبه (صفحه 57)</a:t>
            </a:r>
            <a:b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b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438" y="2271995"/>
            <a:ext cx="6927769" cy="4559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Arrow Connector 6"/>
          <p:cNvCxnSpPr/>
          <p:nvPr/>
        </p:nvCxnSpPr>
        <p:spPr>
          <a:xfrm flipV="1">
            <a:off x="5357611" y="6452317"/>
            <a:ext cx="2511381" cy="10947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8" name="Content Placeholder 2"/>
          <p:cNvSpPr txBox="1">
            <a:spLocks/>
          </p:cNvSpPr>
          <p:nvPr/>
        </p:nvSpPr>
        <p:spPr>
          <a:xfrm>
            <a:off x="7868992" y="4681780"/>
            <a:ext cx="1403797" cy="2047741"/>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rtl="1">
              <a:buFont typeface="Wingdings 3" charset="2"/>
              <a:buNone/>
            </a:pPr>
            <a:endParaRPr lang="fa-IR" smtClean="0"/>
          </a:p>
          <a:p>
            <a:pPr algn="r" rtl="1"/>
            <a:endParaRPr lang="fa-IR" smtClean="0"/>
          </a:p>
          <a:p>
            <a:pPr algn="r" rtl="1"/>
            <a:endParaRPr lang="fa-IR" smtClean="0"/>
          </a:p>
          <a:p>
            <a:pPr algn="r" rtl="1"/>
            <a:endParaRPr lang="fa-IR" smtClean="0"/>
          </a:p>
          <a:p>
            <a:pPr algn="r" rtl="1"/>
            <a:endParaRPr lang="fa-IR" smtClean="0"/>
          </a:p>
          <a:p>
            <a:pPr algn="r" rtl="1"/>
            <a:endParaRPr lang="fa-IR" smtClean="0"/>
          </a:p>
          <a:p>
            <a:pPr algn="r" rtl="1"/>
            <a:endParaRPr lang="fa-IR" smtClean="0"/>
          </a:p>
          <a:p>
            <a:pPr algn="r" rtl="1"/>
            <a:endParaRPr lang="fa-IR" smtClean="0"/>
          </a:p>
          <a:p>
            <a:pPr algn="r" rtl="1"/>
            <a:r>
              <a:rPr lang="fa-IR" sz="6300" smtClean="0">
                <a:cs typeface="B Nazanin" pitchFamily="2" charset="-78"/>
              </a:rPr>
              <a:t>از مقدار واقعی دارد دور می شود.</a:t>
            </a:r>
            <a:endParaRPr lang="en-US" sz="6300" dirty="0">
              <a:cs typeface="B Nazanin" pitchFamily="2" charset="-78"/>
            </a:endParaRPr>
          </a:p>
        </p:txBody>
      </p:sp>
    </p:spTree>
    <p:extLst>
      <p:ext uri="{BB962C8B-B14F-4D97-AF65-F5344CB8AC3E}">
        <p14:creationId xmlns:p14="http://schemas.microsoft.com/office/powerpoint/2010/main" xmlns="" val="14935073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278" y="691665"/>
            <a:ext cx="9050214" cy="5545012"/>
          </a:xfrm>
        </p:spPr>
        <p:txBody>
          <a:bodyPr>
            <a:noAutofit/>
          </a:bodyPr>
          <a:lstStyle/>
          <a:p>
            <a:pPr marL="0" lvl="0" indent="0" algn="r" defTabSz="914400" rtl="1">
              <a:spcBef>
                <a:spcPts val="0"/>
              </a:spcBef>
              <a:buClrTx/>
              <a:buSzTx/>
              <a:buNone/>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آمادگی برای انجام تقسیم با استفاده از تقریب  (صفحه 58)</a:t>
            </a:r>
          </a:p>
          <a:p>
            <a:pPr marL="0" lvl="0" indent="0" algn="r" defTabSz="914400" rtl="1">
              <a:spcBef>
                <a:spcPts val="0"/>
              </a:spcBef>
              <a:buClrTx/>
              <a:buSzTx/>
              <a:buNone/>
            </a:pPr>
            <a:endParaRPr lang="fa-IR" sz="3600" kern="0" dirty="0">
              <a:solidFill>
                <a:prstClr val="black">
                  <a:lumMod val="75000"/>
                  <a:lumOff val="25000"/>
                </a:prstClr>
              </a:solidFill>
              <a:cs typeface="B Nazanin" pitchFamily="2" charset="-78"/>
            </a:endParaRPr>
          </a:p>
          <a:p>
            <a:pPr marL="0" lvl="0" indent="0" algn="r" defTabSz="914400" rtl="1">
              <a:spcBef>
                <a:spcPts val="0"/>
              </a:spcBef>
              <a:buClrTx/>
              <a:buSzTx/>
              <a:buNone/>
            </a:pPr>
            <a:endParaRPr lang="fa-IR" sz="3600" kern="0" dirty="0" smtClean="0">
              <a:solidFill>
                <a:prstClr val="black">
                  <a:lumMod val="75000"/>
                  <a:lumOff val="25000"/>
                </a:prstClr>
              </a:solidFill>
              <a:cs typeface="B Nazanin" pitchFamily="2" charset="-78"/>
            </a:endParaRPr>
          </a:p>
          <a:p>
            <a:pPr marL="0" lvl="0" indent="0" algn="r" defTabSz="914400" rtl="1">
              <a:spcBef>
                <a:spcPts val="0"/>
              </a:spcBef>
              <a:buClrTx/>
              <a:buSzTx/>
              <a:buNone/>
            </a:pPr>
            <a:endParaRPr lang="fa-IR" sz="3600" kern="0" dirty="0">
              <a:solidFill>
                <a:prstClr val="black">
                  <a:lumMod val="75000"/>
                  <a:lumOff val="25000"/>
                </a:prstClr>
              </a:solidFill>
              <a:cs typeface="B Nazanin" pitchFamily="2" charset="-78"/>
            </a:endParaRPr>
          </a:p>
          <a:p>
            <a:pPr marL="0" indent="0" algn="r" defTabSz="914400" rtl="1">
              <a:spcBef>
                <a:spcPts val="0"/>
              </a:spcBef>
              <a:buClrTx/>
              <a:buSzTx/>
              <a:buNone/>
            </a:pPr>
            <a:endPar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endParaRPr>
          </a:p>
          <a:p>
            <a:pPr marL="0" lvl="0" indent="0" algn="r" defTabSz="914400" rtl="1">
              <a:spcBef>
                <a:spcPts val="0"/>
              </a:spcBef>
              <a:buClrTx/>
              <a:buSzTx/>
              <a:buNone/>
            </a:pPr>
            <a:endParaRPr lang="fa-IR" sz="3600" kern="0" dirty="0">
              <a:solidFill>
                <a:sysClr val="windowText" lastClr="000000"/>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30421"/>
            <a:ext cx="8007421" cy="4827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71938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66" y="472864"/>
            <a:ext cx="8065477" cy="2555631"/>
          </a:xfrm>
        </p:spPr>
        <p:txBody>
          <a:bodyPr>
            <a:noAutofit/>
          </a:bodyPr>
          <a:lstStyle/>
          <a:p>
            <a:pPr algn="ctr" rtl="1"/>
            <a: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تقریب در پایه</a:t>
            </a:r>
            <a:b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پنجم</a:t>
            </a:r>
            <a:b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endParaRPr lang="en-US" sz="7000" dirty="0">
              <a:cs typeface="B Nazanin" pitchFamily="2" charset="-78"/>
            </a:endParaRPr>
          </a:p>
        </p:txBody>
      </p:sp>
      <p:pic>
        <p:nvPicPr>
          <p:cNvPr id="3"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721598"/>
            <a:ext cx="4698609" cy="6136402"/>
          </a:xfrm>
        </p:spPr>
      </p:pic>
    </p:spTree>
    <p:extLst>
      <p:ext uri="{BB962C8B-B14F-4D97-AF65-F5344CB8AC3E}">
        <p14:creationId xmlns:p14="http://schemas.microsoft.com/office/powerpoint/2010/main" xmlns="" val="4031631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8" y="164124"/>
            <a:ext cx="8573178" cy="234461"/>
          </a:xfrm>
        </p:spPr>
        <p:txBody>
          <a:bodyPr>
            <a:normAutofit fontScale="90000"/>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215900" y="164124"/>
            <a:ext cx="9301598" cy="6235699"/>
          </a:xfrm>
        </p:spPr>
        <p:txBody>
          <a:bodyPr>
            <a:normAutofit/>
          </a:bodyPr>
          <a:lstStyle/>
          <a:p>
            <a:pPr marL="0" indent="0" algn="just" rtl="1">
              <a:buNone/>
            </a:pPr>
            <a:endParaRPr lang="fa-IR" sz="3500" b="1" dirty="0" smtClean="0">
              <a:ln w="12700">
                <a:solidFill>
                  <a:schemeClr val="accent3">
                    <a:lumMod val="50000"/>
                  </a:schemeClr>
                </a:solidFill>
                <a:prstDash val="solid"/>
              </a:ln>
              <a:solidFill>
                <a:srgbClr val="E80EDE"/>
              </a:solidFill>
              <a:effectLst>
                <a:innerShdw blurRad="177800">
                  <a:schemeClr val="accent3">
                    <a:lumMod val="50000"/>
                  </a:schemeClr>
                </a:innerShdw>
              </a:effectLst>
              <a:cs typeface="B Nazanin" panose="00000400000000000000" pitchFamily="2" charset="-78"/>
            </a:endParaRPr>
          </a:p>
          <a:p>
            <a:pPr marL="0" indent="0" algn="ctr" rtl="1">
              <a:buNone/>
            </a:pPr>
            <a:r>
              <a:rPr lang="fa-IR" sz="4800" b="1" dirty="0" smtClean="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cs typeface="B Nazanin" panose="00000400000000000000" pitchFamily="2" charset="-78"/>
              </a:rPr>
              <a:t>تقریب :</a:t>
            </a:r>
            <a:endParaRPr lang="en-US" sz="4800" b="1" dirty="0" smtClean="0">
              <a:ln w="12700">
                <a:solidFill>
                  <a:schemeClr val="accent3">
                    <a:lumMod val="50000"/>
                  </a:schemeClr>
                </a:solidFill>
                <a:prstDash val="solid"/>
              </a:ln>
              <a:solidFill>
                <a:schemeClr val="accent5">
                  <a:lumMod val="60000"/>
                  <a:lumOff val="40000"/>
                </a:schemeClr>
              </a:solidFill>
              <a:effectLst>
                <a:innerShdw blurRad="177800">
                  <a:schemeClr val="accent3">
                    <a:lumMod val="50000"/>
                  </a:schemeClr>
                </a:innerShdw>
              </a:effectLst>
              <a:cs typeface="B Nazanin" panose="00000400000000000000" pitchFamily="2" charset="-78"/>
            </a:endParaRPr>
          </a:p>
          <a:p>
            <a:pPr marL="0" indent="0" algn="ctr" rtl="1">
              <a:buNone/>
            </a:pPr>
            <a:endParaRPr lang="fa-IR" sz="4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ctr" rtl="1">
              <a:buNone/>
            </a:pPr>
            <a:r>
              <a:rPr lang="fa-IR" sz="35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تقریب به معنی نزدیک گردانیدن و نزدیک کردن است.</a:t>
            </a:r>
          </a:p>
          <a:p>
            <a:pPr marL="0" indent="0" algn="just" rtl="1">
              <a:buNone/>
            </a:pP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Tree>
    <p:extLst>
      <p:ext uri="{BB962C8B-B14F-4D97-AF65-F5344CB8AC3E}">
        <p14:creationId xmlns:p14="http://schemas.microsoft.com/office/powerpoint/2010/main" xmlns="" val="35049243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209862" y="852902"/>
            <a:ext cx="9357884" cy="6529754"/>
          </a:xfrm>
        </p:spPr>
        <p:txBody>
          <a:bodyPr vert="horz" lIns="91440" tIns="45720" rIns="91440" bIns="45720" rtlCol="0">
            <a:normAutofit/>
          </a:bodyPr>
          <a:lstStyle/>
          <a:p>
            <a:pPr algn="just" rtl="1">
              <a:buFont typeface="Wingdings" pitchFamily="2" charset="2"/>
              <a:buChar char="Ø"/>
            </a:pPr>
            <a:r>
              <a:rPr lang="fa-I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 پایه پنجم مطلب جدیدی در مورد تقریب ، تحت عنوان درسی جداگانه بیان نشده </a:t>
            </a:r>
            <a:r>
              <a:rPr lang="fa-IR"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است.</a:t>
            </a:r>
            <a:endParaRPr lang="fa-I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r>
              <a:rPr lang="fa-I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 فصل 5 کتاب ریاضی پنجم صفحه 94 در مورد حاصل جمع تقریبی اعداد اعشاری اینگونه توضیح داده شده است: </a:t>
            </a:r>
          </a:p>
          <a:p>
            <a:pPr algn="just" rtl="1">
              <a:buFont typeface="Wingdings" pitchFamily="2" charset="2"/>
              <a:buChar char="Ø"/>
            </a:pPr>
            <a:r>
              <a:rPr lang="fa-I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که با حذف رقم های اعشار حاصل جمع تقریبی را به دست </a:t>
            </a:r>
            <a:r>
              <a:rPr lang="fa-IR"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آورید.</a:t>
            </a:r>
            <a:endParaRPr lang="fa-I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dirty="0" smtClean="0"/>
          </a:p>
          <a:p>
            <a:pPr algn="just" rtl="1">
              <a:buFont typeface="Wingdings" pitchFamily="2" charset="2"/>
              <a:buChar char="Ø"/>
            </a:pPr>
            <a:endParaRPr lang="fa-IR" dirty="0" smtClean="0"/>
          </a:p>
        </p:txBody>
      </p:sp>
    </p:spTree>
    <p:extLst>
      <p:ext uri="{BB962C8B-B14F-4D97-AF65-F5344CB8AC3E}">
        <p14:creationId xmlns:p14="http://schemas.microsoft.com/office/powerpoint/2010/main" xmlns="" val="36947296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977" y="427725"/>
            <a:ext cx="8109679" cy="1476026"/>
          </a:xfrm>
        </p:spPr>
        <p:txBody>
          <a:bodyPr>
            <a:noAutofit/>
          </a:bodyPr>
          <a:lstStyle/>
          <a:p>
            <a:pPr marL="0" indent="0" algn="ctr" rtl="1">
              <a:buNone/>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به دست آوردن حاصل جمع تقریبی با حذف رقم های اعشار (صفحه 94)</a:t>
            </a:r>
          </a:p>
          <a:p>
            <a:pPr marL="0" indent="0" algn="ctr" rtl="1">
              <a:buNone/>
            </a:pP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endParaRPr>
          </a:p>
          <a:p>
            <a:pPr algn="ctr" rtl="1">
              <a:buFont typeface="Wingdings" pitchFamily="2" charset="2"/>
              <a:buChar char="Ø"/>
            </a:pPr>
            <a:endParaRPr lang="en-US" sz="2800" dirty="0">
              <a:cs typeface="B Nazanin" pitchFamily="2" charset="-78"/>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433918"/>
            <a:ext cx="8525407" cy="4424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61608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34" y="0"/>
            <a:ext cx="8596668" cy="1320800"/>
          </a:xfrm>
        </p:spPr>
        <p:txBody>
          <a:bodyPr>
            <a:normAutofit/>
          </a:bodyPr>
          <a:lstStyle/>
          <a:p>
            <a:pPr algn="ctr"/>
            <a:r>
              <a:rPr lang="fa-IR" sz="4000" b="1" dirty="0" smtClean="0">
                <a:latin typeface="Lucida Fax" pitchFamily="18" charset="0"/>
              </a:rPr>
              <a:t>اهداف کلی فصل 7</a:t>
            </a:r>
            <a:endParaRPr lang="en-US" sz="4000" b="1" dirty="0">
              <a:latin typeface="Lucida Fax" pitchFamily="18" charset="0"/>
            </a:endParaRPr>
          </a:p>
        </p:txBody>
      </p:sp>
      <p:sp>
        <p:nvSpPr>
          <p:cNvPr id="3" name="Content Placeholder 2"/>
          <p:cNvSpPr>
            <a:spLocks noGrp="1"/>
          </p:cNvSpPr>
          <p:nvPr>
            <p:ph idx="1"/>
          </p:nvPr>
        </p:nvSpPr>
        <p:spPr>
          <a:xfrm>
            <a:off x="419100" y="838200"/>
            <a:ext cx="8410402" cy="5880100"/>
          </a:xfrm>
        </p:spPr>
        <p:txBody>
          <a:bodyPr>
            <a:noAutofit/>
          </a:bodyPr>
          <a:lstStyle/>
          <a:p>
            <a:pPr algn="r" rtl="1">
              <a:lnSpc>
                <a:spcPct val="170000"/>
              </a:lnSpc>
            </a:pPr>
            <a:r>
              <a:rPr lang="fa-IR"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آشنایی با مفهوم تقریب و معرفی علامت آن</a:t>
            </a:r>
          </a:p>
          <a:p>
            <a:pPr algn="r" rtl="1">
              <a:lnSpc>
                <a:spcPct val="170000"/>
              </a:lnSpc>
            </a:pPr>
            <a:r>
              <a:rPr lang="fa-IR"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درک لزوم استفاده از تقریب در محاسبات</a:t>
            </a:r>
          </a:p>
          <a:p>
            <a:pPr algn="r" rtl="1">
              <a:lnSpc>
                <a:spcPct val="170000"/>
              </a:lnSpc>
            </a:pPr>
            <a:r>
              <a:rPr lang="fa-IR"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کاربست عبارت «با تقریب کمتر از...» به جای عبارت </a:t>
            </a:r>
            <a:r>
              <a:rPr lang="fa-IR" sz="20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با تقریب </a:t>
            </a:r>
            <a:r>
              <a:rPr lang="fa-IR"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رقم ....»</a:t>
            </a:r>
          </a:p>
          <a:p>
            <a:pPr algn="r" rtl="1">
              <a:lnSpc>
                <a:spcPct val="170000"/>
              </a:lnSpc>
            </a:pPr>
            <a:r>
              <a:rPr lang="fa-IR"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تقریب زدن به روش های«قطع کردن» و «گرد کردن»</a:t>
            </a:r>
          </a:p>
          <a:p>
            <a:pPr algn="r" rtl="1">
              <a:lnSpc>
                <a:spcPct val="170000"/>
              </a:lnSpc>
            </a:pPr>
            <a:r>
              <a:rPr lang="fa-IR"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معرفی  </a:t>
            </a:r>
            <a:r>
              <a:rPr lang="fa-IR" sz="20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مقدار های تقریب </a:t>
            </a:r>
            <a:endParaRPr lang="fa-IR"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endParaRPr>
          </a:p>
          <a:p>
            <a:pPr algn="r" rtl="1">
              <a:lnSpc>
                <a:spcPct val="170000"/>
              </a:lnSpc>
            </a:pPr>
            <a:r>
              <a:rPr lang="fa-IR"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آشنایی با تقریب زدن اعداد کسری به هر دو روش و نمایش روی محور</a:t>
            </a:r>
          </a:p>
          <a:p>
            <a:pPr algn="r" rtl="1">
              <a:lnSpc>
                <a:spcPct val="170000"/>
              </a:lnSpc>
            </a:pPr>
            <a:r>
              <a:rPr lang="fa-IR"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آشنایی با محاسبات تقریبی</a:t>
            </a:r>
          </a:p>
          <a:p>
            <a:pPr algn="r" rtl="1">
              <a:lnSpc>
                <a:spcPct val="170000"/>
              </a:lnSpc>
            </a:pPr>
            <a:r>
              <a:rPr lang="fa-IR" sz="20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در محاسبات تقریبی </a:t>
            </a:r>
            <a:r>
              <a:rPr lang="fa-IR"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روش گرد کردن دقیق تر از روش قطع کردن است.</a:t>
            </a:r>
            <a:endParaRPr lang="fa-IR" sz="2000" dirty="0" smtClean="0">
              <a:cs typeface="B Nazanin" pitchFamily="2" charset="-78"/>
            </a:endParaRPr>
          </a:p>
          <a:p>
            <a:pPr algn="r" rtl="1">
              <a:lnSpc>
                <a:spcPct val="170000"/>
              </a:lnSpc>
            </a:pPr>
            <a:r>
              <a:rPr lang="fa-IR"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ترتیب انجام عملیات</a:t>
            </a:r>
            <a:endParaRPr lang="en-US" sz="20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endParaRPr>
          </a:p>
        </p:txBody>
      </p:sp>
    </p:spTree>
    <p:extLst>
      <p:ext uri="{BB962C8B-B14F-4D97-AF65-F5344CB8AC3E}">
        <p14:creationId xmlns:p14="http://schemas.microsoft.com/office/powerpoint/2010/main" xmlns="" val="1319580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78704" y="24618"/>
            <a:ext cx="512165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a:off x="3911002" y="3105464"/>
            <a:ext cx="735404" cy="5237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 name="Title 2"/>
          <p:cNvSpPr>
            <a:spLocks noGrp="1"/>
          </p:cNvSpPr>
          <p:nvPr>
            <p:ph type="title"/>
          </p:nvPr>
        </p:nvSpPr>
        <p:spPr>
          <a:xfrm>
            <a:off x="0" y="565081"/>
            <a:ext cx="3741618" cy="1365319"/>
          </a:xfrm>
        </p:spPr>
        <p:txBody>
          <a:bodyPr>
            <a:normAutofit/>
          </a:bodyPr>
          <a:lstStyle/>
          <a:p>
            <a:pPr algn="r" rtl="1"/>
            <a:r>
              <a:rPr lang="fa-IR" sz="2400" b="1" dirty="0" smtClean="0">
                <a:solidFill>
                  <a:schemeClr val="tx1"/>
                </a:solidFill>
                <a:cs typeface="B Nazanin" pitchFamily="2" charset="-78"/>
              </a:rPr>
              <a:t>تقریب از نظر لغوی به معنای نزدیک گردانیدن و نزدیک کردن می باشد.</a:t>
            </a:r>
            <a:endParaRPr lang="en-US" sz="2400" b="1" dirty="0">
              <a:solidFill>
                <a:schemeClr val="tx1"/>
              </a:solidFill>
              <a:cs typeface="B Nazanin" pitchFamily="2" charset="-78"/>
            </a:endParaRPr>
          </a:p>
        </p:txBody>
      </p:sp>
      <p:sp>
        <p:nvSpPr>
          <p:cNvPr id="6" name="Content Placeholder 5"/>
          <p:cNvSpPr>
            <a:spLocks noGrp="1"/>
          </p:cNvSpPr>
          <p:nvPr>
            <p:ph idx="1"/>
          </p:nvPr>
        </p:nvSpPr>
        <p:spPr>
          <a:xfrm>
            <a:off x="233082" y="3603905"/>
            <a:ext cx="3846549" cy="3254095"/>
          </a:xfrm>
        </p:spPr>
        <p:txBody>
          <a:bodyPr>
            <a:noAutofit/>
          </a:bodyPr>
          <a:lstStyle/>
          <a:p>
            <a:pPr marL="0" indent="0" algn="just" rtl="1">
              <a:buNone/>
            </a:pPr>
            <a:r>
              <a:rPr lang="fa-IR" sz="2600" b="1" dirty="0" smtClean="0">
                <a:cs typeface="B Nazanin" pitchFamily="2" charset="-78"/>
              </a:rPr>
              <a:t>مثال هایی از عددهای واقعی و عددهای تقریبی در زندگی روزانه </a:t>
            </a:r>
          </a:p>
          <a:p>
            <a:pPr marL="0" indent="0" algn="just" rtl="1">
              <a:buNone/>
            </a:pPr>
            <a:r>
              <a:rPr lang="fa-IR" sz="2600" b="1" dirty="0">
                <a:cs typeface="B Nazanin" pitchFamily="2" charset="-78"/>
              </a:rPr>
              <a:t> </a:t>
            </a:r>
            <a:r>
              <a:rPr lang="fa-IR" sz="2600" b="1" dirty="0" smtClean="0">
                <a:cs typeface="B Nazanin" pitchFamily="2" charset="-78"/>
              </a:rPr>
              <a:t>ودرک این موضوع که در بسیاری از زمان ها نیازی به بیان دقیق عدد نداریم و از مقدار تقریبی استفاده می کنیم.</a:t>
            </a:r>
            <a:endParaRPr lang="en-US" sz="2600" b="1" dirty="0">
              <a:cs typeface="B Nazanin" pitchFamily="2" charset="-78"/>
            </a:endParaRPr>
          </a:p>
        </p:txBody>
      </p:sp>
      <p:sp>
        <p:nvSpPr>
          <p:cNvPr id="7" name="Cloud 6"/>
          <p:cNvSpPr/>
          <p:nvPr/>
        </p:nvSpPr>
        <p:spPr>
          <a:xfrm>
            <a:off x="1123797" y="2193734"/>
            <a:ext cx="1994052" cy="1016306"/>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2400" b="1" dirty="0" smtClean="0">
                <a:cs typeface="B Nazanin" pitchFamily="2" charset="-78"/>
              </a:rPr>
              <a:t>ایجاد انگیزه</a:t>
            </a:r>
            <a:endParaRPr lang="en-US" sz="2400" b="1" dirty="0">
              <a:cs typeface="B Nazanin" pitchFamily="2" charset="-78"/>
            </a:endParaRPr>
          </a:p>
        </p:txBody>
      </p:sp>
    </p:spTree>
    <p:extLst>
      <p:ext uri="{BB962C8B-B14F-4D97-AF65-F5344CB8AC3E}">
        <p14:creationId xmlns:p14="http://schemas.microsoft.com/office/powerpoint/2010/main" xmlns="" val="41897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092200"/>
          </a:xfrm>
        </p:spPr>
        <p:txBody>
          <a:bodyPr>
            <a:normAutofit fontScale="90000"/>
          </a:bodyPr>
          <a:lstStyle/>
          <a:p>
            <a:pPr algn="r" rtl="1">
              <a:lnSpc>
                <a:spcPct val="150000"/>
              </a:lnSpc>
            </a:pPr>
            <a:r>
              <a:rPr lang="fa-IR" sz="4900" b="1" dirty="0" smtClean="0">
                <a:cs typeface="B Nazanin" pitchFamily="2" charset="-78"/>
              </a:rPr>
              <a:t>اهداف درس اول:</a:t>
            </a:r>
            <a:endParaRPr lang="en-US" dirty="0">
              <a:solidFill>
                <a:schemeClr val="tx1"/>
              </a:solidFill>
              <a:cs typeface="B Nazanin" pitchFamily="2" charset="-78"/>
            </a:endParaRPr>
          </a:p>
        </p:txBody>
      </p:sp>
      <p:sp>
        <p:nvSpPr>
          <p:cNvPr id="3" name="TextBox 2"/>
          <p:cNvSpPr txBox="1"/>
          <p:nvPr/>
        </p:nvSpPr>
        <p:spPr>
          <a:xfrm>
            <a:off x="0" y="926171"/>
            <a:ext cx="9274002" cy="5743111"/>
          </a:xfrm>
          <a:prstGeom prst="rect">
            <a:avLst/>
          </a:prstGeom>
          <a:noFill/>
        </p:spPr>
        <p:txBody>
          <a:bodyPr wrap="square" rtlCol="1">
            <a:spAutoFit/>
          </a:bodyPr>
          <a:lstStyle/>
          <a:p>
            <a:pPr algn="r" rtl="1">
              <a:lnSpc>
                <a:spcPct val="170000"/>
              </a:lnSpc>
            </a:pP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مفهوم </a:t>
            </a:r>
            <a:r>
              <a:rPr lang="fa-IR" sz="24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تقریب </a:t>
            </a: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وکاربرد آن در محاسبات زندگی روزمره را بدرستی درک می کند.</a:t>
            </a:r>
          </a:p>
          <a:p>
            <a:pPr algn="r" rtl="1">
              <a:lnSpc>
                <a:spcPct val="170000"/>
              </a:lnSpc>
            </a:pP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از علامت تقریب در مواقع لازم استفاده می کند.</a:t>
            </a:r>
            <a:endParaRPr lang="fa-IR" sz="24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endParaRPr>
          </a:p>
          <a:p>
            <a:pPr algn="r" rtl="1">
              <a:lnSpc>
                <a:spcPct val="170000"/>
              </a:lnSpc>
            </a:pP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درک درستی از مفهوم مقدار های تقریب دارد .</a:t>
            </a:r>
          </a:p>
          <a:p>
            <a:pPr algn="r" rtl="1">
              <a:lnSpc>
                <a:spcPct val="170000"/>
              </a:lnSpc>
            </a:pP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عبارت « با </a:t>
            </a:r>
            <a:r>
              <a:rPr lang="fa-IR" sz="24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تقریب کمتر از...» </a:t>
            </a: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را به </a:t>
            </a:r>
            <a:r>
              <a:rPr lang="fa-IR" sz="24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جای عبارت </a:t>
            </a: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با تقریب </a:t>
            </a:r>
            <a:r>
              <a:rPr lang="fa-IR" sz="24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رقم </a:t>
            </a: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....»صحیح بکار می برد .</a:t>
            </a:r>
          </a:p>
          <a:p>
            <a:pPr algn="r" rtl="1">
              <a:lnSpc>
                <a:spcPct val="170000"/>
              </a:lnSpc>
            </a:pPr>
            <a:r>
              <a:rPr lang="fa-IR" sz="2400" dirty="0">
                <a:cs typeface="B Nazanin" pitchFamily="2" charset="-78"/>
              </a:rPr>
              <a:t> </a:t>
            </a: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تقریب زدن به روش قطع </a:t>
            </a:r>
            <a:r>
              <a:rPr lang="fa-IR" sz="24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کردن </a:t>
            </a: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را صحیح انجام می دهد .</a:t>
            </a:r>
            <a:endParaRPr lang="fa-IR" sz="24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endParaRPr>
          </a:p>
          <a:p>
            <a:pPr algn="r" rtl="1">
              <a:lnSpc>
                <a:spcPct val="170000"/>
              </a:lnSpc>
            </a:pP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با روش تقریب </a:t>
            </a:r>
            <a:r>
              <a:rPr lang="fa-IR" sz="24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زدن به روش </a:t>
            </a: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گرد کردن آشنا است .</a:t>
            </a:r>
          </a:p>
          <a:p>
            <a:pPr algn="r" rtl="1">
              <a:lnSpc>
                <a:spcPct val="170000"/>
              </a:lnSpc>
            </a:pP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مقدار تقریبی کسر ها را به روش قطع کردن و گرد کردن را صحیح محاسبه می کند . </a:t>
            </a:r>
          </a:p>
          <a:p>
            <a:pPr algn="r" rtl="1">
              <a:lnSpc>
                <a:spcPct val="170000"/>
              </a:lnSpc>
            </a:pPr>
            <a:r>
              <a:rPr lang="fa-IR" sz="2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محل تقریبی کسرها را بر اساس مقدارهای تقریب ( به هر دو روش )بر روی محور نمایش می دهد.</a:t>
            </a:r>
            <a:endParaRPr lang="fa-IR" sz="24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endParaRPr>
          </a:p>
        </p:txBody>
      </p:sp>
    </p:spTree>
    <p:extLst>
      <p:ext uri="{BB962C8B-B14F-4D97-AF65-F5344CB8AC3E}">
        <p14:creationId xmlns:p14="http://schemas.microsoft.com/office/powerpoint/2010/main" xmlns="" val="2572855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82159" y="903383"/>
            <a:ext cx="3561275" cy="1576292"/>
          </a:xfrm>
          <a:prstGeom prst="roundRect">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lstStyle/>
          <a:p>
            <a:pPr algn="ctr">
              <a:defRPr/>
            </a:pPr>
            <a:r>
              <a:rPr lang="fa-IR" sz="6300" b="1" dirty="0">
                <a:cs typeface="B Nazanin" pitchFamily="2" charset="-78"/>
              </a:rPr>
              <a:t>درس </a:t>
            </a:r>
            <a:r>
              <a:rPr lang="fa-IR" sz="6300" b="1" dirty="0" smtClean="0">
                <a:cs typeface="B Nazanin" pitchFamily="2" charset="-78"/>
              </a:rPr>
              <a:t>اول</a:t>
            </a:r>
            <a:endParaRPr lang="en-US" sz="6300" b="1" dirty="0">
              <a:cs typeface="B Nazanin" pitchFamily="2" charset="-78"/>
            </a:endParaRPr>
          </a:p>
        </p:txBody>
      </p:sp>
      <p:sp>
        <p:nvSpPr>
          <p:cNvPr id="5" name="Bent Arrow 4"/>
          <p:cNvSpPr/>
          <p:nvPr/>
        </p:nvSpPr>
        <p:spPr>
          <a:xfrm rot="10800000">
            <a:off x="4803181" y="2711029"/>
            <a:ext cx="2523035" cy="1661508"/>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19128" tIns="59564" rIns="119128" bIns="59564" anchor="ctr"/>
          <a:lstStyle/>
          <a:p>
            <a:pPr algn="ctr">
              <a:defRPr/>
            </a:pPr>
            <a:endParaRPr lang="en-US">
              <a:solidFill>
                <a:schemeClr val="tx1"/>
              </a:solidFill>
            </a:endParaRPr>
          </a:p>
        </p:txBody>
      </p:sp>
      <p:sp>
        <p:nvSpPr>
          <p:cNvPr id="6" name="Content Placeholder 5"/>
          <p:cNvSpPr>
            <a:spLocks noGrp="1"/>
          </p:cNvSpPr>
          <p:nvPr>
            <p:ph idx="1"/>
          </p:nvPr>
        </p:nvSpPr>
        <p:spPr>
          <a:xfrm>
            <a:off x="451692" y="3365511"/>
            <a:ext cx="4186410" cy="1757332"/>
          </a:xfrm>
          <a:prstGeom prst="frame">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normAutofit/>
          </a:bodyPr>
          <a:lstStyle/>
          <a:p>
            <a:pPr marL="0" indent="0" algn="ctr" rtl="1">
              <a:buNone/>
            </a:pPr>
            <a:r>
              <a:rPr lang="fa-IR" sz="4800" b="1" dirty="0" smtClean="0">
                <a:solidFill>
                  <a:srgbClr val="080400"/>
                </a:solidFill>
                <a:cs typeface="B Nazanin" pitchFamily="2" charset="-78"/>
              </a:rPr>
              <a:t>تقریب</a:t>
            </a:r>
            <a:endParaRPr lang="en-US" sz="4800" b="1" dirty="0">
              <a:solidFill>
                <a:srgbClr val="080400"/>
              </a:solidFill>
              <a:cs typeface="B Nazanin" pitchFamily="2" charset="-78"/>
            </a:endParaRPr>
          </a:p>
        </p:txBody>
      </p:sp>
    </p:spTree>
    <p:extLst>
      <p:ext uri="{BB962C8B-B14F-4D97-AF65-F5344CB8AC3E}">
        <p14:creationId xmlns:p14="http://schemas.microsoft.com/office/powerpoint/2010/main" xmlns="" val="315146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03853" y="0"/>
            <a:ext cx="510795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0" y="199877"/>
            <a:ext cx="3998455" cy="1527323"/>
          </a:xfrm>
        </p:spPr>
        <p:txBody>
          <a:bodyPr>
            <a:normAutofit/>
          </a:bodyPr>
          <a:lstStyle/>
          <a:p>
            <a:pPr algn="ctr" rtl="1"/>
            <a:r>
              <a:rPr lang="fa-IR" sz="2400" b="1" dirty="0" smtClean="0">
                <a:solidFill>
                  <a:schemeClr val="tx1"/>
                </a:solidFill>
                <a:cs typeface="B Nazanin" pitchFamily="2" charset="-78"/>
              </a:rPr>
              <a:t>هدف: تقریب زدن به روش قطع کردن</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قطع کردن = حذف رقم و جایگزین کردن صفر</a:t>
            </a:r>
            <a:endParaRPr lang="en-US" sz="2400" b="1" dirty="0">
              <a:solidFill>
                <a:schemeClr val="tx1"/>
              </a:solidFill>
              <a:cs typeface="B Nazanin" pitchFamily="2" charset="-78"/>
            </a:endParaRPr>
          </a:p>
        </p:txBody>
      </p:sp>
      <p:sp>
        <p:nvSpPr>
          <p:cNvPr id="5" name="Content Placeholder 4"/>
          <p:cNvSpPr>
            <a:spLocks noGrp="1"/>
          </p:cNvSpPr>
          <p:nvPr>
            <p:ph idx="1"/>
          </p:nvPr>
        </p:nvSpPr>
        <p:spPr>
          <a:xfrm>
            <a:off x="1" y="2555631"/>
            <a:ext cx="3404380" cy="3938954"/>
          </a:xfrm>
        </p:spPr>
        <p:txBody>
          <a:bodyPr>
            <a:noAutofit/>
          </a:bodyPr>
          <a:lstStyle/>
          <a:p>
            <a:pPr marL="0" indent="0" algn="ctr" rtl="1">
              <a:buNone/>
            </a:pPr>
            <a:endParaRPr lang="fa-IR" sz="2400" dirty="0" smtClean="0">
              <a:solidFill>
                <a:schemeClr val="accent1"/>
              </a:solidFill>
              <a:cs typeface="B Nazanin" pitchFamily="2" charset="-78"/>
            </a:endParaRPr>
          </a:p>
          <a:p>
            <a:pPr marL="0" indent="0" algn="ctr" rtl="1">
              <a:buNone/>
            </a:pPr>
            <a:r>
              <a:rPr lang="fa-IR" sz="2400" b="1" dirty="0" smtClean="0">
                <a:solidFill>
                  <a:schemeClr val="tx1"/>
                </a:solidFill>
                <a:cs typeface="B Nazanin" pitchFamily="2" charset="-78"/>
              </a:rPr>
              <a:t>معرفی علامت تقریب</a:t>
            </a:r>
          </a:p>
          <a:p>
            <a:pPr marL="0" indent="0" algn="ctr" rtl="1">
              <a:buNone/>
            </a:pPr>
            <a:endParaRPr lang="fa-IR" sz="2400" b="1" dirty="0" smtClean="0">
              <a:solidFill>
                <a:schemeClr val="tx1"/>
              </a:solidFill>
              <a:cs typeface="B Nazanin" pitchFamily="2" charset="-78"/>
            </a:endParaRPr>
          </a:p>
          <a:p>
            <a:pPr marL="0" indent="0" algn="ctr" rtl="1">
              <a:buNone/>
            </a:pPr>
            <a:r>
              <a:rPr lang="fa-IR" sz="2400" b="1" dirty="0" smtClean="0">
                <a:solidFill>
                  <a:schemeClr val="tx1"/>
                </a:solidFill>
                <a:cs typeface="B Nazanin" pitchFamily="2" charset="-78"/>
              </a:rPr>
              <a:t>محاسبه تقریبی اعداد با مقدار واقعی  با روش قطع کردن و محاسبه اختلاف پاسخ ها</a:t>
            </a:r>
            <a:endParaRPr lang="fa-IR" sz="2400" b="1" dirty="0">
              <a:solidFill>
                <a:schemeClr val="tx1"/>
              </a:solidFill>
              <a:cs typeface="B Nazanin" pitchFamily="2" charset="-78"/>
            </a:endParaRPr>
          </a:p>
          <a:p>
            <a:pPr marL="0" indent="0" algn="ctr" rtl="1">
              <a:buNone/>
            </a:pPr>
            <a:endParaRPr lang="fa-IR" sz="2400" b="1" dirty="0" smtClean="0">
              <a:solidFill>
                <a:schemeClr val="tx1"/>
              </a:solidFill>
              <a:cs typeface="B Nazanin" pitchFamily="2" charset="-78"/>
            </a:endParaRPr>
          </a:p>
          <a:p>
            <a:pPr marL="0" indent="0" algn="ctr" rtl="1">
              <a:buNone/>
            </a:pPr>
            <a:endParaRPr lang="fa-IR" sz="2400" b="1" dirty="0">
              <a:solidFill>
                <a:schemeClr val="tx1"/>
              </a:solidFill>
              <a:cs typeface="B Nazanin" pitchFamily="2" charset="-78"/>
            </a:endParaRPr>
          </a:p>
          <a:p>
            <a:pPr marL="0" indent="0" algn="ctr" rtl="1">
              <a:buNone/>
            </a:pPr>
            <a:r>
              <a:rPr lang="fa-IR" sz="2400" b="1" dirty="0" smtClean="0">
                <a:solidFill>
                  <a:schemeClr val="tx1"/>
                </a:solidFill>
                <a:cs typeface="B Nazanin" pitchFamily="2" charset="-78"/>
              </a:rPr>
              <a:t>باز پاسخ</a:t>
            </a:r>
            <a:endParaRPr lang="en-US" sz="2400" b="1" dirty="0">
              <a:solidFill>
                <a:schemeClr val="tx1"/>
              </a:solidFill>
              <a:cs typeface="B Nazanin" pitchFamily="2" charset="-78"/>
            </a:endParaRPr>
          </a:p>
        </p:txBody>
      </p:sp>
      <p:cxnSp>
        <p:nvCxnSpPr>
          <p:cNvPr id="7" name="Straight Arrow Connector 6"/>
          <p:cNvCxnSpPr/>
          <p:nvPr/>
        </p:nvCxnSpPr>
        <p:spPr>
          <a:xfrm flipH="1" flipV="1">
            <a:off x="3789105" y="844062"/>
            <a:ext cx="418703" cy="1406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3165231" y="3162886"/>
            <a:ext cx="1084877" cy="785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2404214" y="6020972"/>
            <a:ext cx="2575749" cy="5181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endCxn id="5" idx="3"/>
          </p:cNvCxnSpPr>
          <p:nvPr/>
        </p:nvCxnSpPr>
        <p:spPr>
          <a:xfrm flipH="1" flipV="1">
            <a:off x="3404381" y="4525108"/>
            <a:ext cx="1192636" cy="377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flipV="1">
            <a:off x="4303352" y="2297723"/>
            <a:ext cx="807910" cy="84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897785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56050" y="32287"/>
            <a:ext cx="4947250" cy="6811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1" y="32287"/>
            <a:ext cx="5084489" cy="3242497"/>
          </a:xfrm>
        </p:spPr>
        <p:txBody>
          <a:bodyPr>
            <a:noAutofit/>
          </a:bodyPr>
          <a:lstStyle/>
          <a:p>
            <a:pPr algn="ctr" rtl="1"/>
            <a:r>
              <a:rPr lang="fa-IR" sz="2400" b="1" dirty="0" smtClean="0">
                <a:solidFill>
                  <a:schemeClr val="tx1"/>
                </a:solidFill>
                <a:cs typeface="B Nazanin" pitchFamily="2" charset="-78"/>
              </a:rPr>
              <a:t>نتیجه گیری فعالیت</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درک این موضوع که وقتی می گوییم با تقریب رقم دهگان یعنی این عدد با مقدار واقعی کمتر از 10 واحد اختلاف دارد.</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استفاده از عبارت «با تقریب کمتر از...» </a:t>
            </a:r>
            <a:r>
              <a:rPr lang="fa-IR" sz="2400" b="1" dirty="0">
                <a:solidFill>
                  <a:schemeClr val="tx1"/>
                </a:solidFill>
                <a:cs typeface="B Nazanin" pitchFamily="2" charset="-78"/>
              </a:rPr>
              <a:t>به جای «با تقریب رقم</a:t>
            </a:r>
            <a:r>
              <a:rPr lang="fa-IR" sz="2400" b="1" dirty="0" smtClean="0">
                <a:solidFill>
                  <a:schemeClr val="tx1"/>
                </a:solidFill>
                <a:cs typeface="B Nazanin" pitchFamily="2" charset="-78"/>
              </a:rPr>
              <a:t>...» ومعرفی مقدار های تقریب</a:t>
            </a:r>
            <a:endParaRPr lang="en-US" sz="2400" b="1" dirty="0">
              <a:solidFill>
                <a:schemeClr val="tx1"/>
              </a:solidFill>
              <a:cs typeface="B Nazanin" pitchFamily="2" charset="-78"/>
            </a:endParaRPr>
          </a:p>
        </p:txBody>
      </p:sp>
      <p:sp>
        <p:nvSpPr>
          <p:cNvPr id="5" name="Content Placeholder 4"/>
          <p:cNvSpPr>
            <a:spLocks noGrp="1"/>
          </p:cNvSpPr>
          <p:nvPr>
            <p:ph idx="1"/>
          </p:nvPr>
        </p:nvSpPr>
        <p:spPr>
          <a:xfrm>
            <a:off x="0" y="3199678"/>
            <a:ext cx="3661609" cy="3658322"/>
          </a:xfrm>
        </p:spPr>
        <p:txBody>
          <a:bodyPr>
            <a:normAutofit lnSpcReduction="10000"/>
          </a:bodyPr>
          <a:lstStyle/>
          <a:p>
            <a:pPr marL="0" indent="0" algn="ctr" rtl="1">
              <a:buNone/>
            </a:pPr>
            <a:r>
              <a:rPr lang="fa-IR" sz="2400" b="1" dirty="0" smtClean="0">
                <a:solidFill>
                  <a:schemeClr val="tx1"/>
                </a:solidFill>
                <a:cs typeface="B Nazanin" pitchFamily="2" charset="-78"/>
              </a:rPr>
              <a:t>توجه به این موضوع که هر چقدر مقدار تقریب را دقیق تر انتخاب نماییم مقداراختلاف پاسخ تقریبی کمتر و جواب به پاسخ واقعی نزدیک تر است.</a:t>
            </a:r>
            <a:endParaRPr lang="en-US" sz="2400" b="1" dirty="0" smtClean="0">
              <a:solidFill>
                <a:schemeClr val="tx1"/>
              </a:solidFill>
              <a:cs typeface="B Nazanin" pitchFamily="2" charset="-78"/>
            </a:endParaRPr>
          </a:p>
          <a:p>
            <a:pPr marL="0" indent="0" algn="ctr" rtl="1">
              <a:buNone/>
            </a:pPr>
            <a:endParaRPr lang="fa-IR" sz="2400" b="1" dirty="0">
              <a:solidFill>
                <a:schemeClr val="tx1"/>
              </a:solidFill>
              <a:cs typeface="B Nazanin" pitchFamily="2" charset="-78"/>
            </a:endParaRPr>
          </a:p>
          <a:p>
            <a:pPr marL="0" indent="0" algn="ctr" rtl="1">
              <a:buNone/>
            </a:pPr>
            <a:r>
              <a:rPr lang="fa-IR" sz="2400" b="1" dirty="0" smtClean="0">
                <a:solidFill>
                  <a:schemeClr val="tx1"/>
                </a:solidFill>
                <a:cs typeface="B Nazanin" pitchFamily="2" charset="-78"/>
              </a:rPr>
              <a:t>یکی از بدفهمی های رایج دانش آموز</a:t>
            </a:r>
          </a:p>
          <a:p>
            <a:pPr marL="0" indent="0" algn="ctr" rtl="1">
              <a:buNone/>
            </a:pPr>
            <a:r>
              <a:rPr lang="fa-IR" sz="2400" b="1" dirty="0" smtClean="0">
                <a:solidFill>
                  <a:schemeClr val="tx1"/>
                </a:solidFill>
                <a:cs typeface="B Nazanin" pitchFamily="2" charset="-78"/>
              </a:rPr>
              <a:t>تقریب زدن اعداد کسری</a:t>
            </a:r>
            <a:endParaRPr lang="en-US" sz="2400" b="1" dirty="0">
              <a:solidFill>
                <a:schemeClr val="tx1"/>
              </a:solidFill>
              <a:cs typeface="B Nazanin" pitchFamily="2" charset="-78"/>
            </a:endParaRPr>
          </a:p>
        </p:txBody>
      </p:sp>
      <p:cxnSp>
        <p:nvCxnSpPr>
          <p:cNvPr id="7" name="Straight Arrow Connector 6"/>
          <p:cNvCxnSpPr/>
          <p:nvPr/>
        </p:nvCxnSpPr>
        <p:spPr>
          <a:xfrm flipH="1" flipV="1">
            <a:off x="3803606" y="297198"/>
            <a:ext cx="1044396" cy="3616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flipV="1">
            <a:off x="4929022" y="1322285"/>
            <a:ext cx="807910" cy="844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4819003" y="2513888"/>
            <a:ext cx="870396" cy="524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flipV="1">
            <a:off x="3573194" y="4033911"/>
            <a:ext cx="882856" cy="1441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3573194" y="4783015"/>
            <a:ext cx="1871004" cy="10410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flipH="1">
            <a:off x="3151163" y="5655212"/>
            <a:ext cx="1730326" cy="8721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41897785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60552" y="-17928"/>
            <a:ext cx="5093884"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91914" y="126609"/>
            <a:ext cx="4852466" cy="1357531"/>
          </a:xfrm>
        </p:spPr>
        <p:txBody>
          <a:bodyPr>
            <a:noAutofit/>
          </a:bodyPr>
          <a:lstStyle/>
          <a:p>
            <a:pPr algn="ctr" rtl="1"/>
            <a:r>
              <a:rPr lang="fa-IR" sz="2400" b="1" dirty="0" smtClean="0">
                <a:solidFill>
                  <a:schemeClr val="tx1"/>
                </a:solidFill>
                <a:cs typeface="B Nazanin" pitchFamily="2" charset="-78"/>
              </a:rPr>
              <a:t>هدف: تقریب زدن به روش گرد کردن و استفاده از عبارت «با تقریب کمتر از ...»</a:t>
            </a:r>
            <a:endParaRPr lang="en-US" sz="2400" b="1" dirty="0">
              <a:solidFill>
                <a:schemeClr val="tx1"/>
              </a:solidFill>
              <a:cs typeface="B Nazanin" pitchFamily="2" charset="-78"/>
            </a:endParaRPr>
          </a:p>
        </p:txBody>
      </p:sp>
      <p:sp>
        <p:nvSpPr>
          <p:cNvPr id="5" name="Content Placeholder 4"/>
          <p:cNvSpPr>
            <a:spLocks noGrp="1"/>
          </p:cNvSpPr>
          <p:nvPr>
            <p:ph idx="1"/>
          </p:nvPr>
        </p:nvSpPr>
        <p:spPr>
          <a:xfrm>
            <a:off x="9378" y="1195754"/>
            <a:ext cx="5051520" cy="5527776"/>
          </a:xfrm>
        </p:spPr>
        <p:txBody>
          <a:bodyPr>
            <a:noAutofit/>
          </a:bodyPr>
          <a:lstStyle/>
          <a:p>
            <a:pPr marL="0" indent="0" algn="r" rtl="1">
              <a:buNone/>
            </a:pPr>
            <a:r>
              <a:rPr lang="fa-IR" sz="2400" b="1" dirty="0" smtClean="0">
                <a:solidFill>
                  <a:schemeClr val="accent2">
                    <a:lumMod val="75000"/>
                  </a:schemeClr>
                </a:solidFill>
                <a:cs typeface="B Nazanin" pitchFamily="2" charset="-78"/>
              </a:rPr>
              <a:t>بیان ا</a:t>
            </a:r>
            <a:r>
              <a:rPr lang="fa-IR" sz="2400" b="1" dirty="0" smtClean="0">
                <a:solidFill>
                  <a:schemeClr val="tx1"/>
                </a:solidFill>
                <a:cs typeface="B Nazanin" pitchFamily="2" charset="-78"/>
              </a:rPr>
              <a:t>ین نکته که مقدار تقریبی به روش گردن به جواب واقعی نزدیک تر است نسبت به روش قطع کردن</a:t>
            </a:r>
            <a:endParaRPr lang="fa-IR" sz="2400" b="1" dirty="0">
              <a:solidFill>
                <a:schemeClr val="tx1"/>
              </a:solidFill>
              <a:cs typeface="B Nazanin" pitchFamily="2" charset="-78"/>
            </a:endParaRPr>
          </a:p>
          <a:p>
            <a:pPr marL="0" indent="0" algn="r" rtl="1">
              <a:buNone/>
            </a:pPr>
            <a:r>
              <a:rPr lang="fa-IR" sz="2400" b="1" dirty="0" smtClean="0">
                <a:solidFill>
                  <a:schemeClr val="tx1"/>
                </a:solidFill>
                <a:cs typeface="B Nazanin" pitchFamily="2" charset="-78"/>
              </a:rPr>
              <a:t>مانند این نمونه را در پایه چهارم داشته اند.</a:t>
            </a:r>
          </a:p>
          <a:p>
            <a:pPr marL="0" indent="0" algn="r" rtl="1">
              <a:buNone/>
            </a:pPr>
            <a:endParaRPr lang="fa-IR" sz="2400" dirty="0" smtClean="0">
              <a:solidFill>
                <a:schemeClr val="tx1"/>
              </a:solidFill>
              <a:cs typeface="B Nazanin" pitchFamily="2" charset="-78"/>
            </a:endParaRPr>
          </a:p>
          <a:p>
            <a:pPr marL="0" indent="0" algn="ctr" rtl="1">
              <a:buNone/>
            </a:pPr>
            <a:r>
              <a:rPr lang="fa-IR" sz="2400" b="1" dirty="0" smtClean="0">
                <a:solidFill>
                  <a:schemeClr val="tx1"/>
                </a:solidFill>
                <a:cs typeface="B Nazanin" pitchFamily="2" charset="-78"/>
              </a:rPr>
              <a:t>دوباره درک </a:t>
            </a:r>
            <a:r>
              <a:rPr lang="fa-IR" sz="2400" b="1" dirty="0">
                <a:solidFill>
                  <a:schemeClr val="tx1"/>
                </a:solidFill>
                <a:cs typeface="B Nazanin" pitchFamily="2" charset="-78"/>
              </a:rPr>
              <a:t>این موضوع که وقتی می گوییم با تقریب رقم دهگان یعنی این عدد با مقدار واقعی کمتر از 10 واحد اختلاف دارد</a:t>
            </a:r>
            <a:r>
              <a:rPr lang="fa-IR" sz="2400" b="1" dirty="0" smtClean="0">
                <a:solidFill>
                  <a:schemeClr val="tx1"/>
                </a:solidFill>
                <a:cs typeface="B Nazanin" pitchFamily="2" charset="-78"/>
              </a:rPr>
              <a:t>.(در روش گرد کردن)</a:t>
            </a:r>
            <a:r>
              <a:rPr lang="fa-IR" sz="2400" dirty="0">
                <a:solidFill>
                  <a:schemeClr val="tx1"/>
                </a:solidFill>
                <a:cs typeface="B Nazanin" pitchFamily="2" charset="-78"/>
              </a:rPr>
              <a:t/>
            </a:r>
            <a:br>
              <a:rPr lang="fa-IR" sz="2400" dirty="0">
                <a:solidFill>
                  <a:schemeClr val="tx1"/>
                </a:solidFill>
                <a:cs typeface="B Nazanin" pitchFamily="2" charset="-78"/>
              </a:rPr>
            </a:br>
            <a:r>
              <a:rPr lang="fa-IR" sz="2400" b="1" dirty="0" smtClean="0">
                <a:solidFill>
                  <a:schemeClr val="tx1"/>
                </a:solidFill>
                <a:cs typeface="B Nazanin" pitchFamily="2" charset="-78"/>
              </a:rPr>
              <a:t>استفاده </a:t>
            </a:r>
            <a:r>
              <a:rPr lang="fa-IR" sz="2400" b="1" dirty="0">
                <a:solidFill>
                  <a:schemeClr val="tx1"/>
                </a:solidFill>
                <a:cs typeface="B Nazanin" pitchFamily="2" charset="-78"/>
              </a:rPr>
              <a:t>از عبارت «با تقریب کمتر از...» به جای </a:t>
            </a:r>
            <a:endParaRPr lang="fa-IR" sz="2400" b="1" dirty="0" smtClean="0">
              <a:solidFill>
                <a:schemeClr val="tx1"/>
              </a:solidFill>
              <a:cs typeface="B Nazanin" pitchFamily="2" charset="-78"/>
            </a:endParaRPr>
          </a:p>
          <a:p>
            <a:pPr marL="0" indent="0" algn="ctr" rtl="1">
              <a:buNone/>
            </a:pPr>
            <a:r>
              <a:rPr lang="fa-IR" sz="2400" b="1" dirty="0" smtClean="0">
                <a:solidFill>
                  <a:schemeClr val="tx1"/>
                </a:solidFill>
                <a:cs typeface="B Nazanin" pitchFamily="2" charset="-78"/>
              </a:rPr>
              <a:t>«</a:t>
            </a:r>
            <a:r>
              <a:rPr lang="fa-IR" sz="2400" b="1" dirty="0">
                <a:solidFill>
                  <a:schemeClr val="tx1"/>
                </a:solidFill>
                <a:cs typeface="B Nazanin" pitchFamily="2" charset="-78"/>
              </a:rPr>
              <a:t>با </a:t>
            </a:r>
            <a:r>
              <a:rPr lang="fa-IR" sz="2400" b="1" dirty="0" smtClean="0">
                <a:solidFill>
                  <a:schemeClr val="tx1"/>
                </a:solidFill>
                <a:cs typeface="B Nazanin" pitchFamily="2" charset="-78"/>
              </a:rPr>
              <a:t>تقریب </a:t>
            </a:r>
            <a:r>
              <a:rPr lang="fa-IR" sz="2400" b="1" dirty="0">
                <a:solidFill>
                  <a:schemeClr val="tx1"/>
                </a:solidFill>
                <a:cs typeface="B Nazanin" pitchFamily="2" charset="-78"/>
              </a:rPr>
              <a:t>رقم...»</a:t>
            </a:r>
            <a:endParaRPr lang="fa-IR" sz="2400" b="1" dirty="0" smtClean="0">
              <a:solidFill>
                <a:schemeClr val="tx1"/>
              </a:solidFill>
              <a:cs typeface="B Nazanin" pitchFamily="2" charset="-78"/>
            </a:endParaRPr>
          </a:p>
          <a:p>
            <a:pPr marL="0" indent="0" algn="r" rtl="1">
              <a:buNone/>
            </a:pPr>
            <a:r>
              <a:rPr lang="fa-IR" sz="2400" dirty="0" smtClean="0">
                <a:solidFill>
                  <a:schemeClr val="tx1"/>
                </a:solidFill>
                <a:cs typeface="B Nazanin" pitchFamily="2" charset="-78"/>
              </a:rPr>
              <a:t>       </a:t>
            </a:r>
            <a:r>
              <a:rPr lang="fa-IR" sz="2400" b="1" dirty="0" smtClean="0">
                <a:solidFill>
                  <a:schemeClr val="tx1"/>
                </a:solidFill>
                <a:cs typeface="B Nazanin" pitchFamily="2" charset="-78"/>
              </a:rPr>
              <a:t>بیان قاعده  و مثال هایی که به کمک قاعده بالا حل شده است.</a:t>
            </a:r>
            <a:endParaRPr lang="en-US" sz="2400" b="1" dirty="0">
              <a:solidFill>
                <a:schemeClr val="tx1"/>
              </a:solidFill>
              <a:cs typeface="B Nazanin" pitchFamily="2" charset="-78"/>
            </a:endParaRPr>
          </a:p>
        </p:txBody>
      </p:sp>
      <p:cxnSp>
        <p:nvCxnSpPr>
          <p:cNvPr id="7" name="Straight Arrow Connector 6"/>
          <p:cNvCxnSpPr/>
          <p:nvPr/>
        </p:nvCxnSpPr>
        <p:spPr>
          <a:xfrm flipH="1">
            <a:off x="4760552" y="4447932"/>
            <a:ext cx="685500" cy="469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flipV="1">
            <a:off x="5060898" y="1583006"/>
            <a:ext cx="743415" cy="1401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flipV="1">
            <a:off x="4931907" y="3609535"/>
            <a:ext cx="807910" cy="2391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5060898" y="2351695"/>
            <a:ext cx="257983" cy="2520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flipV="1">
            <a:off x="4518601" y="5986977"/>
            <a:ext cx="807910" cy="844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41897785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72605" y="0"/>
            <a:ext cx="5290987" cy="6857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 y="282530"/>
            <a:ext cx="4206590" cy="661181"/>
          </a:xfrm>
        </p:spPr>
        <p:txBody>
          <a:bodyPr>
            <a:noAutofit/>
          </a:bodyPr>
          <a:lstStyle/>
          <a:p>
            <a:pPr algn="ctr" rtl="1"/>
            <a:r>
              <a:rPr lang="fa-IR" sz="2400" b="1" dirty="0" smtClean="0">
                <a:solidFill>
                  <a:schemeClr val="tx1"/>
                </a:solidFill>
                <a:cs typeface="B Nazanin" pitchFamily="2" charset="-78"/>
              </a:rPr>
              <a:t>نمونه هایی ازتقریب زدن به روش گردکردن </a:t>
            </a:r>
            <a:endParaRPr lang="en-US" sz="2400" b="1" dirty="0">
              <a:solidFill>
                <a:schemeClr val="tx1"/>
              </a:solidFill>
              <a:cs typeface="B Nazanin" pitchFamily="2" charset="-78"/>
            </a:endParaRPr>
          </a:p>
        </p:txBody>
      </p:sp>
      <p:sp>
        <p:nvSpPr>
          <p:cNvPr id="3" name="Content Placeholder 2"/>
          <p:cNvSpPr>
            <a:spLocks noGrp="1"/>
          </p:cNvSpPr>
          <p:nvPr>
            <p:ph idx="1"/>
          </p:nvPr>
        </p:nvSpPr>
        <p:spPr>
          <a:xfrm>
            <a:off x="-78210" y="1200447"/>
            <a:ext cx="4550728" cy="5289451"/>
          </a:xfrm>
        </p:spPr>
        <p:txBody>
          <a:bodyPr>
            <a:noAutofit/>
          </a:bodyPr>
          <a:lstStyle/>
          <a:p>
            <a:pPr marL="0" indent="0" algn="r" rtl="1">
              <a:buNone/>
            </a:pPr>
            <a:r>
              <a:rPr lang="fa-IR" sz="2400" b="1" dirty="0" smtClean="0">
                <a:cs typeface="B Nazanin" pitchFamily="2" charset="-78"/>
              </a:rPr>
              <a:t>تقریب عدد با هر دو روش</a:t>
            </a:r>
            <a:r>
              <a:rPr lang="fa-IR" sz="2000" b="1" dirty="0" smtClean="0">
                <a:cs typeface="B Nazanin" pitchFamily="2" charset="-78"/>
              </a:rPr>
              <a:t>(قطع کردن</a:t>
            </a:r>
            <a:r>
              <a:rPr lang="en-US" sz="2000" b="1" dirty="0" smtClean="0">
                <a:cs typeface="B Nazanin" pitchFamily="2" charset="-78"/>
              </a:rPr>
              <a:t> </a:t>
            </a:r>
            <a:r>
              <a:rPr lang="fa-IR" sz="2000" b="1" dirty="0" smtClean="0">
                <a:cs typeface="B Nazanin" pitchFamily="2" charset="-78"/>
              </a:rPr>
              <a:t>وگرد</a:t>
            </a:r>
            <a:r>
              <a:rPr lang="en-US" sz="2000" b="1" dirty="0" smtClean="0">
                <a:cs typeface="B Nazanin" pitchFamily="2" charset="-78"/>
              </a:rPr>
              <a:t> </a:t>
            </a:r>
            <a:r>
              <a:rPr lang="fa-IR" sz="2000" b="1" dirty="0" smtClean="0">
                <a:cs typeface="B Nazanin" pitchFamily="2" charset="-78"/>
              </a:rPr>
              <a:t>کردن)</a:t>
            </a:r>
          </a:p>
          <a:p>
            <a:pPr marL="0" indent="0" algn="r" rtl="1">
              <a:buNone/>
            </a:pPr>
            <a:endParaRPr lang="fa-IR" sz="2400" b="1" dirty="0">
              <a:cs typeface="B Nazanin" pitchFamily="2" charset="-78"/>
            </a:endParaRPr>
          </a:p>
          <a:p>
            <a:pPr marL="0" indent="0" algn="r" rtl="1">
              <a:buNone/>
            </a:pPr>
            <a:r>
              <a:rPr lang="fa-IR" sz="2400" b="1" dirty="0" smtClean="0">
                <a:cs typeface="B Nazanin" pitchFamily="2" charset="-78"/>
              </a:rPr>
              <a:t>توجه به این نکته که در چه زمانی جواب ها با روش قطع کردن و گرد کردن یکی می شود.</a:t>
            </a:r>
          </a:p>
          <a:p>
            <a:pPr marL="0" indent="0" algn="r" rtl="1">
              <a:buNone/>
            </a:pPr>
            <a:r>
              <a:rPr lang="fa-IR" sz="2400" b="1" dirty="0" smtClean="0">
                <a:cs typeface="B Nazanin" pitchFamily="2" charset="-78"/>
              </a:rPr>
              <a:t>عدد و گرد شده ی آن عدد را داده است و تقریب را از دانش اموز می خواهد </a:t>
            </a:r>
            <a:endParaRPr lang="fa-IR" sz="2400" b="1" dirty="0">
              <a:cs typeface="B Nazanin" pitchFamily="2" charset="-78"/>
            </a:endParaRPr>
          </a:p>
          <a:p>
            <a:pPr marL="0" indent="0" algn="r" rtl="1">
              <a:buNone/>
            </a:pPr>
            <a:r>
              <a:rPr lang="fa-IR" sz="2400" b="1" dirty="0" smtClean="0">
                <a:cs typeface="B Nazanin" pitchFamily="2" charset="-78"/>
              </a:rPr>
              <a:t>یکی از اشتباهات رایج دانش آموزان در مبحث گرد کردن اعداد ،تقریب اعداد کسری با روش گرد کردن</a:t>
            </a:r>
          </a:p>
          <a:p>
            <a:pPr marL="0" indent="0" algn="r" rtl="1">
              <a:buNone/>
            </a:pPr>
            <a:r>
              <a:rPr lang="fa-IR" sz="2400" b="1" dirty="0" smtClean="0">
                <a:cs typeface="B Nazanin" pitchFamily="2" charset="-78"/>
              </a:rPr>
              <a:t>باید یک رقم بیشتر از واحد تقریب در خارج قسمت پیش روی داشته باشیم.</a:t>
            </a:r>
            <a:endParaRPr lang="en-US" sz="2400" b="1" dirty="0">
              <a:cs typeface="B Nazanin" pitchFamily="2" charset="-78"/>
            </a:endParaRPr>
          </a:p>
        </p:txBody>
      </p:sp>
      <p:cxnSp>
        <p:nvCxnSpPr>
          <p:cNvPr id="5" name="Straight Arrow Connector 4"/>
          <p:cNvCxnSpPr/>
          <p:nvPr/>
        </p:nvCxnSpPr>
        <p:spPr>
          <a:xfrm flipH="1" flipV="1">
            <a:off x="3872605" y="717452"/>
            <a:ext cx="979586" cy="4829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flipV="1">
            <a:off x="4343400" y="4218118"/>
            <a:ext cx="1017585" cy="2554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4343400" y="3061403"/>
            <a:ext cx="1104315" cy="3892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4343400" y="5120641"/>
            <a:ext cx="1017583" cy="11175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4343400" y="5795889"/>
            <a:ext cx="302118" cy="3938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flipH="1" flipV="1">
            <a:off x="4343400" y="1847558"/>
            <a:ext cx="615465" cy="2344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4189778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17453"/>
            <a:ext cx="8596668" cy="5323910"/>
          </a:xfrm>
        </p:spPr>
        <p:txBody>
          <a:bodyPr>
            <a:noAutofit/>
          </a:bodyPr>
          <a:lstStyle/>
          <a:p>
            <a:pPr marL="0" indent="0" algn="ctr" rtl="1">
              <a:buNone/>
            </a:pPr>
            <a:r>
              <a:rPr lang="fa-IR" sz="4400" b="1" dirty="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rPr>
              <a:t>چرا تقریب؟؟؟</a:t>
            </a:r>
          </a:p>
          <a:p>
            <a:pPr marL="0" indent="0" algn="just" rtl="1">
              <a:buNone/>
            </a:pP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پاسخ تقریبی پاسخی است که با مقدار واقعی برابر نباشد ولی به پاسخ دقیق بسیار نزدیک است.</a:t>
            </a:r>
          </a:p>
          <a:p>
            <a:pPr marL="0" indent="0" algn="just" rtl="1">
              <a:buNone/>
            </a:pP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در بسیاری از زمان ها نیازی به بیان دقیق مقدار پدیده ها نیست بنابراین می توانیم از تقریب استفاده کنیم.</a:t>
            </a:r>
          </a:p>
          <a:p>
            <a:pPr marL="0" indent="0" algn="just" rtl="1">
              <a:buNone/>
            </a:pP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r>
              <a:rPr lang="fa-IR" sz="24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مثلا اگر فرهاد 5011 تومان پول داشته باشد واز او بپرسیم چقدر پول داری او می گوید 5000 تومان .یا اگر جرم جسمی را با ترازو اندازه گیری کنیم و جرم آن 11.992کیلوگرم باشد واز ما بپرسند جرم جسم چند کیلوگرم است می گوییم 12 کیلوگرم.</a:t>
            </a:r>
          </a:p>
          <a:p>
            <a:endParaRPr lang="en-US" sz="2800" dirty="0"/>
          </a:p>
        </p:txBody>
      </p:sp>
    </p:spTree>
    <p:extLst>
      <p:ext uri="{BB962C8B-B14F-4D97-AF65-F5344CB8AC3E}">
        <p14:creationId xmlns:p14="http://schemas.microsoft.com/office/powerpoint/2010/main" xmlns="" val="41417969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81161" y="20153"/>
            <a:ext cx="5086366" cy="6854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Arrow Connector 2"/>
          <p:cNvCxnSpPr/>
          <p:nvPr/>
        </p:nvCxnSpPr>
        <p:spPr>
          <a:xfrm flipH="1">
            <a:off x="5499100" y="469900"/>
            <a:ext cx="12700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342814" y="146734"/>
            <a:ext cx="6016633" cy="830997"/>
          </a:xfrm>
          <a:prstGeom prst="rect">
            <a:avLst/>
          </a:prstGeom>
          <a:noFill/>
        </p:spPr>
        <p:txBody>
          <a:bodyPr wrap="square" rtlCol="1">
            <a:spAutoFit/>
          </a:bodyPr>
          <a:lstStyle/>
          <a:p>
            <a:pPr algn="ctr" rtl="1"/>
            <a:r>
              <a:rPr lang="fa-IR" sz="2400" b="1" dirty="0" smtClean="0">
                <a:cs typeface="B Nazanin" pitchFamily="2" charset="-78"/>
              </a:rPr>
              <a:t>هدف : پیدا کردن مقدار تقریبی کسر ها و نمایش آن هاروی محور اعداد</a:t>
            </a:r>
            <a:endParaRPr lang="fa-IR" sz="2400" b="1" dirty="0">
              <a:cs typeface="B Nazanin" pitchFamily="2" charset="-78"/>
            </a:endParaRPr>
          </a:p>
        </p:txBody>
      </p:sp>
      <p:sp>
        <p:nvSpPr>
          <p:cNvPr id="6" name="TextBox 5"/>
          <p:cNvSpPr txBox="1"/>
          <p:nvPr/>
        </p:nvSpPr>
        <p:spPr>
          <a:xfrm>
            <a:off x="0" y="977731"/>
            <a:ext cx="5918200" cy="830997"/>
          </a:xfrm>
          <a:prstGeom prst="rect">
            <a:avLst/>
          </a:prstGeom>
          <a:noFill/>
        </p:spPr>
        <p:txBody>
          <a:bodyPr wrap="square" rtlCol="1">
            <a:spAutoFit/>
          </a:bodyPr>
          <a:lstStyle/>
          <a:p>
            <a:pPr algn="ctr"/>
            <a:r>
              <a:rPr lang="fa-IR" sz="2400" b="1" dirty="0" smtClean="0">
                <a:cs typeface="B Nazanin" pitchFamily="2" charset="-78"/>
              </a:rPr>
              <a:t>چون رقم دوم می تواند بر تغییر عدد تقریبی موثر باشد و وقتی با تقریب 0/1 باشد مرتبه صدم در تقریب موثر است</a:t>
            </a:r>
            <a:endParaRPr lang="fa-IR" sz="2400" b="1" dirty="0">
              <a:cs typeface="B Nazanin" pitchFamily="2" charset="-78"/>
            </a:endParaRPr>
          </a:p>
        </p:txBody>
      </p:sp>
      <p:sp>
        <p:nvSpPr>
          <p:cNvPr id="7" name="TextBox 6"/>
          <p:cNvSpPr txBox="1"/>
          <p:nvPr/>
        </p:nvSpPr>
        <p:spPr>
          <a:xfrm>
            <a:off x="269361" y="5847705"/>
            <a:ext cx="5511800" cy="830997"/>
          </a:xfrm>
          <a:prstGeom prst="rect">
            <a:avLst/>
          </a:prstGeom>
          <a:noFill/>
        </p:spPr>
        <p:txBody>
          <a:bodyPr wrap="square" rtlCol="1">
            <a:spAutoFit/>
          </a:bodyPr>
          <a:lstStyle/>
          <a:p>
            <a:pPr algn="ctr" rtl="1"/>
            <a:r>
              <a:rPr lang="fa-IR" sz="2400" b="1" dirty="0" smtClean="0">
                <a:cs typeface="B Nazanin" pitchFamily="2" charset="-78"/>
              </a:rPr>
              <a:t>تاثیر رقم سمت راست با تقریب کمتر از 0/001 که مقدار تقریبی را در گرد کردن تغییر می دهد                         </a:t>
            </a:r>
            <a:endParaRPr lang="fa-IR" sz="2400" b="1" dirty="0">
              <a:cs typeface="B Nazanin" pitchFamily="2" charset="-78"/>
            </a:endParaRPr>
          </a:p>
        </p:txBody>
      </p:sp>
      <p:cxnSp>
        <p:nvCxnSpPr>
          <p:cNvPr id="9" name="Straight Arrow Connector 8"/>
          <p:cNvCxnSpPr/>
          <p:nvPr/>
        </p:nvCxnSpPr>
        <p:spPr>
          <a:xfrm flipH="1">
            <a:off x="5499100" y="6159500"/>
            <a:ext cx="3086100" cy="20740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1229728" y="2813941"/>
            <a:ext cx="5370559" cy="830997"/>
          </a:xfrm>
          <a:prstGeom prst="rect">
            <a:avLst/>
          </a:prstGeom>
          <a:noFill/>
        </p:spPr>
        <p:txBody>
          <a:bodyPr wrap="square" rtlCol="1">
            <a:spAutoFit/>
          </a:bodyPr>
          <a:lstStyle/>
          <a:p>
            <a:pPr algn="ctr"/>
            <a:r>
              <a:rPr lang="fa-IR" sz="2400" b="1" dirty="0" smtClean="0">
                <a:cs typeface="B Nazanin" pitchFamily="2" charset="-78"/>
              </a:rPr>
              <a:t>بزرگترین80499</a:t>
            </a:r>
          </a:p>
          <a:p>
            <a:pPr algn="ctr"/>
            <a:r>
              <a:rPr lang="fa-IR" sz="2400" b="1" dirty="0" smtClean="0">
                <a:solidFill>
                  <a:schemeClr val="accent4">
                    <a:lumMod val="75000"/>
                  </a:schemeClr>
                </a:solidFill>
                <a:cs typeface="B Nazanin" pitchFamily="2" charset="-78"/>
              </a:rPr>
              <a:t>کوچکترین 79500</a:t>
            </a:r>
            <a:r>
              <a:rPr lang="fa-IR" sz="2400" b="1" dirty="0" smtClean="0">
                <a:cs typeface="B Nazanin" pitchFamily="2" charset="-78"/>
              </a:rPr>
              <a:t> </a:t>
            </a:r>
            <a:endParaRPr lang="fa-IR" sz="2400" b="1" dirty="0">
              <a:cs typeface="B Nazanin" pitchFamily="2" charset="-78"/>
            </a:endParaRPr>
          </a:p>
        </p:txBody>
      </p:sp>
      <p:cxnSp>
        <p:nvCxnSpPr>
          <p:cNvPr id="12" name="Straight Arrow Connector 11"/>
          <p:cNvCxnSpPr/>
          <p:nvPr/>
        </p:nvCxnSpPr>
        <p:spPr>
          <a:xfrm flipH="1">
            <a:off x="5308600" y="3095238"/>
            <a:ext cx="19685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1" y="5000492"/>
            <a:ext cx="5781161" cy="461665"/>
          </a:xfrm>
          <a:prstGeom prst="rect">
            <a:avLst/>
          </a:prstGeom>
          <a:noFill/>
        </p:spPr>
        <p:txBody>
          <a:bodyPr wrap="square" rtlCol="1">
            <a:spAutoFit/>
          </a:bodyPr>
          <a:lstStyle/>
          <a:p>
            <a:pPr algn="ctr" rtl="1"/>
            <a:r>
              <a:rPr lang="fa-IR" sz="2400" b="1" dirty="0" smtClean="0">
                <a:cs typeface="B Nazanin" pitchFamily="2" charset="-78"/>
              </a:rPr>
              <a:t>با روش گرد کردن  وبا تقریب کمتر از 10000 اعلام شده</a:t>
            </a:r>
            <a:endParaRPr lang="fa-IR" sz="2400" b="1" dirty="0">
              <a:cs typeface="B Nazanin" pitchFamily="2" charset="-78"/>
            </a:endParaRPr>
          </a:p>
        </p:txBody>
      </p:sp>
      <p:cxnSp>
        <p:nvCxnSpPr>
          <p:cNvPr id="15" name="Straight Arrow Connector 14"/>
          <p:cNvCxnSpPr/>
          <p:nvPr/>
        </p:nvCxnSpPr>
        <p:spPr>
          <a:xfrm flipH="1">
            <a:off x="5673819" y="5285759"/>
            <a:ext cx="72235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0987239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82159" y="903383"/>
            <a:ext cx="3561275" cy="1576292"/>
          </a:xfrm>
          <a:prstGeom prst="roundRect">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lstStyle/>
          <a:p>
            <a:pPr algn="ctr">
              <a:defRPr/>
            </a:pPr>
            <a:r>
              <a:rPr lang="fa-IR" sz="6300" b="1" dirty="0">
                <a:cs typeface="B Nazanin" pitchFamily="2" charset="-78"/>
              </a:rPr>
              <a:t>درس </a:t>
            </a:r>
            <a:r>
              <a:rPr lang="fa-IR" sz="6300" b="1" dirty="0" smtClean="0">
                <a:cs typeface="B Nazanin" pitchFamily="2" charset="-78"/>
              </a:rPr>
              <a:t>دوم</a:t>
            </a:r>
            <a:endParaRPr lang="en-US" sz="6300" b="1" dirty="0">
              <a:cs typeface="B Nazanin" pitchFamily="2" charset="-78"/>
            </a:endParaRPr>
          </a:p>
        </p:txBody>
      </p:sp>
      <p:sp>
        <p:nvSpPr>
          <p:cNvPr id="5" name="Bent Arrow 4"/>
          <p:cNvSpPr/>
          <p:nvPr/>
        </p:nvSpPr>
        <p:spPr>
          <a:xfrm rot="10800000">
            <a:off x="4803181" y="2711029"/>
            <a:ext cx="2523035" cy="1661508"/>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19128" tIns="59564" rIns="119128" bIns="59564" anchor="ctr"/>
          <a:lstStyle/>
          <a:p>
            <a:pPr algn="ctr">
              <a:defRPr/>
            </a:pPr>
            <a:endParaRPr lang="en-US">
              <a:solidFill>
                <a:schemeClr val="tx1"/>
              </a:solidFill>
            </a:endParaRPr>
          </a:p>
        </p:txBody>
      </p:sp>
      <p:sp>
        <p:nvSpPr>
          <p:cNvPr id="6" name="Content Placeholder 5"/>
          <p:cNvSpPr>
            <a:spLocks noGrp="1"/>
          </p:cNvSpPr>
          <p:nvPr>
            <p:ph idx="1"/>
          </p:nvPr>
        </p:nvSpPr>
        <p:spPr>
          <a:xfrm>
            <a:off x="451692" y="3365511"/>
            <a:ext cx="4186410" cy="1757332"/>
          </a:xfrm>
          <a:prstGeom prst="frame">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normAutofit fontScale="92500" lnSpcReduction="20000"/>
          </a:bodyPr>
          <a:lstStyle/>
          <a:p>
            <a:pPr marL="0" indent="0" algn="ctr" rtl="1">
              <a:buNone/>
            </a:pPr>
            <a:r>
              <a:rPr lang="fa-IR" sz="4800" b="1" dirty="0" smtClean="0">
                <a:solidFill>
                  <a:srgbClr val="080400"/>
                </a:solidFill>
                <a:cs typeface="B Nazanin" pitchFamily="2" charset="-78"/>
              </a:rPr>
              <a:t>اندازه گیری و محاسبات تقریبی</a:t>
            </a:r>
            <a:endParaRPr lang="en-US" sz="4800" b="1" dirty="0">
              <a:solidFill>
                <a:srgbClr val="080400"/>
              </a:solidFill>
              <a:cs typeface="B Nazanin" pitchFamily="2" charset="-78"/>
            </a:endParaRPr>
          </a:p>
        </p:txBody>
      </p:sp>
    </p:spTree>
    <p:extLst>
      <p:ext uri="{BB962C8B-B14F-4D97-AF65-F5344CB8AC3E}">
        <p14:creationId xmlns:p14="http://schemas.microsoft.com/office/powerpoint/2010/main" xmlns="" val="186785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1427870"/>
            <a:ext cx="9397219" cy="5514536"/>
          </a:xfrm>
        </p:spPr>
        <p:txBody>
          <a:bodyPr>
            <a:normAutofit/>
          </a:bodyPr>
          <a:lstStyle/>
          <a:p>
            <a:pPr algn="r" rtl="1"/>
            <a:r>
              <a:rPr lang="fa-IR"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a:t>
            </a:r>
            <a:r>
              <a:rPr lang="fa-IR" sz="27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برای هرنوع  </a:t>
            </a:r>
            <a:r>
              <a:rPr lang="fa-IR" sz="27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اندازه گیری </a:t>
            </a:r>
            <a:r>
              <a:rPr lang="fa-IR" sz="27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با توجه به موضوع و اهمیت آن ابزار و میزان تقریب مناسب استفاده می کند .</a:t>
            </a:r>
            <a:br>
              <a:rPr lang="fa-IR" sz="27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br>
            <a:r>
              <a:rPr lang="fa-IR" sz="2700" dirty="0">
                <a:solidFill>
                  <a:schemeClr val="tx1"/>
                </a:solidFill>
                <a:cs typeface="B Nazanin" pitchFamily="2" charset="-78"/>
              </a:rPr>
              <a:t/>
            </a:r>
            <a:br>
              <a:rPr lang="fa-IR" sz="2700" dirty="0">
                <a:solidFill>
                  <a:schemeClr val="tx1"/>
                </a:solidFill>
                <a:cs typeface="B Nazanin" pitchFamily="2" charset="-78"/>
              </a:rPr>
            </a:br>
            <a:r>
              <a:rPr lang="fa-IR" sz="27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در محاسبات تقریبی با توجه به  شرایط از روش های ( ابتداء محاسبه ، سپس تقریب - ابتداء تقریب ، سپس محاسبه) به درستی استفاده می کند .</a:t>
            </a:r>
            <a:br>
              <a:rPr lang="fa-IR" sz="27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br>
            <a:r>
              <a:rPr lang="fa-IR" sz="27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a:r>
            <a:br>
              <a:rPr lang="fa-IR" sz="27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br>
            <a:r>
              <a:rPr lang="fa-IR" sz="27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a:t>
            </a:r>
            <a:r>
              <a:rPr lang="fa-IR" sz="27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a:t>
            </a:r>
            <a:r>
              <a:rPr lang="fa-IR" sz="27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اختلاف بین </a:t>
            </a:r>
            <a:r>
              <a:rPr lang="fa-IR" sz="27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مقدار  واقعی </a:t>
            </a:r>
            <a:r>
              <a:rPr lang="fa-IR" sz="27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ومقدار تقریبی یک محاسبه را بدست می آورد .</a:t>
            </a:r>
            <a:br>
              <a:rPr lang="fa-IR" sz="27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br>
            <a:r>
              <a:rPr lang="fa-IR" sz="27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a:r>
            <a:br>
              <a:rPr lang="fa-IR" sz="27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br>
            <a:r>
              <a:rPr lang="fa-IR" sz="27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a:t>
            </a:r>
            <a:r>
              <a:rPr lang="fa-IR" sz="27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اختلاف بین پاسخ ها به روش های قطع کردن و گردکردن در عملیات ها را با هم مقایسه می کند .</a:t>
            </a:r>
            <a:br>
              <a:rPr lang="fa-IR" sz="27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br>
            <a:r>
              <a:rPr lang="en-US" sz="31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a:r>
            <a:br>
              <a:rPr lang="en-US" sz="31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br>
            <a:endParaRPr lang="en-US" sz="3100" b="1" dirty="0">
              <a:solidFill>
                <a:schemeClr val="tx1"/>
              </a:solidFill>
              <a:cs typeface="B Nazanin" pitchFamily="2" charset="-78"/>
            </a:endParaRPr>
          </a:p>
        </p:txBody>
      </p:sp>
      <p:sp>
        <p:nvSpPr>
          <p:cNvPr id="3" name="TextBox 2"/>
          <p:cNvSpPr txBox="1"/>
          <p:nvPr/>
        </p:nvSpPr>
        <p:spPr>
          <a:xfrm>
            <a:off x="211015" y="152400"/>
            <a:ext cx="9212385" cy="830997"/>
          </a:xfrm>
          <a:prstGeom prst="rect">
            <a:avLst/>
          </a:prstGeom>
          <a:noFill/>
        </p:spPr>
        <p:txBody>
          <a:bodyPr wrap="square" rtlCol="1">
            <a:spAutoFit/>
          </a:bodyPr>
          <a:lstStyle/>
          <a:p>
            <a:pPr algn="r" rtl="1"/>
            <a:r>
              <a:rPr lang="fa-IR" sz="4800" b="1" dirty="0">
                <a:solidFill>
                  <a:schemeClr val="accent5">
                    <a:lumMod val="75000"/>
                  </a:schemeClr>
                </a:solidFill>
                <a:cs typeface="B Nazanin" pitchFamily="2" charset="-78"/>
              </a:rPr>
              <a:t>اهداف کلی درس دوم</a:t>
            </a:r>
            <a:r>
              <a:rPr lang="fa-IR" sz="2800" b="1" dirty="0">
                <a:solidFill>
                  <a:schemeClr val="accent5">
                    <a:lumMod val="75000"/>
                  </a:schemeClr>
                </a:solidFill>
                <a:cs typeface="B Nazanin" pitchFamily="2" charset="-78"/>
              </a:rPr>
              <a:t> اندازه گیری و محاسبات تقریبی </a:t>
            </a:r>
            <a:r>
              <a:rPr lang="fa-IR" sz="4800" b="1" dirty="0">
                <a:solidFill>
                  <a:schemeClr val="accent5">
                    <a:lumMod val="75000"/>
                  </a:schemeClr>
                </a:solidFill>
                <a:cs typeface="B Nazanin" pitchFamily="2" charset="-78"/>
              </a:rPr>
              <a:t>:</a:t>
            </a:r>
            <a:endParaRPr lang="fa-IR" sz="4800" b="1" dirty="0">
              <a:solidFill>
                <a:schemeClr val="accent5">
                  <a:lumMod val="75000"/>
                </a:schemeClr>
              </a:solidFill>
            </a:endParaRPr>
          </a:p>
        </p:txBody>
      </p:sp>
    </p:spTree>
    <p:extLst>
      <p:ext uri="{BB962C8B-B14F-4D97-AF65-F5344CB8AC3E}">
        <p14:creationId xmlns:p14="http://schemas.microsoft.com/office/powerpoint/2010/main" xmlns="" val="26461622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57" y="1513475"/>
            <a:ext cx="9645960" cy="3880773"/>
          </a:xfrm>
        </p:spPr>
        <p:txBody>
          <a:bodyPr>
            <a:normAutofit lnSpcReduction="10000"/>
          </a:bodyPr>
          <a:lstStyle/>
          <a:p>
            <a:pPr marL="0" indent="0" algn="r" rtl="1">
              <a:buNone/>
            </a:pPr>
            <a:r>
              <a:rPr lang="fa-IR" sz="2800" dirty="0" smtClean="0"/>
              <a:t> </a:t>
            </a:r>
            <a:r>
              <a:rPr lang="fa-IR" sz="28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مقدار اختلاف بین پاسخ تقریبی و واقعی یک ضرب ( </a:t>
            </a:r>
            <a:r>
              <a:rPr lang="fa-IR" sz="28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4/25</a:t>
            </a:r>
            <a:r>
              <a:rPr lang="en-US" sz="28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x</a:t>
            </a:r>
            <a:r>
              <a:rPr lang="fa-IR" sz="28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6 ) به روش قطع کردن را به کمک شکل نشان دهد </a:t>
            </a:r>
            <a:r>
              <a:rPr lang="fa-IR" sz="28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a:t>
            </a:r>
          </a:p>
          <a:p>
            <a:pPr marL="0" indent="0" algn="r" rtl="1">
              <a:buNone/>
            </a:pPr>
            <a:r>
              <a:rPr lang="fa-IR" sz="28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a:t>
            </a:r>
            <a:r>
              <a:rPr lang="fa-IR" sz="28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a:r>
            <a:br>
              <a:rPr lang="fa-IR" sz="28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br>
            <a:r>
              <a:rPr lang="fa-IR" sz="28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بداند در محاسبات تقریبی هر چه مقدار تقریب دقیق تر ( کوچکتر ) باشد به مقدار واقعی نزدیک تر </a:t>
            </a:r>
            <a:r>
              <a:rPr lang="fa-IR" sz="28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است.</a:t>
            </a:r>
          </a:p>
          <a:p>
            <a:pPr marL="0" indent="0" algn="r" rtl="1">
              <a:buNone/>
            </a:pPr>
            <a:endParaRPr lang="fa-IR" sz="28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endParaRPr>
          </a:p>
          <a:p>
            <a:pPr marL="0" indent="0" algn="r" rtl="1">
              <a:buNone/>
            </a:pPr>
            <a:r>
              <a:rPr lang="fa-IR" sz="28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مراحل </a:t>
            </a:r>
            <a:r>
              <a:rPr lang="fa-IR" sz="28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تربیت عملیات ها را صحیح انجام می دهد .</a:t>
            </a:r>
            <a:r>
              <a:rPr lang="en-US" sz="28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t/>
            </a:r>
            <a:br>
              <a:rPr lang="en-US" sz="28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cs typeface="B Nazanin" panose="00000400000000000000" pitchFamily="2" charset="-78"/>
              </a:rPr>
            </a:br>
            <a:endParaRPr lang="fa-IR" sz="2800" dirty="0"/>
          </a:p>
        </p:txBody>
      </p:sp>
      <p:sp>
        <p:nvSpPr>
          <p:cNvPr id="7" name="TextBox 6"/>
          <p:cNvSpPr txBox="1"/>
          <p:nvPr/>
        </p:nvSpPr>
        <p:spPr>
          <a:xfrm>
            <a:off x="323557" y="152400"/>
            <a:ext cx="9099843" cy="830997"/>
          </a:xfrm>
          <a:prstGeom prst="rect">
            <a:avLst/>
          </a:prstGeom>
          <a:noFill/>
        </p:spPr>
        <p:txBody>
          <a:bodyPr wrap="square" rtlCol="1">
            <a:spAutoFit/>
          </a:bodyPr>
          <a:lstStyle/>
          <a:p>
            <a:pPr algn="r" rtl="1"/>
            <a:r>
              <a:rPr lang="fa-IR" sz="4800" b="1" dirty="0">
                <a:solidFill>
                  <a:schemeClr val="accent5">
                    <a:lumMod val="75000"/>
                  </a:schemeClr>
                </a:solidFill>
                <a:cs typeface="B Nazanin" pitchFamily="2" charset="-78"/>
              </a:rPr>
              <a:t>اهداف کلی درس </a:t>
            </a:r>
            <a:r>
              <a:rPr lang="fa-IR" sz="4800" b="1" dirty="0" smtClean="0">
                <a:solidFill>
                  <a:schemeClr val="accent5">
                    <a:lumMod val="75000"/>
                  </a:schemeClr>
                </a:solidFill>
                <a:cs typeface="B Nazanin" pitchFamily="2" charset="-78"/>
              </a:rPr>
              <a:t>دوم </a:t>
            </a:r>
            <a:r>
              <a:rPr lang="fa-IR" sz="2800" b="1" dirty="0" smtClean="0">
                <a:solidFill>
                  <a:schemeClr val="accent5">
                    <a:lumMod val="75000"/>
                  </a:schemeClr>
                </a:solidFill>
                <a:cs typeface="B Nazanin" pitchFamily="2" charset="-78"/>
              </a:rPr>
              <a:t>اندازه گیری و محاسبات تقریبی</a:t>
            </a:r>
            <a:r>
              <a:rPr lang="fa-IR" sz="4800" b="1" dirty="0" smtClean="0">
                <a:solidFill>
                  <a:schemeClr val="accent5">
                    <a:lumMod val="75000"/>
                  </a:schemeClr>
                </a:solidFill>
                <a:cs typeface="B Nazanin" pitchFamily="2" charset="-78"/>
              </a:rPr>
              <a:t>:</a:t>
            </a:r>
            <a:endParaRPr lang="fa-IR" sz="4800" b="1" dirty="0">
              <a:solidFill>
                <a:schemeClr val="accent5">
                  <a:lumMod val="75000"/>
                </a:schemeClr>
              </a:solidFill>
            </a:endParaRPr>
          </a:p>
        </p:txBody>
      </p:sp>
    </p:spTree>
    <p:extLst>
      <p:ext uri="{BB962C8B-B14F-4D97-AF65-F5344CB8AC3E}">
        <p14:creationId xmlns:p14="http://schemas.microsoft.com/office/powerpoint/2010/main" xmlns="" val="25032772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9946" y="0"/>
            <a:ext cx="5219119" cy="6751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0" y="330200"/>
            <a:ext cx="4038600" cy="1267247"/>
          </a:xfrm>
        </p:spPr>
        <p:txBody>
          <a:bodyPr>
            <a:noAutofit/>
          </a:bodyPr>
          <a:lstStyle/>
          <a:p>
            <a:pPr algn="r" rtl="1"/>
            <a:r>
              <a:rPr lang="fa-IR" sz="2400" b="1" dirty="0" smtClean="0">
                <a:solidFill>
                  <a:schemeClr val="tx1"/>
                </a:solidFill>
                <a:cs typeface="B Nazanin" pitchFamily="2" charset="-78"/>
              </a:rPr>
              <a:t>دست ورزی پیشنهادی:</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استفاده از وسایلی مانند متر، ترازو، دماسنج، خط کش ، کیلو متر شمار و....</a:t>
            </a:r>
            <a:endParaRPr lang="en-US" sz="2400" b="1" dirty="0">
              <a:solidFill>
                <a:schemeClr val="tx1"/>
              </a:solidFill>
              <a:cs typeface="B Nazanin" pitchFamily="2" charset="-78"/>
            </a:endParaRPr>
          </a:p>
        </p:txBody>
      </p:sp>
      <p:sp>
        <p:nvSpPr>
          <p:cNvPr id="5" name="Content Placeholder 4"/>
          <p:cNvSpPr>
            <a:spLocks noGrp="1"/>
          </p:cNvSpPr>
          <p:nvPr>
            <p:ph idx="1"/>
          </p:nvPr>
        </p:nvSpPr>
        <p:spPr>
          <a:xfrm>
            <a:off x="146433" y="1662918"/>
            <a:ext cx="3924300" cy="4625340"/>
          </a:xfrm>
        </p:spPr>
        <p:txBody>
          <a:bodyPr>
            <a:noAutofit/>
          </a:bodyPr>
          <a:lstStyle/>
          <a:p>
            <a:pPr marL="0" indent="0" algn="r" rtl="1">
              <a:buNone/>
            </a:pPr>
            <a:r>
              <a:rPr lang="fa-IR" sz="2400" b="1" dirty="0" smtClean="0">
                <a:cs typeface="B Nazanin" pitchFamily="2" charset="-78"/>
              </a:rPr>
              <a:t>دانش آموز متوجه می شود که هر وسیله ای دقت اندازه گیری در آن متفاوت است.</a:t>
            </a:r>
            <a:endParaRPr lang="fa-IR" sz="2400" b="1" dirty="0">
              <a:cs typeface="B Nazanin" pitchFamily="2" charset="-78"/>
            </a:endParaRPr>
          </a:p>
          <a:p>
            <a:pPr marL="0" indent="0" algn="r" rtl="1">
              <a:buNone/>
            </a:pPr>
            <a:r>
              <a:rPr lang="fa-IR" sz="2400" b="1" dirty="0" smtClean="0">
                <a:cs typeface="B Nazanin" pitchFamily="2" charset="-78"/>
              </a:rPr>
              <a:t>جلب توجه دانش آموز به این نکته که ابزار مناسبی را برای اندازه گیری وسیله موردنظر خود انتخاب نماید.</a:t>
            </a:r>
            <a:endParaRPr lang="fa-IR" sz="2400" b="1" dirty="0">
              <a:cs typeface="B Nazanin" pitchFamily="2" charset="-78"/>
            </a:endParaRPr>
          </a:p>
          <a:p>
            <a:pPr marL="0" indent="0" algn="r" rtl="1">
              <a:buNone/>
            </a:pPr>
            <a:r>
              <a:rPr lang="fa-IR" sz="2400" b="1" dirty="0" smtClean="0">
                <a:cs typeface="B Nazanin" pitchFamily="2" charset="-78"/>
              </a:rPr>
              <a:t>جمع بندی فعالیت</a:t>
            </a:r>
            <a:endParaRPr lang="en-US" sz="2400" b="1" dirty="0" smtClean="0">
              <a:cs typeface="B Nazanin" pitchFamily="2" charset="-78"/>
            </a:endParaRPr>
          </a:p>
          <a:p>
            <a:pPr marL="0" indent="0" algn="r" rtl="1">
              <a:buNone/>
            </a:pPr>
            <a:endParaRPr lang="fa-IR" sz="2400" b="1" dirty="0">
              <a:cs typeface="B Nazanin" pitchFamily="2" charset="-78"/>
            </a:endParaRPr>
          </a:p>
          <a:p>
            <a:pPr marL="0" indent="0" algn="r" rtl="1">
              <a:buNone/>
            </a:pPr>
            <a:r>
              <a:rPr lang="fa-IR" sz="2400" b="1" dirty="0" smtClean="0">
                <a:cs typeface="B Nazanin" pitchFamily="2" charset="-78"/>
              </a:rPr>
              <a:t>حل مثال های بیشتر</a:t>
            </a:r>
          </a:p>
          <a:p>
            <a:pPr marL="0" indent="0" algn="r" rtl="1">
              <a:buNone/>
            </a:pPr>
            <a:r>
              <a:rPr lang="fa-IR" sz="2400" b="1" dirty="0" smtClean="0">
                <a:cs typeface="B Nazanin" pitchFamily="2" charset="-78"/>
              </a:rPr>
              <a:t>اندازه گیری تب با تقریب 0/1درجه</a:t>
            </a:r>
          </a:p>
          <a:p>
            <a:pPr marL="0" indent="0" algn="r" rtl="1">
              <a:buNone/>
            </a:pPr>
            <a:r>
              <a:rPr lang="fa-IR" sz="2400" b="1" dirty="0" smtClean="0">
                <a:cs typeface="B Nazanin" pitchFamily="2" charset="-78"/>
              </a:rPr>
              <a:t>و قطعه فلزی 0/001میلی گرم</a:t>
            </a:r>
          </a:p>
        </p:txBody>
      </p:sp>
      <p:cxnSp>
        <p:nvCxnSpPr>
          <p:cNvPr id="7" name="Straight Arrow Connector 6"/>
          <p:cNvCxnSpPr/>
          <p:nvPr/>
        </p:nvCxnSpPr>
        <p:spPr>
          <a:xfrm flipH="1" flipV="1">
            <a:off x="4038600" y="2278966"/>
            <a:ext cx="977902" cy="5833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flipV="1">
            <a:off x="4383320" y="3531049"/>
            <a:ext cx="1306280" cy="3226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flipV="1">
            <a:off x="4038600" y="4450534"/>
            <a:ext cx="1367248" cy="851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a:off x="4070733" y="5216947"/>
            <a:ext cx="1946222" cy="3819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flipV="1">
            <a:off x="3735194" y="952500"/>
            <a:ext cx="1446406" cy="15469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987239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33266" y="-8147"/>
            <a:ext cx="5110634" cy="6715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1321777" y="510318"/>
            <a:ext cx="2731920" cy="651641"/>
          </a:xfrm>
        </p:spPr>
        <p:txBody>
          <a:bodyPr>
            <a:normAutofit/>
          </a:bodyPr>
          <a:lstStyle/>
          <a:p>
            <a:pPr algn="r" rtl="1"/>
            <a:r>
              <a:rPr lang="fa-IR" sz="2400" b="1" dirty="0">
                <a:solidFill>
                  <a:schemeClr val="tx1"/>
                </a:solidFill>
                <a:cs typeface="B Nazanin" pitchFamily="2" charset="-78"/>
              </a:rPr>
              <a:t> </a:t>
            </a:r>
            <a:r>
              <a:rPr lang="fa-IR" sz="2400" b="1" dirty="0" smtClean="0">
                <a:solidFill>
                  <a:schemeClr val="tx1"/>
                </a:solidFill>
                <a:cs typeface="B Nazanin" pitchFamily="2" charset="-78"/>
              </a:rPr>
              <a:t>دقت اندازه گیری وسیله</a:t>
            </a:r>
            <a:endParaRPr lang="en-US" sz="2400" b="1" dirty="0">
              <a:solidFill>
                <a:schemeClr val="tx1"/>
              </a:solidFill>
              <a:cs typeface="B Nazanin" pitchFamily="2" charset="-78"/>
            </a:endParaRPr>
          </a:p>
        </p:txBody>
      </p:sp>
      <p:sp>
        <p:nvSpPr>
          <p:cNvPr id="5" name="Content Placeholder 4"/>
          <p:cNvSpPr>
            <a:spLocks noGrp="1"/>
          </p:cNvSpPr>
          <p:nvPr>
            <p:ph idx="1"/>
          </p:nvPr>
        </p:nvSpPr>
        <p:spPr>
          <a:xfrm>
            <a:off x="0" y="2043363"/>
            <a:ext cx="4546600" cy="4227928"/>
          </a:xfrm>
        </p:spPr>
        <p:txBody>
          <a:bodyPr>
            <a:noAutofit/>
          </a:bodyPr>
          <a:lstStyle/>
          <a:p>
            <a:pPr marL="0" indent="0" algn="r" rtl="1">
              <a:buNone/>
            </a:pPr>
            <a:endParaRPr lang="fa-IR" sz="2400" b="1" dirty="0" smtClean="0">
              <a:cs typeface="B Nazanin" pitchFamily="2" charset="-78"/>
            </a:endParaRPr>
          </a:p>
          <a:p>
            <a:pPr marL="0" indent="0" algn="r" rtl="1">
              <a:buNone/>
            </a:pPr>
            <a:endParaRPr lang="fa-IR" sz="2400" b="1" dirty="0" smtClean="0">
              <a:cs typeface="B Nazanin" pitchFamily="2" charset="-78"/>
            </a:endParaRPr>
          </a:p>
          <a:p>
            <a:pPr marL="0" indent="0" algn="r" rtl="1">
              <a:buNone/>
            </a:pPr>
            <a:r>
              <a:rPr lang="fa-IR" sz="2400" b="1" dirty="0" smtClean="0">
                <a:cs typeface="B Nazanin" pitchFamily="2" charset="-78"/>
              </a:rPr>
              <a:t>هدف: دانش اموز درک کند که در محاسبه تقریبی ابتدا محاسبه کند و بعد تقریب بزند و یا اینکه ابتدا تقریب بزند و سپس محاسبه نماید هیچ برتری نسبت به هم  ندارند. باید خود دانش آموز با توجه به شرایطی که در آن قرار می گیرد انتخاب نماید.</a:t>
            </a:r>
          </a:p>
          <a:p>
            <a:pPr marL="0" indent="0" algn="r" rtl="1">
              <a:buNone/>
            </a:pPr>
            <a:r>
              <a:rPr lang="fa-IR" sz="2400" b="1" dirty="0" smtClean="0">
                <a:cs typeface="B Nazanin" pitchFamily="2" charset="-78"/>
              </a:rPr>
              <a:t>شرایط ، ارزش و دقت  محاسبات  در انتخاب نوع محاسبات تقریبی موثر است.</a:t>
            </a:r>
          </a:p>
        </p:txBody>
      </p:sp>
      <p:cxnSp>
        <p:nvCxnSpPr>
          <p:cNvPr id="7" name="Straight Arrow Connector 6"/>
          <p:cNvCxnSpPr/>
          <p:nvPr/>
        </p:nvCxnSpPr>
        <p:spPr>
          <a:xfrm flipH="1">
            <a:off x="4053697" y="614442"/>
            <a:ext cx="764083" cy="1019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flipV="1">
            <a:off x="4733266" y="4800600"/>
            <a:ext cx="941364" cy="60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0987239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5563" y="-1"/>
            <a:ext cx="5211878" cy="6825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253218" y="281354"/>
            <a:ext cx="2996419" cy="407963"/>
          </a:xfrm>
        </p:spPr>
        <p:txBody>
          <a:bodyPr>
            <a:noAutofit/>
          </a:bodyPr>
          <a:lstStyle/>
          <a:p>
            <a:pPr algn="ctr" rtl="1"/>
            <a:r>
              <a:rPr lang="fa-IR" sz="2400" b="1" dirty="0" smtClean="0">
                <a:solidFill>
                  <a:schemeClr val="tx1"/>
                </a:solidFill>
                <a:cs typeface="B Nazanin" pitchFamily="2" charset="-78"/>
              </a:rPr>
              <a:t>ادامه فعالیت صفحه قبل</a:t>
            </a:r>
            <a:endParaRPr lang="en-US" sz="2400" b="1" dirty="0">
              <a:solidFill>
                <a:schemeClr val="tx1"/>
              </a:solidFill>
              <a:cs typeface="B Nazanin" pitchFamily="2" charset="-78"/>
            </a:endParaRPr>
          </a:p>
        </p:txBody>
      </p:sp>
      <p:sp>
        <p:nvSpPr>
          <p:cNvPr id="5" name="Content Placeholder 4"/>
          <p:cNvSpPr>
            <a:spLocks noGrp="1"/>
          </p:cNvSpPr>
          <p:nvPr>
            <p:ph idx="1"/>
          </p:nvPr>
        </p:nvSpPr>
        <p:spPr>
          <a:xfrm>
            <a:off x="225083" y="1364568"/>
            <a:ext cx="3159299" cy="4747134"/>
          </a:xfrm>
        </p:spPr>
        <p:txBody>
          <a:bodyPr>
            <a:normAutofit/>
          </a:bodyPr>
          <a:lstStyle/>
          <a:p>
            <a:pPr marL="0" indent="0" algn="r" rtl="1">
              <a:buNone/>
            </a:pPr>
            <a:endParaRPr lang="fa-IR" sz="2400" b="1" dirty="0" smtClean="0">
              <a:solidFill>
                <a:srgbClr val="FF0000"/>
              </a:solidFill>
              <a:cs typeface="B Nazanin" pitchFamily="2" charset="-78"/>
            </a:endParaRPr>
          </a:p>
          <a:p>
            <a:pPr marL="0" indent="0" algn="r" rtl="1">
              <a:buNone/>
            </a:pPr>
            <a:r>
              <a:rPr lang="fa-IR" sz="2400" b="1" dirty="0" smtClean="0">
                <a:solidFill>
                  <a:schemeClr val="tx1"/>
                </a:solidFill>
                <a:cs typeface="B Nazanin" pitchFamily="2" charset="-78"/>
              </a:rPr>
              <a:t>نتیجه گیری فعالیت</a:t>
            </a:r>
          </a:p>
          <a:p>
            <a:pPr marL="0" indent="0" algn="r" rtl="1">
              <a:buNone/>
            </a:pPr>
            <a:endParaRPr lang="fa-IR" sz="2400" b="1" dirty="0">
              <a:solidFill>
                <a:schemeClr val="tx1"/>
              </a:solidFill>
              <a:cs typeface="B Nazanin" pitchFamily="2" charset="-78"/>
            </a:endParaRPr>
          </a:p>
          <a:p>
            <a:pPr marL="0" indent="0" algn="r" rtl="1">
              <a:buNone/>
            </a:pPr>
            <a:endParaRPr lang="fa-IR" sz="2400" b="1" dirty="0" smtClean="0">
              <a:solidFill>
                <a:schemeClr val="tx1"/>
              </a:solidFill>
              <a:cs typeface="B Nazanin" pitchFamily="2" charset="-78"/>
            </a:endParaRPr>
          </a:p>
          <a:p>
            <a:pPr marL="0" indent="0" algn="just" rtl="1">
              <a:buNone/>
            </a:pPr>
            <a:r>
              <a:rPr lang="fa-IR" sz="2400" b="1" dirty="0" smtClean="0">
                <a:solidFill>
                  <a:schemeClr val="tx1"/>
                </a:solidFill>
                <a:cs typeface="B Nazanin" pitchFamily="2" charset="-78"/>
              </a:rPr>
              <a:t>پی بردن به این نکته که ممکن است حاصل در هر دو روش( ابتدا تقریب سپس محاسبه و یا ابتدا محاسبه و سپس تقریب) یکسان شود و یا ممکن است یکسان نباشد و جواب ها متفاوت شوند.</a:t>
            </a:r>
            <a:endParaRPr lang="en-US" sz="2400" b="1" dirty="0">
              <a:solidFill>
                <a:schemeClr val="tx1"/>
              </a:solidFill>
              <a:cs typeface="B Nazanin" pitchFamily="2" charset="-78"/>
            </a:endParaRPr>
          </a:p>
        </p:txBody>
      </p:sp>
      <p:cxnSp>
        <p:nvCxnSpPr>
          <p:cNvPr id="7" name="Straight Arrow Connector 6"/>
          <p:cNvCxnSpPr/>
          <p:nvPr/>
        </p:nvCxnSpPr>
        <p:spPr>
          <a:xfrm flipH="1" flipV="1">
            <a:off x="2998621" y="703385"/>
            <a:ext cx="1066942" cy="3403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3502327" y="2138289"/>
            <a:ext cx="81645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endCxn id="5" idx="3"/>
          </p:cNvCxnSpPr>
          <p:nvPr/>
        </p:nvCxnSpPr>
        <p:spPr>
          <a:xfrm flipH="1">
            <a:off x="3384382" y="3176719"/>
            <a:ext cx="1075078" cy="5614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0987239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50566" y="1"/>
            <a:ext cx="521073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102032" y="357877"/>
            <a:ext cx="3194892" cy="691012"/>
          </a:xfrm>
        </p:spPr>
        <p:txBody>
          <a:bodyPr>
            <a:noAutofit/>
          </a:bodyPr>
          <a:lstStyle/>
          <a:p>
            <a:pPr algn="r" rtl="1"/>
            <a:r>
              <a:rPr lang="fa-IR" sz="2400" b="1" dirty="0" smtClean="0">
                <a:solidFill>
                  <a:schemeClr val="tx1"/>
                </a:solidFill>
                <a:cs typeface="B Nazanin" pitchFamily="2" charset="-78"/>
              </a:rPr>
              <a:t>ادامه کار در کلاس صفحه قبل</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با همان هدف</a:t>
            </a:r>
            <a:endParaRPr lang="en-US" sz="2400" b="1" dirty="0">
              <a:solidFill>
                <a:schemeClr val="tx1"/>
              </a:solidFill>
              <a:cs typeface="B Nazanin" pitchFamily="2" charset="-78"/>
            </a:endParaRPr>
          </a:p>
        </p:txBody>
      </p:sp>
      <p:sp>
        <p:nvSpPr>
          <p:cNvPr id="5" name="Content Placeholder 4"/>
          <p:cNvSpPr>
            <a:spLocks noGrp="1"/>
          </p:cNvSpPr>
          <p:nvPr>
            <p:ph idx="1"/>
          </p:nvPr>
        </p:nvSpPr>
        <p:spPr>
          <a:xfrm>
            <a:off x="1" y="2115239"/>
            <a:ext cx="3450566" cy="4609118"/>
          </a:xfrm>
        </p:spPr>
        <p:txBody>
          <a:bodyPr>
            <a:noAutofit/>
          </a:bodyPr>
          <a:lstStyle/>
          <a:p>
            <a:pPr marL="0" indent="0" algn="r" rtl="1">
              <a:buNone/>
            </a:pPr>
            <a:r>
              <a:rPr lang="fa-IR" sz="2400" b="1" dirty="0" smtClean="0">
                <a:solidFill>
                  <a:schemeClr val="tx1"/>
                </a:solidFill>
                <a:cs typeface="B Nazanin" pitchFamily="2" charset="-78"/>
              </a:rPr>
              <a:t>هدف: ترتیب انجام عملیات</a:t>
            </a:r>
          </a:p>
          <a:p>
            <a:pPr marL="0" indent="0" algn="r" rtl="1">
              <a:buNone/>
            </a:pPr>
            <a:endParaRPr lang="en-US" sz="2400" b="1" dirty="0">
              <a:solidFill>
                <a:schemeClr val="tx1"/>
              </a:solidFill>
              <a:cs typeface="B Nazanin" pitchFamily="2" charset="-78"/>
            </a:endParaRPr>
          </a:p>
          <a:p>
            <a:pPr marL="0" indent="0" algn="r" rtl="1">
              <a:buNone/>
            </a:pPr>
            <a:endParaRPr lang="fa-IR" sz="2400" b="1" dirty="0">
              <a:solidFill>
                <a:schemeClr val="tx1"/>
              </a:solidFill>
              <a:cs typeface="B Nazanin" pitchFamily="2" charset="-78"/>
            </a:endParaRPr>
          </a:p>
          <a:p>
            <a:pPr marL="0" indent="0" algn="r" rtl="1">
              <a:buNone/>
            </a:pPr>
            <a:endParaRPr lang="fa-IR" sz="2400" b="1" dirty="0" smtClean="0">
              <a:solidFill>
                <a:schemeClr val="tx1"/>
              </a:solidFill>
              <a:cs typeface="B Nazanin" pitchFamily="2" charset="-78"/>
            </a:endParaRPr>
          </a:p>
          <a:p>
            <a:pPr marL="0" indent="0" algn="r" rtl="1">
              <a:buNone/>
            </a:pPr>
            <a:r>
              <a:rPr lang="fa-IR" sz="2400" b="1" dirty="0" smtClean="0">
                <a:solidFill>
                  <a:schemeClr val="tx1"/>
                </a:solidFill>
                <a:cs typeface="B Nazanin" pitchFamily="2" charset="-78"/>
              </a:rPr>
              <a:t>توجه به این موضوع که اختلاف پاسخ ها در محاسبه زمانی که ابتدا تقریب می زنیم و سپس محاسبه می کنیم بیشتر از زمانی است که ابتدا محاسبه انجام می گیرد و سپس تقریب.</a:t>
            </a:r>
            <a:endParaRPr lang="en-US" sz="2400" b="1" dirty="0">
              <a:solidFill>
                <a:schemeClr val="tx1"/>
              </a:solidFill>
              <a:cs typeface="B Nazanin" pitchFamily="2" charset="-78"/>
            </a:endParaRPr>
          </a:p>
        </p:txBody>
      </p:sp>
      <p:cxnSp>
        <p:nvCxnSpPr>
          <p:cNvPr id="7" name="Straight Arrow Connector 6"/>
          <p:cNvCxnSpPr/>
          <p:nvPr/>
        </p:nvCxnSpPr>
        <p:spPr>
          <a:xfrm flipH="1" flipV="1">
            <a:off x="3262913" y="703383"/>
            <a:ext cx="816454" cy="1688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3262913" y="1730326"/>
            <a:ext cx="816455" cy="4079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0987239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22020" y="-12700"/>
            <a:ext cx="5263694" cy="6848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622300" y="228600"/>
            <a:ext cx="5207000" cy="461665"/>
          </a:xfrm>
          <a:prstGeom prst="rect">
            <a:avLst/>
          </a:prstGeom>
          <a:noFill/>
        </p:spPr>
        <p:txBody>
          <a:bodyPr wrap="square" rtlCol="1">
            <a:spAutoFit/>
          </a:bodyPr>
          <a:lstStyle/>
          <a:p>
            <a:r>
              <a:rPr lang="fa-IR" sz="2400" b="1" dirty="0" smtClean="0">
                <a:solidFill>
                  <a:schemeClr val="accent2">
                    <a:lumMod val="75000"/>
                  </a:schemeClr>
                </a:solidFill>
                <a:cs typeface="B Nazanin" pitchFamily="2" charset="-78"/>
              </a:rPr>
              <a:t>محاسبه احمد به مقدار واقعی نزدیک تر است .</a:t>
            </a:r>
            <a:endParaRPr lang="fa-IR" sz="2400" b="1" dirty="0">
              <a:solidFill>
                <a:schemeClr val="accent2">
                  <a:lumMod val="75000"/>
                </a:schemeClr>
              </a:solidFill>
              <a:cs typeface="B Nazanin" pitchFamily="2" charset="-78"/>
            </a:endParaRPr>
          </a:p>
        </p:txBody>
      </p:sp>
      <p:sp>
        <p:nvSpPr>
          <p:cNvPr id="3" name="TextBox 2"/>
          <p:cNvSpPr txBox="1"/>
          <p:nvPr/>
        </p:nvSpPr>
        <p:spPr>
          <a:xfrm>
            <a:off x="0" y="690265"/>
            <a:ext cx="5410920" cy="1200329"/>
          </a:xfrm>
          <a:prstGeom prst="rect">
            <a:avLst/>
          </a:prstGeom>
          <a:noFill/>
        </p:spPr>
        <p:txBody>
          <a:bodyPr wrap="square" rtlCol="1">
            <a:spAutoFit/>
          </a:bodyPr>
          <a:lstStyle/>
          <a:p>
            <a:pPr algn="r"/>
            <a:r>
              <a:rPr lang="fa-IR" sz="2400" b="1" dirty="0">
                <a:ln w="12700">
                  <a:solidFill>
                    <a:schemeClr val="accent3">
                      <a:lumMod val="50000"/>
                    </a:schemeClr>
                  </a:solidFill>
                  <a:prstDash val="solid"/>
                </a:ln>
                <a:solidFill>
                  <a:schemeClr val="accent2"/>
                </a:solidFill>
                <a:effectLst>
                  <a:innerShdw blurRad="177800">
                    <a:schemeClr val="accent3">
                      <a:lumMod val="50000"/>
                    </a:schemeClr>
                  </a:innerShdw>
                </a:effectLst>
                <a:cs typeface="B Nazanin" panose="00000400000000000000" pitchFamily="2" charset="-78"/>
              </a:rPr>
              <a:t>هرچه واحد اندازه </a:t>
            </a:r>
            <a:r>
              <a:rPr lang="fa-IR" sz="2400" b="1" dirty="0" smtClean="0">
                <a:ln w="12700">
                  <a:solidFill>
                    <a:schemeClr val="accent3">
                      <a:lumMod val="50000"/>
                    </a:schemeClr>
                  </a:solidFill>
                  <a:prstDash val="solid"/>
                </a:ln>
                <a:solidFill>
                  <a:schemeClr val="accent2"/>
                </a:solidFill>
                <a:effectLst>
                  <a:innerShdw blurRad="177800">
                    <a:schemeClr val="accent3">
                      <a:lumMod val="50000"/>
                    </a:schemeClr>
                  </a:innerShdw>
                </a:effectLst>
                <a:cs typeface="B Nazanin" panose="00000400000000000000" pitchFamily="2" charset="-78"/>
              </a:rPr>
              <a:t>گیری تقریب  </a:t>
            </a:r>
            <a:r>
              <a:rPr lang="fa-IR" sz="2400" b="1" dirty="0">
                <a:ln w="12700">
                  <a:solidFill>
                    <a:schemeClr val="accent3">
                      <a:lumMod val="50000"/>
                    </a:schemeClr>
                  </a:solidFill>
                  <a:prstDash val="solid"/>
                </a:ln>
                <a:solidFill>
                  <a:schemeClr val="accent2"/>
                </a:solidFill>
                <a:effectLst>
                  <a:innerShdw blurRad="177800">
                    <a:schemeClr val="accent3">
                      <a:lumMod val="50000"/>
                    </a:schemeClr>
                  </a:innerShdw>
                </a:effectLst>
                <a:cs typeface="B Nazanin" panose="00000400000000000000" pitchFamily="2" charset="-78"/>
              </a:rPr>
              <a:t>کوچک تر باشد، دقت اندازه گیری بیش تر </a:t>
            </a:r>
            <a:r>
              <a:rPr lang="fa-IR" sz="2400" b="1" dirty="0" smtClean="0">
                <a:ln w="12700">
                  <a:solidFill>
                    <a:schemeClr val="accent3">
                      <a:lumMod val="50000"/>
                    </a:schemeClr>
                  </a:solidFill>
                  <a:prstDash val="solid"/>
                </a:ln>
                <a:solidFill>
                  <a:schemeClr val="accent2"/>
                </a:solidFill>
                <a:effectLst>
                  <a:innerShdw blurRad="177800">
                    <a:schemeClr val="accent3">
                      <a:lumMod val="50000"/>
                    </a:schemeClr>
                  </a:innerShdw>
                </a:effectLst>
                <a:cs typeface="B Nazanin" panose="00000400000000000000" pitchFamily="2" charset="-78"/>
              </a:rPr>
              <a:t>است</a:t>
            </a:r>
          </a:p>
          <a:p>
            <a:pPr algn="r"/>
            <a:r>
              <a:rPr lang="fa-IR" sz="2400" b="1" dirty="0" smtClean="0">
                <a:ln w="12700">
                  <a:solidFill>
                    <a:schemeClr val="accent3">
                      <a:lumMod val="50000"/>
                    </a:schemeClr>
                  </a:solidFill>
                  <a:prstDash val="solid"/>
                </a:ln>
                <a:solidFill>
                  <a:schemeClr val="accent2"/>
                </a:solidFill>
                <a:effectLst>
                  <a:innerShdw blurRad="177800">
                    <a:schemeClr val="accent3">
                      <a:lumMod val="50000"/>
                    </a:schemeClr>
                  </a:innerShdw>
                </a:effectLst>
                <a:cs typeface="B Nazanin" panose="00000400000000000000" pitchFamily="2" charset="-78"/>
              </a:rPr>
              <a:t>و به مقدار واقعی نزدیک تر است.</a:t>
            </a:r>
            <a:endParaRPr lang="fa-IR" sz="2400" b="1" dirty="0">
              <a:cs typeface="B Nazanin" pitchFamily="2" charset="-78"/>
            </a:endParaRPr>
          </a:p>
        </p:txBody>
      </p:sp>
      <p:cxnSp>
        <p:nvCxnSpPr>
          <p:cNvPr id="5" name="Straight Arrow Connector 4"/>
          <p:cNvCxnSpPr/>
          <p:nvPr/>
        </p:nvCxnSpPr>
        <p:spPr>
          <a:xfrm flipH="1" flipV="1">
            <a:off x="4698609" y="2222499"/>
            <a:ext cx="1244991" cy="889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56495" y="1991667"/>
            <a:ext cx="4965671" cy="461665"/>
          </a:xfrm>
          <a:prstGeom prst="rect">
            <a:avLst/>
          </a:prstGeom>
          <a:noFill/>
        </p:spPr>
        <p:txBody>
          <a:bodyPr wrap="square" rtlCol="1">
            <a:spAutoFit/>
          </a:bodyPr>
          <a:lstStyle/>
          <a:p>
            <a:r>
              <a:rPr lang="fa-IR" sz="2400" b="1" dirty="0" smtClean="0">
                <a:cs typeface="B Nazanin" pitchFamily="2" charset="-78"/>
              </a:rPr>
              <a:t>3/6=3/564=1/064+2/5=0/8×1/33+2/5</a:t>
            </a:r>
            <a:endParaRPr lang="fa-IR" sz="2400" b="1" dirty="0">
              <a:cs typeface="B Nazanin" pitchFamily="2" charset="-78"/>
            </a:endParaRPr>
          </a:p>
        </p:txBody>
      </p:sp>
      <p:sp>
        <p:nvSpPr>
          <p:cNvPr id="4" name="TextBox 3"/>
          <p:cNvSpPr txBox="1"/>
          <p:nvPr/>
        </p:nvSpPr>
        <p:spPr>
          <a:xfrm>
            <a:off x="298810" y="5238571"/>
            <a:ext cx="5638800" cy="1200329"/>
          </a:xfrm>
          <a:prstGeom prst="rect">
            <a:avLst/>
          </a:prstGeom>
          <a:noFill/>
        </p:spPr>
        <p:txBody>
          <a:bodyPr wrap="square" rtlCol="1">
            <a:spAutoFit/>
          </a:bodyPr>
          <a:lstStyle/>
          <a:p>
            <a:pPr algn="just" rtl="1"/>
            <a:r>
              <a:rPr lang="fa-IR" sz="2400" b="1" dirty="0" smtClean="0">
                <a:cs typeface="B Nazanin" pitchFamily="2" charset="-78"/>
              </a:rPr>
              <a:t>در تقریب </a:t>
            </a:r>
            <a:r>
              <a:rPr lang="fa-IR" sz="2400" b="1" dirty="0">
                <a:cs typeface="B Nazanin" pitchFamily="2" charset="-78"/>
              </a:rPr>
              <a:t>وقتی که </a:t>
            </a:r>
            <a:r>
              <a:rPr lang="fa-IR" sz="2400" b="1" dirty="0" smtClean="0">
                <a:cs typeface="B Nazanin" pitchFamily="2" charset="-78"/>
              </a:rPr>
              <a:t>مقداری که از آن صرف نظر می شود از نصف واحد تقریب کمتر باشد باشد تقریب به روش قطع و گرد کردن یکسان است. </a:t>
            </a:r>
            <a:endParaRPr lang="fa-IR" sz="2400" b="1" dirty="0">
              <a:cs typeface="B Nazanin" pitchFamily="2" charset="-78"/>
            </a:endParaRPr>
          </a:p>
        </p:txBody>
      </p:sp>
      <p:cxnSp>
        <p:nvCxnSpPr>
          <p:cNvPr id="8" name="Straight Arrow Connector 7"/>
          <p:cNvCxnSpPr/>
          <p:nvPr/>
        </p:nvCxnSpPr>
        <p:spPr>
          <a:xfrm flipH="1" flipV="1">
            <a:off x="5937610" y="6286500"/>
            <a:ext cx="2016257" cy="152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0987239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1299" y="5831"/>
            <a:ext cx="5295375" cy="6852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0" y="4572000"/>
            <a:ext cx="3632200" cy="1271032"/>
          </a:xfrm>
          <a:prstGeom prst="rect">
            <a:avLst/>
          </a:prstGeom>
          <a:noFill/>
        </p:spPr>
        <p:txBody>
          <a:bodyPr wrap="square" rtlCol="1">
            <a:spAutoFit/>
          </a:bodyPr>
          <a:lstStyle/>
          <a:p>
            <a:endParaRPr lang="fa-IR" dirty="0"/>
          </a:p>
        </p:txBody>
      </p:sp>
      <p:sp>
        <p:nvSpPr>
          <p:cNvPr id="5" name="TextBox 4"/>
          <p:cNvSpPr txBox="1"/>
          <p:nvPr/>
        </p:nvSpPr>
        <p:spPr>
          <a:xfrm>
            <a:off x="-18006" y="266807"/>
            <a:ext cx="4790831" cy="830997"/>
          </a:xfrm>
          <a:prstGeom prst="rect">
            <a:avLst/>
          </a:prstGeom>
          <a:noFill/>
        </p:spPr>
        <p:txBody>
          <a:bodyPr wrap="square" rtlCol="1">
            <a:spAutoFit/>
          </a:bodyPr>
          <a:lstStyle/>
          <a:p>
            <a:pPr algn="ctr" rtl="1"/>
            <a:r>
              <a:rPr lang="fa-IR" sz="1600" b="1" dirty="0" smtClean="0">
                <a:cs typeface="B Nazanin" pitchFamily="2" charset="-78"/>
              </a:rPr>
              <a:t>عدد 3</a:t>
            </a:r>
            <a:r>
              <a:rPr lang="fa-IR" sz="1600" b="1" u="sng" dirty="0" smtClean="0">
                <a:cs typeface="B Nazanin" pitchFamily="2" charset="-78"/>
              </a:rPr>
              <a:t>7</a:t>
            </a:r>
            <a:r>
              <a:rPr lang="fa-IR" sz="1600" b="1" dirty="0" smtClean="0">
                <a:cs typeface="B Nazanin" pitchFamily="2" charset="-78"/>
              </a:rPr>
              <a:t>65 با تقریب کمتر از100 به روش گرد کردن می شود 3800</a:t>
            </a:r>
          </a:p>
          <a:p>
            <a:pPr algn="ctr" rtl="1"/>
            <a:endParaRPr lang="fa-IR" sz="1600" b="1" dirty="0" smtClean="0">
              <a:cs typeface="B Nazanin" pitchFamily="2" charset="-78"/>
            </a:endParaRPr>
          </a:p>
          <a:p>
            <a:pPr algn="ctr" rtl="1"/>
            <a:r>
              <a:rPr lang="fa-IR" sz="1600" b="1" dirty="0" smtClean="0">
                <a:cs typeface="B Nazanin" pitchFamily="2" charset="-78"/>
              </a:rPr>
              <a:t>عدد 3549 با تقریب کمتر از100 به روش قطع کردن می شود 3500 </a:t>
            </a:r>
            <a:endParaRPr lang="fa-IR" sz="1600" b="1" dirty="0">
              <a:cs typeface="B Nazanin" pitchFamily="2" charset="-78"/>
            </a:endParaRPr>
          </a:p>
        </p:txBody>
      </p:sp>
      <p:cxnSp>
        <p:nvCxnSpPr>
          <p:cNvPr id="7" name="Straight Arrow Connector 6"/>
          <p:cNvCxnSpPr/>
          <p:nvPr/>
        </p:nvCxnSpPr>
        <p:spPr>
          <a:xfrm flipH="1" flipV="1">
            <a:off x="5168900" y="1567363"/>
            <a:ext cx="2159000" cy="83638"/>
          </a:xfrm>
          <a:prstGeom prst="straightConnector1">
            <a:avLst/>
          </a:prstGeom>
          <a:ln>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0181" y="1187971"/>
            <a:ext cx="3749040" cy="369332"/>
          </a:xfrm>
          <a:prstGeom prst="rect">
            <a:avLst/>
          </a:prstGeom>
          <a:noFill/>
        </p:spPr>
        <p:txBody>
          <a:bodyPr wrap="square" rtlCol="1">
            <a:spAutoFit/>
          </a:bodyPr>
          <a:lstStyle/>
          <a:p>
            <a:pPr algn="r" rtl="1"/>
            <a:r>
              <a:rPr lang="fa-IR" b="1" dirty="0" smtClean="0">
                <a:cs typeface="B Nazanin" pitchFamily="2" charset="-78"/>
              </a:rPr>
              <a:t>75309با تقریب کمتر از 1000می شود 75000</a:t>
            </a:r>
            <a:endParaRPr lang="fa-IR" b="1" dirty="0">
              <a:cs typeface="B Nazanin" pitchFamily="2" charset="-78"/>
            </a:endParaRPr>
          </a:p>
        </p:txBody>
      </p:sp>
      <p:sp>
        <p:nvSpPr>
          <p:cNvPr id="9" name="TextBox 8"/>
          <p:cNvSpPr txBox="1"/>
          <p:nvPr/>
        </p:nvSpPr>
        <p:spPr>
          <a:xfrm>
            <a:off x="618517" y="1529263"/>
            <a:ext cx="3621299" cy="369332"/>
          </a:xfrm>
          <a:prstGeom prst="rect">
            <a:avLst/>
          </a:prstGeom>
          <a:noFill/>
        </p:spPr>
        <p:txBody>
          <a:bodyPr wrap="square" rtlCol="1">
            <a:spAutoFit/>
          </a:bodyPr>
          <a:lstStyle/>
          <a:p>
            <a:pPr algn="r"/>
            <a:r>
              <a:rPr lang="fa-IR" b="1" dirty="0" smtClean="0">
                <a:cs typeface="B Nazanin" pitchFamily="2" charset="-78"/>
              </a:rPr>
              <a:t>31802باتقریب کمتر از 1000می شود 32000</a:t>
            </a:r>
            <a:endParaRPr lang="fa-IR" b="1" dirty="0">
              <a:cs typeface="B Nazanin" pitchFamily="2" charset="-78"/>
            </a:endParaRPr>
          </a:p>
        </p:txBody>
      </p:sp>
      <p:sp>
        <p:nvSpPr>
          <p:cNvPr id="12" name="TextBox 11"/>
          <p:cNvSpPr txBox="1"/>
          <p:nvPr/>
        </p:nvSpPr>
        <p:spPr>
          <a:xfrm>
            <a:off x="-1" y="2229366"/>
            <a:ext cx="5711483" cy="369332"/>
          </a:xfrm>
          <a:prstGeom prst="rect">
            <a:avLst/>
          </a:prstGeom>
          <a:noFill/>
        </p:spPr>
        <p:txBody>
          <a:bodyPr wrap="square" rtlCol="1">
            <a:spAutoFit/>
          </a:bodyPr>
          <a:lstStyle/>
          <a:p>
            <a:pPr algn="r" rtl="1"/>
            <a:r>
              <a:rPr lang="fa-IR" b="1" dirty="0" smtClean="0">
                <a:cs typeface="B Nazanin" pitchFamily="2" charset="-78"/>
              </a:rPr>
              <a:t>خرید میوه برای پذیرایی از مهمان ها مثلا 17 نفر را 20 محاسبه می کنیم.</a:t>
            </a:r>
            <a:endParaRPr lang="fa-IR" b="1" dirty="0">
              <a:cs typeface="B Nazanin" pitchFamily="2" charset="-78"/>
            </a:endParaRPr>
          </a:p>
        </p:txBody>
      </p:sp>
      <p:sp>
        <p:nvSpPr>
          <p:cNvPr id="13" name="TextBox 12"/>
          <p:cNvSpPr txBox="1"/>
          <p:nvPr/>
        </p:nvSpPr>
        <p:spPr>
          <a:xfrm>
            <a:off x="203200" y="3271851"/>
            <a:ext cx="7899400" cy="461665"/>
          </a:xfrm>
          <a:prstGeom prst="rect">
            <a:avLst/>
          </a:prstGeom>
          <a:noFill/>
        </p:spPr>
        <p:txBody>
          <a:bodyPr wrap="square" rtlCol="1">
            <a:spAutoFit/>
          </a:bodyPr>
          <a:lstStyle/>
          <a:p>
            <a:r>
              <a:rPr lang="fa-IR" sz="2400" b="1" dirty="0" smtClean="0">
                <a:cs typeface="B Nazanin" pitchFamily="2" charset="-78"/>
              </a:rPr>
              <a:t>(((0/2- 0/5)+0/7)+4)×5/1</a:t>
            </a:r>
            <a:endParaRPr lang="fa-IR" sz="2400" b="1" dirty="0">
              <a:cs typeface="B Nazanin" pitchFamily="2" charset="-78"/>
            </a:endParaRPr>
          </a:p>
        </p:txBody>
      </p:sp>
      <p:sp>
        <p:nvSpPr>
          <p:cNvPr id="14" name="TextBox 13"/>
          <p:cNvSpPr txBox="1"/>
          <p:nvPr/>
        </p:nvSpPr>
        <p:spPr>
          <a:xfrm>
            <a:off x="2956725" y="3299249"/>
            <a:ext cx="3632200" cy="461665"/>
          </a:xfrm>
          <a:prstGeom prst="rect">
            <a:avLst/>
          </a:prstGeom>
          <a:noFill/>
        </p:spPr>
        <p:txBody>
          <a:bodyPr wrap="square" rtlCol="1">
            <a:spAutoFit/>
          </a:bodyPr>
          <a:lstStyle/>
          <a:p>
            <a:r>
              <a:rPr lang="fa-IR" sz="2400" b="1" dirty="0" smtClean="0">
                <a:cs typeface="B Nazanin" pitchFamily="2" charset="-78"/>
              </a:rPr>
              <a:t>26</a:t>
            </a:r>
            <a:r>
              <a:rPr lang="fa-IR" sz="2400" b="1" dirty="0" smtClean="0">
                <a:solidFill>
                  <a:srgbClr val="FF0000"/>
                </a:solidFill>
                <a:cs typeface="B Nazanin" pitchFamily="2" charset="-78"/>
              </a:rPr>
              <a:t>=</a:t>
            </a:r>
            <a:r>
              <a:rPr lang="fa-IR" sz="2400" b="1" dirty="0" smtClean="0">
                <a:cs typeface="B Nazanin" pitchFamily="2" charset="-78"/>
              </a:rPr>
              <a:t>25/5=5/1×5 =</a:t>
            </a:r>
            <a:endParaRPr lang="fa-IR" sz="2400" b="1" dirty="0">
              <a:cs typeface="B Nazanin" pitchFamily="2" charset="-78"/>
            </a:endParaRPr>
          </a:p>
        </p:txBody>
      </p:sp>
      <p:pic>
        <p:nvPicPr>
          <p:cNvPr id="3" name="Picture 2"/>
          <p:cNvPicPr>
            <a:picLocks noChangeAspect="1"/>
          </p:cNvPicPr>
          <p:nvPr/>
        </p:nvPicPr>
        <p:blipFill>
          <a:blip r:embed="rId3"/>
          <a:stretch>
            <a:fillRect/>
          </a:stretch>
        </p:blipFill>
        <p:spPr>
          <a:xfrm>
            <a:off x="301839" y="4203408"/>
            <a:ext cx="4867061" cy="1922413"/>
          </a:xfrm>
          <a:prstGeom prst="rect">
            <a:avLst/>
          </a:prstGeom>
        </p:spPr>
      </p:pic>
    </p:spTree>
    <p:extLst>
      <p:ext uri="{BB962C8B-B14F-4D97-AF65-F5344CB8AC3E}">
        <p14:creationId xmlns:p14="http://schemas.microsoft.com/office/powerpoint/2010/main" xmlns="" val="4153738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8" y="164124"/>
            <a:ext cx="8573178" cy="234461"/>
          </a:xfrm>
        </p:spPr>
        <p:txBody>
          <a:bodyPr>
            <a:normAutofit fontScale="90000"/>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293298" y="793630"/>
            <a:ext cx="9178506" cy="6202392"/>
          </a:xfrm>
        </p:spPr>
        <p:txBody>
          <a:bodyPr>
            <a:normAutofit/>
          </a:bodyPr>
          <a:lstStyle/>
          <a:p>
            <a:pPr marL="0" indent="0" algn="just" rtl="1">
              <a:buNone/>
            </a:pPr>
            <a:r>
              <a:rPr lang="fa-IR" sz="3200" b="1" dirty="0" smtClean="0">
                <a:ln w="12700">
                  <a:solidFill>
                    <a:schemeClr val="accent3">
                      <a:lumMod val="50000"/>
                    </a:schemeClr>
                  </a:solidFill>
                  <a:prstDash val="solid"/>
                </a:ln>
                <a:solidFill>
                  <a:schemeClr val="accent1"/>
                </a:solidFill>
                <a:effectLst>
                  <a:innerShdw blurRad="177800">
                    <a:schemeClr val="accent3">
                      <a:lumMod val="50000"/>
                    </a:schemeClr>
                  </a:innerShdw>
                </a:effectLst>
                <a:cs typeface="B Nazanin" panose="00000400000000000000" pitchFamily="2" charset="-78"/>
              </a:rPr>
              <a:t>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استفاده از مقدار ها یا عددهای تقریبی موجب سادگی وسرعت در محاسبات می شود و همچنین سریع تر به حدود جواب دست پیدا می کنیم.  البته نتیجه این محاسبات ممکن است که دقیق نباشد اما به مقدار واقعی نزدیک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است. </a:t>
            </a:r>
            <a:endPar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endPar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endPar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در محاسبات تقریبی برای نشان دادن مقدار تقریبی اعداد به جای علامت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مساوی= از علامت</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a:t>
            </a:r>
            <a:r>
              <a:rPr lang="fa-IR" sz="32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       استفاده </a:t>
            </a:r>
            <a:r>
              <a:rPr lang="fa-IR" sz="32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می کنیم که یعنی تقریبا برابر است با.</a:t>
            </a:r>
          </a:p>
          <a:p>
            <a:pPr marL="0" indent="0" algn="just" rtl="1">
              <a:buNone/>
            </a:pPr>
            <a:endParaRPr lang="fa-IR" sz="3200" b="1" dirty="0">
              <a:ln w="12700">
                <a:solidFill>
                  <a:schemeClr val="accent3">
                    <a:lumMod val="50000"/>
                  </a:schemeClr>
                </a:solidFill>
                <a:prstDash val="solid"/>
              </a:ln>
              <a:solidFill>
                <a:schemeClr val="accent1"/>
              </a:solidFill>
              <a:effectLst>
                <a:innerShdw blurRad="177800">
                  <a:schemeClr val="accent3">
                    <a:lumMod val="50000"/>
                  </a:schemeClr>
                </a:innerShdw>
              </a:effectLst>
              <a:cs typeface="B Nazanin" panose="00000400000000000000" pitchFamily="2" charset="-78"/>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1647207509"/>
              </p:ext>
            </p:extLst>
          </p:nvPr>
        </p:nvGraphicFramePr>
        <p:xfrm>
          <a:off x="5128159" y="4712676"/>
          <a:ext cx="527050" cy="434041"/>
        </p:xfrm>
        <a:graphic>
          <a:graphicData uri="http://schemas.openxmlformats.org/presentationml/2006/ole">
            <p:oleObj spid="_x0000_s3094" name="Equation" r:id="rId3" imgW="215640" imgH="177480" progId="">
              <p:embed/>
            </p:oleObj>
          </a:graphicData>
        </a:graphic>
      </p:graphicFrame>
    </p:spTree>
    <p:extLst>
      <p:ext uri="{BB962C8B-B14F-4D97-AF65-F5344CB8AC3E}">
        <p14:creationId xmlns:p14="http://schemas.microsoft.com/office/powerpoint/2010/main" xmlns="" val="29344661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16183" y="92391"/>
            <a:ext cx="5154224" cy="6765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xmlns="" val="2032848286"/>
              </p:ext>
            </p:extLst>
          </p:nvPr>
        </p:nvGraphicFramePr>
        <p:xfrm>
          <a:off x="1322192" y="92391"/>
          <a:ext cx="2503683" cy="684768"/>
        </p:xfrm>
        <a:graphic>
          <a:graphicData uri="http://schemas.openxmlformats.org/presentationml/2006/ole">
            <p:oleObj spid="_x0000_s1144" name="Equation" r:id="rId4" imgW="1485720" imgH="40608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3085917647"/>
              </p:ext>
            </p:extLst>
          </p:nvPr>
        </p:nvGraphicFramePr>
        <p:xfrm>
          <a:off x="1238779" y="777159"/>
          <a:ext cx="2523596" cy="405893"/>
        </p:xfrm>
        <a:graphic>
          <a:graphicData uri="http://schemas.openxmlformats.org/presentationml/2006/ole">
            <p:oleObj spid="_x0000_s1145" name="Equation" r:id="rId5" imgW="1815840" imgH="291960" progId="">
              <p:embed/>
            </p:oleObj>
          </a:graphicData>
        </a:graphic>
      </p:graphicFrame>
      <p:cxnSp>
        <p:nvCxnSpPr>
          <p:cNvPr id="8" name="Straight Arrow Connector 7"/>
          <p:cNvCxnSpPr/>
          <p:nvPr/>
        </p:nvCxnSpPr>
        <p:spPr>
          <a:xfrm flipH="1" flipV="1">
            <a:off x="3962400" y="635000"/>
            <a:ext cx="1701800" cy="3451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166687" y="1338907"/>
            <a:ext cx="5511800" cy="461665"/>
          </a:xfrm>
          <a:prstGeom prst="rect">
            <a:avLst/>
          </a:prstGeom>
          <a:noFill/>
        </p:spPr>
        <p:txBody>
          <a:bodyPr wrap="square" rtlCol="1">
            <a:spAutoFit/>
          </a:bodyPr>
          <a:lstStyle/>
          <a:p>
            <a:pPr algn="r" rtl="1"/>
            <a:r>
              <a:rPr lang="fa-IR" sz="2400" b="1" dirty="0" smtClean="0">
                <a:cs typeface="B Nazanin" pitchFamily="2" charset="-78"/>
              </a:rPr>
              <a:t>1/2482 – 1/2484 – 1/2485 – 1/2486 پاسخ باز است</a:t>
            </a:r>
            <a:endParaRPr lang="fa-IR" sz="2400" b="1" dirty="0">
              <a:cs typeface="B Nazanin" pitchFamily="2" charset="-78"/>
            </a:endParaRPr>
          </a:p>
        </p:txBody>
      </p:sp>
      <p:cxnSp>
        <p:nvCxnSpPr>
          <p:cNvPr id="11" name="Straight Arrow Connector 10"/>
          <p:cNvCxnSpPr/>
          <p:nvPr/>
        </p:nvCxnSpPr>
        <p:spPr>
          <a:xfrm flipH="1">
            <a:off x="5308600" y="1504434"/>
            <a:ext cx="55562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469900" y="2345981"/>
            <a:ext cx="4241800" cy="461665"/>
          </a:xfrm>
          <a:prstGeom prst="rect">
            <a:avLst/>
          </a:prstGeom>
          <a:noFill/>
        </p:spPr>
        <p:txBody>
          <a:bodyPr wrap="square" rtlCol="1">
            <a:spAutoFit/>
          </a:bodyPr>
          <a:lstStyle/>
          <a:p>
            <a:pPr algn="r" rtl="1"/>
            <a:r>
              <a:rPr lang="fa-IR" sz="2400" b="1" dirty="0" smtClean="0">
                <a:cs typeface="B Nazanin" pitchFamily="2" charset="-78"/>
              </a:rPr>
              <a:t>هدف گرد کردن و ساده نمودن است.</a:t>
            </a:r>
            <a:endParaRPr lang="fa-IR" sz="2400" b="1" dirty="0">
              <a:cs typeface="B Nazanin" pitchFamily="2" charset="-78"/>
            </a:endParaRPr>
          </a:p>
        </p:txBody>
      </p:sp>
      <p:sp>
        <p:nvSpPr>
          <p:cNvPr id="13" name="TextBox 12"/>
          <p:cNvSpPr txBox="1"/>
          <p:nvPr/>
        </p:nvSpPr>
        <p:spPr>
          <a:xfrm>
            <a:off x="-163481" y="3226689"/>
            <a:ext cx="5328115" cy="461665"/>
          </a:xfrm>
          <a:prstGeom prst="rect">
            <a:avLst/>
          </a:prstGeom>
          <a:noFill/>
        </p:spPr>
        <p:txBody>
          <a:bodyPr wrap="square" rtlCol="1">
            <a:spAutoFit/>
          </a:bodyPr>
          <a:lstStyle/>
          <a:p>
            <a:pPr algn="r" rtl="1"/>
            <a:r>
              <a:rPr lang="fa-IR" sz="2400" b="1" dirty="0" smtClean="0">
                <a:cs typeface="B Nazanin" pitchFamily="2" charset="-78"/>
              </a:rPr>
              <a:t>درک و فهم درست از مقدارهای تقریب و بیان آن</a:t>
            </a:r>
            <a:endParaRPr lang="fa-IR" sz="2400" b="1" dirty="0">
              <a:cs typeface="B Nazanin" pitchFamily="2" charset="-78"/>
            </a:endParaRPr>
          </a:p>
        </p:txBody>
      </p:sp>
      <p:sp>
        <p:nvSpPr>
          <p:cNvPr id="14" name="TextBox 13"/>
          <p:cNvSpPr txBox="1"/>
          <p:nvPr/>
        </p:nvSpPr>
        <p:spPr>
          <a:xfrm>
            <a:off x="1174676" y="4200763"/>
            <a:ext cx="4392613" cy="830997"/>
          </a:xfrm>
          <a:prstGeom prst="rect">
            <a:avLst/>
          </a:prstGeom>
          <a:noFill/>
        </p:spPr>
        <p:txBody>
          <a:bodyPr wrap="square" rtlCol="1">
            <a:spAutoFit/>
          </a:bodyPr>
          <a:lstStyle/>
          <a:p>
            <a:pPr algn="r" rtl="1"/>
            <a:r>
              <a:rPr lang="fa-IR" sz="24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هرچه واحد </a:t>
            </a:r>
            <a:r>
              <a:rPr lang="fa-IR" sz="2400" b="1" dirty="0" smtClean="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تقریب </a:t>
            </a:r>
            <a:r>
              <a:rPr lang="fa-IR" sz="24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کوچک تر باشد، </a:t>
            </a:r>
            <a:r>
              <a:rPr lang="fa-IR" sz="2400" b="1" dirty="0" smtClean="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به پاسخ واقعی نزدیک تر </a:t>
            </a:r>
            <a:r>
              <a:rPr lang="fa-IR" sz="2400" b="1"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rPr>
              <a:t>است.</a:t>
            </a:r>
            <a:endParaRPr lang="fa-IR" sz="2400" dirty="0"/>
          </a:p>
        </p:txBody>
      </p:sp>
      <p:sp>
        <p:nvSpPr>
          <p:cNvPr id="15" name="TextBox 14"/>
          <p:cNvSpPr txBox="1"/>
          <p:nvPr/>
        </p:nvSpPr>
        <p:spPr>
          <a:xfrm>
            <a:off x="9163504" y="4768612"/>
            <a:ext cx="1257300" cy="338554"/>
          </a:xfrm>
          <a:prstGeom prst="rect">
            <a:avLst/>
          </a:prstGeom>
          <a:noFill/>
        </p:spPr>
        <p:txBody>
          <a:bodyPr wrap="square" rtlCol="1">
            <a:spAutoFit/>
          </a:bodyPr>
          <a:lstStyle/>
          <a:p>
            <a:r>
              <a:rPr lang="fa-IR" sz="1600" b="1" dirty="0" smtClean="0">
                <a:solidFill>
                  <a:srgbClr val="FF0000"/>
                </a:solidFill>
                <a:cs typeface="B Nazanin" pitchFamily="2" charset="-78"/>
              </a:rPr>
              <a:t>0/01</a:t>
            </a:r>
            <a:endParaRPr lang="fa-IR" sz="1600" b="1" dirty="0">
              <a:solidFill>
                <a:srgbClr val="FF0000"/>
              </a:solidFill>
              <a:cs typeface="B Nazanin" pitchFamily="2" charset="-78"/>
            </a:endParaRPr>
          </a:p>
        </p:txBody>
      </p:sp>
      <p:cxnSp>
        <p:nvCxnSpPr>
          <p:cNvPr id="17" name="Straight Arrow Connector 16"/>
          <p:cNvCxnSpPr>
            <a:endCxn id="22" idx="3"/>
          </p:cNvCxnSpPr>
          <p:nvPr/>
        </p:nvCxnSpPr>
        <p:spPr>
          <a:xfrm flipH="1">
            <a:off x="4403578" y="5232400"/>
            <a:ext cx="2327422" cy="4888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a:off x="4394200" y="5511800"/>
            <a:ext cx="1901826" cy="4189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2739878" y="5490459"/>
            <a:ext cx="1663700" cy="461665"/>
          </a:xfrm>
          <a:prstGeom prst="rect">
            <a:avLst/>
          </a:prstGeom>
          <a:noFill/>
        </p:spPr>
        <p:txBody>
          <a:bodyPr wrap="square" rtlCol="1">
            <a:spAutoFit/>
          </a:bodyPr>
          <a:lstStyle/>
          <a:p>
            <a:r>
              <a:rPr lang="fa-IR" sz="2400" b="1" dirty="0" smtClean="0">
                <a:cs typeface="B Nazanin" pitchFamily="2" charset="-78"/>
              </a:rPr>
              <a:t>10سانتی متر</a:t>
            </a:r>
            <a:endParaRPr lang="fa-IR" sz="2400" b="1" dirty="0">
              <a:cs typeface="B Nazanin" pitchFamily="2" charset="-78"/>
            </a:endParaRPr>
          </a:p>
        </p:txBody>
      </p:sp>
      <p:sp>
        <p:nvSpPr>
          <p:cNvPr id="23" name="TextBox 22"/>
          <p:cNvSpPr txBox="1"/>
          <p:nvPr/>
        </p:nvSpPr>
        <p:spPr>
          <a:xfrm>
            <a:off x="2953434" y="5933798"/>
            <a:ext cx="961683" cy="461665"/>
          </a:xfrm>
          <a:prstGeom prst="rect">
            <a:avLst/>
          </a:prstGeom>
          <a:noFill/>
        </p:spPr>
        <p:txBody>
          <a:bodyPr wrap="square" rtlCol="1">
            <a:spAutoFit/>
          </a:bodyPr>
          <a:lstStyle/>
          <a:p>
            <a:pPr algn="r" rtl="1"/>
            <a:r>
              <a:rPr lang="fa-IR" sz="2400" b="1" dirty="0" smtClean="0">
                <a:cs typeface="B Nazanin" pitchFamily="2" charset="-78"/>
              </a:rPr>
              <a:t>100گرم</a:t>
            </a:r>
            <a:endParaRPr lang="fa-IR" sz="2400" b="1" dirty="0">
              <a:cs typeface="B Nazanin" pitchFamily="2" charset="-78"/>
            </a:endParaRPr>
          </a:p>
        </p:txBody>
      </p:sp>
      <p:cxnSp>
        <p:nvCxnSpPr>
          <p:cNvPr id="25" name="Straight Arrow Connector 24"/>
          <p:cNvCxnSpPr/>
          <p:nvPr/>
        </p:nvCxnSpPr>
        <p:spPr>
          <a:xfrm flipH="1">
            <a:off x="4711700" y="2576814"/>
            <a:ext cx="87471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flipH="1" flipV="1">
            <a:off x="5141583" y="3475195"/>
            <a:ext cx="548017" cy="1558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41897785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33021" y="-1"/>
            <a:ext cx="5692507"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4"/>
          <p:cNvSpPr>
            <a:spLocks noGrp="1"/>
          </p:cNvSpPr>
          <p:nvPr>
            <p:ph idx="1"/>
          </p:nvPr>
        </p:nvSpPr>
        <p:spPr>
          <a:xfrm>
            <a:off x="285780" y="3398340"/>
            <a:ext cx="3783774" cy="2807946"/>
          </a:xfrm>
        </p:spPr>
        <p:txBody>
          <a:bodyPr>
            <a:noAutofit/>
          </a:bodyPr>
          <a:lstStyle/>
          <a:p>
            <a:pPr algn="just" rtl="1"/>
            <a:r>
              <a:rPr lang="fa-IR" sz="1600" b="1" dirty="0" smtClean="0">
                <a:cs typeface="B Nazanin" pitchFamily="2" charset="-78"/>
              </a:rPr>
              <a:t>عدد </a:t>
            </a:r>
            <a:r>
              <a:rPr lang="fa-IR" sz="1600" b="1" dirty="0">
                <a:cs typeface="B Nazanin" pitchFamily="2" charset="-78"/>
              </a:rPr>
              <a:t>پی </a:t>
            </a:r>
            <a:r>
              <a:rPr lang="el-GR" sz="1600" b="1" dirty="0" smtClean="0">
                <a:cs typeface="B Nazanin" pitchFamily="2" charset="-78"/>
              </a:rPr>
              <a:t>π</a:t>
            </a:r>
            <a:r>
              <a:rPr lang="el-GR" sz="1600" b="1" dirty="0">
                <a:cs typeface="B Nazanin" pitchFamily="2" charset="-78"/>
              </a:rPr>
              <a:t>) </a:t>
            </a:r>
            <a:r>
              <a:rPr lang="fa-IR" sz="1600" b="1" dirty="0" smtClean="0">
                <a:cs typeface="B Nazanin" pitchFamily="2" charset="-78"/>
              </a:rPr>
              <a:t>) از </a:t>
            </a:r>
            <a:r>
              <a:rPr lang="fa-IR" sz="1600" b="1" dirty="0">
                <a:cs typeface="B Nazanin" pitchFamily="2" charset="-78"/>
              </a:rPr>
              <a:t>عددهای ثابت ریاضی و تقریباً برابر با </a:t>
            </a:r>
            <a:r>
              <a:rPr lang="fa-IR" sz="1600" b="1" dirty="0" smtClean="0">
                <a:cs typeface="B Nazanin" pitchFamily="2" charset="-78"/>
              </a:rPr>
              <a:t>۳/۱۴۱۵۹ </a:t>
            </a:r>
            <a:r>
              <a:rPr lang="fa-IR" sz="1600" b="1" dirty="0">
                <a:cs typeface="B Nazanin" pitchFamily="2" charset="-78"/>
              </a:rPr>
              <a:t>است. </a:t>
            </a:r>
            <a:r>
              <a:rPr lang="fa-IR" sz="1600" b="1" dirty="0">
                <a:solidFill>
                  <a:srgbClr val="080400"/>
                </a:solidFill>
                <a:latin typeface="Tahoma" pitchFamily="34" charset="0"/>
                <a:ea typeface="Tahoma" pitchFamily="34" charset="0"/>
                <a:cs typeface="B Nazanin" pitchFamily="2" charset="-78"/>
              </a:rPr>
              <a:t>این علامت حرف اول کلمه ای یونانی به معنای محیط است. برای نخستین بار ویلیام جونر، ریاضی دان انگلیسی در سال 1706 میلادی از این علامت استفاده کرد و از میانه ی قرن 18 که لئونارد اولر، کتاب آنالیز خود را چاپ کرد در همه جا به کار رفت.</a:t>
            </a:r>
          </a:p>
          <a:p>
            <a:pPr algn="just" rtl="1"/>
            <a:r>
              <a:rPr lang="fa-IR" sz="1600" b="1" dirty="0" smtClean="0">
                <a:cs typeface="B Nazanin" pitchFamily="2" charset="-78"/>
              </a:rPr>
              <a:t> </a:t>
            </a:r>
            <a:r>
              <a:rPr lang="fa-IR" sz="1600" b="1" dirty="0">
                <a:cs typeface="B Nazanin" pitchFamily="2" charset="-78"/>
              </a:rPr>
              <a:t>عدد پی عددی حقیقی و گُنگ است که </a:t>
            </a:r>
            <a:r>
              <a:rPr lang="fa-IR" sz="1600" b="1" dirty="0">
                <a:solidFill>
                  <a:schemeClr val="accent5"/>
                </a:solidFill>
                <a:cs typeface="B Nazanin" pitchFamily="2" charset="-78"/>
              </a:rPr>
              <a:t>نسبت محیط دایره به قُطر</a:t>
            </a:r>
            <a:r>
              <a:rPr lang="fa-IR" sz="1600" b="1" dirty="0">
                <a:cs typeface="B Nazanin" pitchFamily="2" charset="-78"/>
              </a:rPr>
              <a:t> آن را در </a:t>
            </a:r>
            <a:r>
              <a:rPr lang="fa-IR" sz="1600" b="1" dirty="0" smtClean="0">
                <a:cs typeface="B Nazanin" pitchFamily="2" charset="-78"/>
              </a:rPr>
              <a:t>هندسه </a:t>
            </a:r>
            <a:r>
              <a:rPr lang="fa-IR" sz="1600" b="1" dirty="0">
                <a:cs typeface="B Nazanin" pitchFamily="2" charset="-78"/>
              </a:rPr>
              <a:t>اقلیدسی مشخص می‌کند و کاربردهای فراوانی در ریاضیات، فیزیک و مهندسی دارد</a:t>
            </a:r>
            <a:r>
              <a:rPr lang="fa-IR" sz="1600" b="1" dirty="0" smtClean="0">
                <a:cs typeface="B Nazanin" pitchFamily="2" charset="-78"/>
              </a:rPr>
              <a:t>.</a:t>
            </a:r>
          </a:p>
          <a:p>
            <a:pPr algn="just" rtl="1"/>
            <a:r>
              <a:rPr lang="fa-IR" sz="1600" b="1" dirty="0" smtClean="0">
                <a:cs typeface="B Nazanin" pitchFamily="2" charset="-78"/>
              </a:rPr>
              <a:t> </a:t>
            </a:r>
            <a:r>
              <a:rPr lang="fa-IR" sz="1600" b="1" dirty="0">
                <a:cs typeface="B Nazanin" pitchFamily="2" charset="-78"/>
              </a:rPr>
              <a:t>عدد پی همچنین به ثابت ارشمیدس نیز معروف است</a:t>
            </a:r>
            <a:r>
              <a:rPr lang="fa-IR" sz="1600" b="1" dirty="0" smtClean="0">
                <a:cs typeface="B Nazanin" pitchFamily="2" charset="-78"/>
              </a:rPr>
              <a:t>.</a:t>
            </a:r>
          </a:p>
          <a:p>
            <a:pPr algn="just" rtl="1"/>
            <a:endParaRPr lang="en-US" sz="1600" b="1" dirty="0">
              <a:cs typeface="B Nazanin" pitchFamily="2" charset="-78"/>
            </a:endParaRPr>
          </a:p>
        </p:txBody>
      </p:sp>
      <p:sp>
        <p:nvSpPr>
          <p:cNvPr id="7" name="Cloud 6"/>
          <p:cNvSpPr/>
          <p:nvPr/>
        </p:nvSpPr>
        <p:spPr>
          <a:xfrm>
            <a:off x="875841" y="2149665"/>
            <a:ext cx="2423709" cy="1167788"/>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π</a:t>
            </a:r>
            <a:r>
              <a:rPr lang="fa-IR" dirty="0" smtClean="0"/>
              <a:t>تاریخچه عدد  </a:t>
            </a:r>
            <a:endParaRPr lang="en-US" dirty="0"/>
          </a:p>
        </p:txBody>
      </p:sp>
      <p:cxnSp>
        <p:nvCxnSpPr>
          <p:cNvPr id="9" name="Straight Arrow Connector 8"/>
          <p:cNvCxnSpPr/>
          <p:nvPr/>
        </p:nvCxnSpPr>
        <p:spPr>
          <a:xfrm flipH="1" flipV="1">
            <a:off x="3459296" y="3205908"/>
            <a:ext cx="473726" cy="2230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Oval 9"/>
          <p:cNvSpPr/>
          <p:nvPr/>
        </p:nvSpPr>
        <p:spPr>
          <a:xfrm>
            <a:off x="1927952" y="451692"/>
            <a:ext cx="319489" cy="2974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smtClean="0"/>
              <a:t>1</a:t>
            </a:r>
            <a:endParaRPr lang="en-US" dirty="0"/>
          </a:p>
        </p:txBody>
      </p:sp>
      <p:sp>
        <p:nvSpPr>
          <p:cNvPr id="12" name="Oval 11"/>
          <p:cNvSpPr/>
          <p:nvPr/>
        </p:nvSpPr>
        <p:spPr>
          <a:xfrm>
            <a:off x="1608463" y="829937"/>
            <a:ext cx="319489" cy="2974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smtClean="0"/>
              <a:t>4</a:t>
            </a:r>
            <a:endParaRPr lang="en-US" dirty="0"/>
          </a:p>
        </p:txBody>
      </p:sp>
      <p:sp>
        <p:nvSpPr>
          <p:cNvPr id="13" name="Oval 12"/>
          <p:cNvSpPr/>
          <p:nvPr/>
        </p:nvSpPr>
        <p:spPr>
          <a:xfrm>
            <a:off x="2249276" y="829936"/>
            <a:ext cx="319489" cy="2974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smtClean="0"/>
              <a:t>6</a:t>
            </a:r>
            <a:endParaRPr lang="en-US" dirty="0"/>
          </a:p>
        </p:txBody>
      </p:sp>
      <p:sp>
        <p:nvSpPr>
          <p:cNvPr id="14" name="Oval 13"/>
          <p:cNvSpPr/>
          <p:nvPr/>
        </p:nvSpPr>
        <p:spPr>
          <a:xfrm>
            <a:off x="1288974" y="1221037"/>
            <a:ext cx="319489" cy="2974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smtClean="0"/>
              <a:t>9</a:t>
            </a:r>
            <a:endParaRPr lang="en-US" dirty="0"/>
          </a:p>
        </p:txBody>
      </p:sp>
      <p:sp>
        <p:nvSpPr>
          <p:cNvPr id="15" name="Oval 14"/>
          <p:cNvSpPr/>
          <p:nvPr/>
        </p:nvSpPr>
        <p:spPr>
          <a:xfrm>
            <a:off x="2612833" y="1232054"/>
            <a:ext cx="319489" cy="2974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smtClean="0"/>
              <a:t>8</a:t>
            </a:r>
            <a:endParaRPr lang="en-US" dirty="0"/>
          </a:p>
        </p:txBody>
      </p:sp>
      <p:sp>
        <p:nvSpPr>
          <p:cNvPr id="16" name="Oval 15"/>
          <p:cNvSpPr/>
          <p:nvPr/>
        </p:nvSpPr>
        <p:spPr>
          <a:xfrm>
            <a:off x="974994" y="1652529"/>
            <a:ext cx="319489" cy="2974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smtClean="0"/>
              <a:t>3</a:t>
            </a:r>
            <a:endParaRPr lang="en-US" dirty="0"/>
          </a:p>
        </p:txBody>
      </p:sp>
      <p:sp>
        <p:nvSpPr>
          <p:cNvPr id="17" name="Oval 16"/>
          <p:cNvSpPr/>
          <p:nvPr/>
        </p:nvSpPr>
        <p:spPr>
          <a:xfrm>
            <a:off x="1608463" y="1670887"/>
            <a:ext cx="319489" cy="2974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smtClean="0"/>
              <a:t>7</a:t>
            </a:r>
            <a:endParaRPr lang="en-US" dirty="0"/>
          </a:p>
        </p:txBody>
      </p:sp>
      <p:sp>
        <p:nvSpPr>
          <p:cNvPr id="18" name="Oval 17"/>
          <p:cNvSpPr/>
          <p:nvPr/>
        </p:nvSpPr>
        <p:spPr>
          <a:xfrm>
            <a:off x="2177668" y="1652529"/>
            <a:ext cx="319489" cy="2974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smtClean="0"/>
              <a:t>5</a:t>
            </a:r>
            <a:endParaRPr lang="en-US" dirty="0"/>
          </a:p>
        </p:txBody>
      </p:sp>
      <p:sp>
        <p:nvSpPr>
          <p:cNvPr id="19" name="Oval 18"/>
          <p:cNvSpPr/>
          <p:nvPr/>
        </p:nvSpPr>
        <p:spPr>
          <a:xfrm>
            <a:off x="2838679" y="1630494"/>
            <a:ext cx="319489" cy="29745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dirty="0" smtClean="0"/>
              <a:t>2</a:t>
            </a:r>
            <a:endParaRPr lang="en-US" dirty="0"/>
          </a:p>
        </p:txBody>
      </p:sp>
      <p:cxnSp>
        <p:nvCxnSpPr>
          <p:cNvPr id="20" name="Straight Arrow Connector 19"/>
          <p:cNvCxnSpPr/>
          <p:nvPr/>
        </p:nvCxnSpPr>
        <p:spPr>
          <a:xfrm flipH="1" flipV="1">
            <a:off x="2932322" y="978664"/>
            <a:ext cx="1199003" cy="1487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Cloud 24"/>
          <p:cNvSpPr/>
          <p:nvPr/>
        </p:nvSpPr>
        <p:spPr>
          <a:xfrm>
            <a:off x="1" y="143219"/>
            <a:ext cx="1448718" cy="686717"/>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1000" dirty="0" smtClean="0"/>
              <a:t>جواب های مختلفی دارد.</a:t>
            </a:r>
            <a:endParaRPr lang="en-US" sz="1000" dirty="0"/>
          </a:p>
        </p:txBody>
      </p:sp>
    </p:spTree>
    <p:extLst>
      <p:ext uri="{BB962C8B-B14F-4D97-AF65-F5344CB8AC3E}">
        <p14:creationId xmlns:p14="http://schemas.microsoft.com/office/powerpoint/2010/main" xmlns="" val="8807071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3993"/>
            <a:ext cx="8596668" cy="1629509"/>
          </a:xfrm>
        </p:spPr>
        <p:txBody>
          <a:bodyPr>
            <a:normAutofit/>
          </a:bodyPr>
          <a:lstStyle/>
          <a:p>
            <a:pPr algn="ctr"/>
            <a:r>
              <a:rPr lang="fa-IR" sz="7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بد بفهمی</a:t>
            </a:r>
            <a:endParaRPr lang="en-US" sz="7000" dirty="0"/>
          </a:p>
        </p:txBody>
      </p:sp>
    </p:spTree>
    <p:extLst>
      <p:ext uri="{BB962C8B-B14F-4D97-AF65-F5344CB8AC3E}">
        <p14:creationId xmlns:p14="http://schemas.microsoft.com/office/powerpoint/2010/main" xmlns="" val="25982098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8" y="164124"/>
            <a:ext cx="8573178" cy="234461"/>
          </a:xfrm>
        </p:spPr>
        <p:txBody>
          <a:bodyPr>
            <a:normAutofit fontScale="90000"/>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193087" y="20689"/>
            <a:ext cx="9161929" cy="6342626"/>
          </a:xfrm>
        </p:spPr>
        <p:txBody>
          <a:bodyPr>
            <a:normAutofit/>
          </a:bodyPr>
          <a:lstStyle/>
          <a:p>
            <a:pPr marL="0" indent="0" algn="r" rtl="1">
              <a:buNone/>
            </a:pPr>
            <a:endParaRPr lang="fa-IR" sz="2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r" rtl="1">
              <a:buFont typeface="Wingdings" pitchFamily="2" charset="2"/>
              <a:buChar char="Ø"/>
            </a:pPr>
            <a:r>
              <a:rPr lang="fa-I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دانش </a:t>
            </a:r>
            <a:r>
              <a:rPr lang="fa-IR" sz="2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آموز زمانی </a:t>
            </a:r>
            <a:r>
              <a:rPr lang="fa-I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که قرار است </a:t>
            </a:r>
            <a:r>
              <a:rPr lang="fa-IR" sz="2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عددی رابا تقریب کمتر از 10 ،100 و ... گرد و یا قطع کنند به جای آنکه به قسمت صحیح عدد نگاه کنند به قسمت اعشاری آن نگاه کرده و اعمال را روی قسمت اعشاری انجام می دهند. به عبارت دیگر درک نادرستی از واحدهای تقریب دارند. البته می توان این مشکل را با استفاده از جدول ارزش مکانی برطرف نمود. </a:t>
            </a:r>
          </a:p>
          <a:p>
            <a:pPr algn="r" rtl="1">
              <a:buFont typeface="Wingdings" pitchFamily="2" charset="2"/>
              <a:buChar char="Ø"/>
            </a:pPr>
            <a:endParaRPr lang="fa-I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r" rtl="1">
              <a:buFont typeface="Wingdings" pitchFamily="2" charset="2"/>
              <a:buChar char="Ø"/>
            </a:pPr>
            <a:r>
              <a:rPr lang="fa-I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دانش آموزان زمانی که با عبارت های «با تقریب رقم صدگان» و یا « با تقریب رقم دهگان» مواجه می شوند، تصور می کنند که باید رقم صدگان و یا دهگان را نیز حذف کنند.</a:t>
            </a:r>
          </a:p>
          <a:p>
            <a:pPr algn="r" rtl="1">
              <a:buFont typeface="Wingdings" pitchFamily="2" charset="2"/>
              <a:buChar char="Ø"/>
            </a:pPr>
            <a:endParaRPr lang="fa-I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r" rtl="1">
              <a:buFont typeface="Wingdings" pitchFamily="2" charset="2"/>
              <a:buChar char="Ø"/>
            </a:pPr>
            <a:r>
              <a:rPr lang="fa-I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برای به دست آوردن حاصل تقسیم اعداد اعشاری به روش گرد کردن و با تقریب کمتر از 0.1 ، 0.01 و یا 0.001 باید یک رقم بیشتر از تقریب مورد نظر، تقسیم اعشاری را حل کنیم. در صورتی که دانش آموزان به این موضوع توجه کافی ندارند.</a:t>
            </a:r>
          </a:p>
          <a:p>
            <a:pPr algn="r" rtl="1">
              <a:buFont typeface="Wingdings" pitchFamily="2" charset="2"/>
              <a:buChar char="Ø"/>
            </a:pPr>
            <a:endParaRPr lang="fa-I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r" rtl="1">
              <a:buFont typeface="Wingdings" pitchFamily="2" charset="2"/>
              <a:buChar char="Ø"/>
            </a:pPr>
            <a:r>
              <a:rPr lang="fa-I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دانش آموزان در تقریب به روش قطع کردن به جای رقم های حذف شده صفر قرار نمی دهند.</a:t>
            </a:r>
          </a:p>
          <a:p>
            <a:pPr algn="r" rtl="1">
              <a:buFont typeface="Wingdings" pitchFamily="2" charset="2"/>
              <a:buChar char="Ø"/>
            </a:pPr>
            <a:endParaRPr lang="fa-I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r" rtl="1">
              <a:buFont typeface="Wingdings" pitchFamily="2" charset="2"/>
              <a:buChar char="Ø"/>
            </a:pPr>
            <a:endParaRPr lang="fa-I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r" rtl="1">
              <a:buFont typeface="Wingdings" pitchFamily="2" charset="2"/>
              <a:buChar char="Ø"/>
            </a:pPr>
            <a:endParaRPr lang="fa-IR" sz="2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Tree>
    <p:extLst>
      <p:ext uri="{BB962C8B-B14F-4D97-AF65-F5344CB8AC3E}">
        <p14:creationId xmlns:p14="http://schemas.microsoft.com/office/powerpoint/2010/main" xmlns="" val="8657300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8" y="164124"/>
            <a:ext cx="8573178" cy="234461"/>
          </a:xfrm>
        </p:spPr>
        <p:txBody>
          <a:bodyPr>
            <a:normAutofit fontScale="90000"/>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488414" y="164124"/>
            <a:ext cx="8866602" cy="6342625"/>
          </a:xfrm>
        </p:spPr>
        <p:txBody>
          <a:bodyPr>
            <a:normAutofit/>
          </a:bodyPr>
          <a:lstStyle/>
          <a:p>
            <a:pPr marL="0" indent="0" algn="just" rtl="1">
              <a:buNone/>
            </a:pPr>
            <a:endPar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وقتی با تقریب رقم دهگان سر و کار داریم اینکه 25 برابر 30 می شود یک قرارداد است. به همین دلیل برای کاهش </a:t>
            </a: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اختلاف </a:t>
            </a: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محاسبات گاهی از اوقات 25 را برابر 20 در نظر میگیریم که این موضوع برای دانش آموزان چالش برانگیز است.</a:t>
            </a:r>
          </a:p>
          <a:p>
            <a:pPr algn="just" rtl="1">
              <a:buFont typeface="Wingdings" pitchFamily="2" charset="2"/>
              <a:buChar char="Ø"/>
            </a:pPr>
            <a:endPar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از بدفهمی های رایج دیگر این است که دانش آموزان تصور می کنند که همیشه گرد کردن به مقدار واقعی نزدیک تر است در صورتی که در بیشتر موارد می تواند نزدیک باشد و نه همیشه!!!</a:t>
            </a:r>
          </a:p>
          <a:p>
            <a:pPr algn="just" rtl="1">
              <a:buFont typeface="Wingdings" pitchFamily="2" charset="2"/>
              <a:buChar char="Ø"/>
            </a:pPr>
            <a:endPar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 ترتیب انجام عملیات، ضرب و تقسیم  نسبت به هم اولویت ندارند. هر کدام که ابتدا آمده است انجام می شود اما دانش آموزان تصور می کنند که باید ابتدا ضرب انجام گیرد. همین موضوع برای جمع و تفریق نیز مطرح است.</a:t>
            </a:r>
          </a:p>
          <a:p>
            <a:pPr algn="just" rtl="1">
              <a:buFont typeface="Wingdings" pitchFamily="2" charset="2"/>
              <a:buChar char="Ø"/>
            </a:pPr>
            <a:endPar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Tree>
    <p:extLst>
      <p:ext uri="{BB962C8B-B14F-4D97-AF65-F5344CB8AC3E}">
        <p14:creationId xmlns:p14="http://schemas.microsoft.com/office/powerpoint/2010/main" xmlns="" val="8657300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121138376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453489" cy="695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796531" y="0"/>
            <a:ext cx="3587262" cy="1899138"/>
          </a:xfrm>
        </p:spPr>
        <p:txBody>
          <a:bodyPr>
            <a:normAutofit fontScale="90000"/>
          </a:bodyPr>
          <a:lstStyle/>
          <a:p>
            <a:pPr algn="r" rtl="1"/>
            <a:r>
              <a:rPr lang="fa-IR" sz="2400" dirty="0" smtClean="0">
                <a:solidFill>
                  <a:srgbClr val="7030A0"/>
                </a:solidFill>
                <a:cs typeface="B Titr" panose="00000700000000000000" pitchFamily="2" charset="-78"/>
              </a:rPr>
              <a:t>تهیه کنندگان:</a:t>
            </a:r>
            <a:br>
              <a:rPr lang="fa-IR" sz="2400" dirty="0" smtClean="0">
                <a:solidFill>
                  <a:srgbClr val="7030A0"/>
                </a:solidFill>
                <a:cs typeface="B Titr" panose="00000700000000000000" pitchFamily="2" charset="-78"/>
              </a:rPr>
            </a:br>
            <a:r>
              <a:rPr lang="fa-IR" sz="2400" dirty="0" smtClean="0">
                <a:solidFill>
                  <a:srgbClr val="7030A0"/>
                </a:solidFill>
                <a:cs typeface="B Titr" panose="00000700000000000000" pitchFamily="2" charset="-78"/>
              </a:rPr>
              <a:t/>
            </a:r>
            <a:br>
              <a:rPr lang="fa-IR" sz="2400" dirty="0" smtClean="0">
                <a:solidFill>
                  <a:srgbClr val="7030A0"/>
                </a:solidFill>
                <a:cs typeface="B Titr" panose="00000700000000000000" pitchFamily="2" charset="-78"/>
              </a:rPr>
            </a:br>
            <a:r>
              <a:rPr lang="fa-IR" sz="3100" dirty="0" smtClean="0">
                <a:solidFill>
                  <a:srgbClr val="7030A0"/>
                </a:solidFill>
                <a:cs typeface="B Titr" panose="00000700000000000000" pitchFamily="2" charset="-78"/>
              </a:rPr>
              <a:t>اسمعیل  احمدی</a:t>
            </a:r>
            <a:r>
              <a:rPr lang="fa-IR" sz="1700" dirty="0" smtClean="0">
                <a:solidFill>
                  <a:srgbClr val="7030A0"/>
                </a:solidFill>
                <a:cs typeface="B Titr" panose="00000700000000000000" pitchFamily="2" charset="-78"/>
              </a:rPr>
              <a:t/>
            </a:r>
            <a:br>
              <a:rPr lang="fa-IR" sz="1700" dirty="0" smtClean="0">
                <a:solidFill>
                  <a:srgbClr val="7030A0"/>
                </a:solidFill>
                <a:cs typeface="B Titr" panose="00000700000000000000" pitchFamily="2" charset="-78"/>
              </a:rPr>
            </a:br>
            <a:r>
              <a:rPr lang="fa-IR" sz="3100" dirty="0">
                <a:solidFill>
                  <a:srgbClr val="7030A0"/>
                </a:solidFill>
                <a:cs typeface="B Titr" panose="00000700000000000000" pitchFamily="2" charset="-78"/>
              </a:rPr>
              <a:t/>
            </a:r>
            <a:br>
              <a:rPr lang="fa-IR" sz="3100" dirty="0">
                <a:solidFill>
                  <a:srgbClr val="7030A0"/>
                </a:solidFill>
                <a:cs typeface="B Titr" panose="00000700000000000000" pitchFamily="2" charset="-78"/>
              </a:rPr>
            </a:br>
            <a:r>
              <a:rPr lang="fa-IR" sz="3100" dirty="0" smtClean="0">
                <a:solidFill>
                  <a:srgbClr val="7030A0"/>
                </a:solidFill>
                <a:cs typeface="B Titr" panose="00000700000000000000" pitchFamily="2" charset="-78"/>
              </a:rPr>
              <a:t>آزیتا  صالحیان</a:t>
            </a:r>
            <a:r>
              <a:rPr lang="fa-IR" sz="2400" dirty="0" smtClean="0">
                <a:solidFill>
                  <a:srgbClr val="7030A0"/>
                </a:solidFill>
                <a:cs typeface="B Titr" panose="00000700000000000000" pitchFamily="2" charset="-78"/>
              </a:rPr>
              <a:t/>
            </a:r>
            <a:br>
              <a:rPr lang="fa-IR" sz="2400" dirty="0" smtClean="0">
                <a:solidFill>
                  <a:srgbClr val="7030A0"/>
                </a:solidFill>
                <a:cs typeface="B Titr" panose="00000700000000000000" pitchFamily="2" charset="-78"/>
              </a:rPr>
            </a:br>
            <a:r>
              <a:rPr lang="fa-IR" sz="2400" dirty="0" smtClean="0">
                <a:solidFill>
                  <a:srgbClr val="7030A0"/>
                </a:solidFill>
                <a:cs typeface="B Titr" panose="00000700000000000000" pitchFamily="2" charset="-78"/>
              </a:rPr>
              <a:t/>
            </a:r>
            <a:br>
              <a:rPr lang="fa-IR" sz="2400" dirty="0" smtClean="0">
                <a:solidFill>
                  <a:srgbClr val="7030A0"/>
                </a:solidFill>
                <a:cs typeface="B Titr" panose="00000700000000000000" pitchFamily="2" charset="-78"/>
              </a:rPr>
            </a:br>
            <a:endParaRPr lang="fa-IR" sz="2400" dirty="0">
              <a:solidFill>
                <a:srgbClr val="7030A0"/>
              </a:solidFill>
              <a:cs typeface="B Titr" panose="00000700000000000000" pitchFamily="2" charset="-78"/>
            </a:endParaRPr>
          </a:p>
        </p:txBody>
      </p:sp>
      <p:sp>
        <p:nvSpPr>
          <p:cNvPr id="4" name="TextBox 3"/>
          <p:cNvSpPr txBox="1"/>
          <p:nvPr/>
        </p:nvSpPr>
        <p:spPr>
          <a:xfrm>
            <a:off x="1222785" y="369613"/>
            <a:ext cx="2504050" cy="1384995"/>
          </a:xfrm>
          <a:prstGeom prst="rect">
            <a:avLst/>
          </a:prstGeom>
          <a:noFill/>
        </p:spPr>
        <p:txBody>
          <a:bodyPr wrap="square" rtlCol="1">
            <a:spAutoFit/>
          </a:bodyPr>
          <a:lstStyle/>
          <a:p>
            <a:r>
              <a:rPr lang="fa-IR" sz="6000" dirty="0" smtClean="0">
                <a:solidFill>
                  <a:srgbClr val="7030A0"/>
                </a:solidFill>
                <a:cs typeface="B Titr" panose="00000700000000000000" pitchFamily="2" charset="-78"/>
              </a:rPr>
              <a:t>پایان</a:t>
            </a:r>
          </a:p>
          <a:p>
            <a:r>
              <a:rPr lang="fa-IR" sz="2400" dirty="0" smtClean="0">
                <a:solidFill>
                  <a:srgbClr val="7030A0"/>
                </a:solidFill>
                <a:cs typeface="B Titr" panose="00000700000000000000" pitchFamily="2" charset="-78"/>
              </a:rPr>
              <a:t>تابستان 95</a:t>
            </a:r>
            <a:endParaRPr lang="fa-IR" sz="2400" dirty="0">
              <a:solidFill>
                <a:srgbClr val="7030A0"/>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1974160"/>
            <a:ext cx="8936377" cy="4368807"/>
          </a:xfrm>
        </p:spPr>
        <p:txBody>
          <a:bodyPr>
            <a:normAutofit/>
          </a:bodyPr>
          <a:lstStyle/>
          <a:p>
            <a:pPr algn="just" rtl="1"/>
            <a:r>
              <a:rPr lang="fa-IR"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کوچکترین واحد نوشته شده روی وسیله اندازه گیری نشانه ی دقّت اندازه گیری آن وسیله است. مثلا خط کشی که روی آن تا میلی متر مدرج شده است  دقّت اندازه گیری میلی متر است.</a:t>
            </a:r>
            <a:endParaRPr lang="en-US" dirty="0">
              <a:solidFill>
                <a:schemeClr val="tx1"/>
              </a:solidFill>
            </a:endParaRPr>
          </a:p>
        </p:txBody>
      </p:sp>
      <p:sp>
        <p:nvSpPr>
          <p:cNvPr id="3" name="TextBox 2"/>
          <p:cNvSpPr txBox="1"/>
          <p:nvPr/>
        </p:nvSpPr>
        <p:spPr>
          <a:xfrm>
            <a:off x="1933330" y="630311"/>
            <a:ext cx="5933902" cy="2123658"/>
          </a:xfrm>
          <a:prstGeom prst="rect">
            <a:avLst/>
          </a:prstGeom>
          <a:noFill/>
        </p:spPr>
        <p:txBody>
          <a:bodyPr wrap="square" rtlCol="1">
            <a:spAutoFit/>
          </a:bodyPr>
          <a:lstStyle/>
          <a:p>
            <a:pPr algn="ctr"/>
            <a:r>
              <a:rPr lang="fa-IR" sz="4400" b="1" dirty="0">
                <a:ln w="12700">
                  <a:solidFill>
                    <a:schemeClr val="accent3">
                      <a:lumMod val="50000"/>
                    </a:schemeClr>
                  </a:solidFill>
                  <a:prstDash val="solid"/>
                </a:ln>
                <a:solidFill>
                  <a:srgbClr val="FF0000"/>
                </a:solidFill>
                <a:effectLst>
                  <a:innerShdw blurRad="177800">
                    <a:schemeClr val="accent3">
                      <a:lumMod val="50000"/>
                    </a:schemeClr>
                  </a:innerShdw>
                </a:effectLst>
                <a:cs typeface="2  Titr" panose="00000700000000000000" pitchFamily="2" charset="-78"/>
              </a:rPr>
              <a:t>دقت اندازه گیری وسیله :</a:t>
            </a:r>
            <a:br>
              <a:rPr lang="fa-IR" sz="4400" b="1" dirty="0">
                <a:ln w="12700">
                  <a:solidFill>
                    <a:schemeClr val="accent3">
                      <a:lumMod val="50000"/>
                    </a:schemeClr>
                  </a:solidFill>
                  <a:prstDash val="solid"/>
                </a:ln>
                <a:solidFill>
                  <a:srgbClr val="FF0000"/>
                </a:solidFill>
                <a:effectLst>
                  <a:innerShdw blurRad="177800">
                    <a:schemeClr val="accent3">
                      <a:lumMod val="50000"/>
                    </a:schemeClr>
                  </a:innerShdw>
                </a:effectLst>
                <a:cs typeface="2  Titr" panose="00000700000000000000" pitchFamily="2" charset="-78"/>
              </a:rPr>
            </a:br>
            <a:r>
              <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rPr>
              <a:t/>
            </a:r>
            <a:br>
              <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rPr>
            </a:br>
            <a:endParaRPr lang="fa-IR" sz="4400" dirty="0">
              <a:solidFill>
                <a:srgbClr val="FF0000"/>
              </a:solidFill>
            </a:endParaRPr>
          </a:p>
        </p:txBody>
      </p:sp>
    </p:spTree>
    <p:extLst>
      <p:ext uri="{BB962C8B-B14F-4D97-AF65-F5344CB8AC3E}">
        <p14:creationId xmlns:p14="http://schemas.microsoft.com/office/powerpoint/2010/main" xmlns="" val="546999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044" y="1866314"/>
            <a:ext cx="8596668" cy="1320800"/>
          </a:xfrm>
        </p:spPr>
        <p:txBody>
          <a:bodyPr>
            <a:normAutofit/>
          </a:bodyPr>
          <a:lstStyle/>
          <a:p>
            <a:pPr algn="ctr"/>
            <a:r>
              <a:rPr lang="fa-IR" sz="7200" b="1" dirty="0" smtClean="0">
                <a:ln w="12700">
                  <a:solidFill>
                    <a:schemeClr val="accent3">
                      <a:lumMod val="50000"/>
                    </a:schemeClr>
                  </a:solidFill>
                  <a:prstDash val="solid"/>
                </a:ln>
                <a:solidFill>
                  <a:srgbClr val="E80EDE"/>
                </a:solidFill>
                <a:effectLst>
                  <a:innerShdw blurRad="177800">
                    <a:schemeClr val="accent3">
                      <a:lumMod val="50000"/>
                    </a:schemeClr>
                  </a:innerShdw>
                </a:effectLst>
                <a:cs typeface="B Nazanin" panose="00000400000000000000" pitchFamily="2" charset="-78"/>
              </a:rPr>
              <a:t>مقدارهای  تقریب </a:t>
            </a:r>
            <a:r>
              <a:rPr lang="fa-IR" sz="7200" b="1" dirty="0">
                <a:ln w="12700">
                  <a:solidFill>
                    <a:schemeClr val="accent3">
                      <a:lumMod val="50000"/>
                    </a:schemeClr>
                  </a:solidFill>
                  <a:prstDash val="solid"/>
                </a:ln>
                <a:solidFill>
                  <a:srgbClr val="E80EDE"/>
                </a:solidFill>
                <a:effectLst>
                  <a:innerShdw blurRad="177800">
                    <a:schemeClr val="accent3">
                      <a:lumMod val="50000"/>
                    </a:schemeClr>
                  </a:innerShdw>
                </a:effectLst>
                <a:cs typeface="B Nazanin" panose="00000400000000000000" pitchFamily="2" charset="-78"/>
              </a:rPr>
              <a:t>:</a:t>
            </a:r>
            <a:endParaRPr lang="en-US" sz="7200" dirty="0"/>
          </a:p>
        </p:txBody>
      </p:sp>
    </p:spTree>
    <p:extLst>
      <p:ext uri="{BB962C8B-B14F-4D97-AF65-F5344CB8AC3E}">
        <p14:creationId xmlns:p14="http://schemas.microsoft.com/office/powerpoint/2010/main" xmlns="" val="818728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فصل هفتم">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فصل هفتم</Template>
  <TotalTime>0</TotalTime>
  <Words>3398</Words>
  <Application>Microsoft Office PowerPoint</Application>
  <PresentationFormat>Custom</PresentationFormat>
  <Paragraphs>320</Paragraphs>
  <Slides>75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فصل هفتم</vt:lpstr>
      <vt:lpstr>Equation</vt:lpstr>
      <vt:lpstr>Slide 1</vt:lpstr>
      <vt:lpstr>آمو زش کتاب جدید التالیف ریاضی پایه ششم دوره ابتدایی   سال تحصیلی96-1395</vt:lpstr>
      <vt:lpstr>فصل7 ؛ تقریب</vt:lpstr>
      <vt:lpstr>مبانی نظری</vt:lpstr>
      <vt:lpstr> </vt:lpstr>
      <vt:lpstr>Slide 6</vt:lpstr>
      <vt:lpstr> </vt:lpstr>
      <vt:lpstr>کوچکترین واحد نوشته شده روی وسیله اندازه گیری نشانه ی دقّت اندازه گیری آن وسیله است. مثلا خط کشی که روی آن تا میلی متر مدرج شده است  دقّت اندازه گیری میلی متر است.</vt:lpstr>
      <vt:lpstr>مقدارهای  تقریب :</vt:lpstr>
      <vt:lpstr>Slide 10</vt:lpstr>
      <vt:lpstr>  برای مثال وقتی می گوییم با تقریب کمتر از 10 یعنی رقم های کمتر از دهگان ارزش زیادی ندارند و نیاز به بیان آنها نیست. و می توانیم از مقدار آن ها صرف نظر کنیم. و بجای رقم های صرف نظر شده صفر قرار دهیم.  باتقریب کم تر از  10000 باتقریب کم تر از  1000 باتقریب کم تر از  100 باتقریب کم تر از  10 باتقریب کم تر از  1 باتقریب کم تر از  0/1 باتقریب کم تر از  0/01 باتقریب کم تر از  0/001 باتقریب کم تر از  0/0001    </vt:lpstr>
      <vt:lpstr>Slide 12</vt:lpstr>
      <vt:lpstr>در علم ریاضی تقریب زدن با 2 روش انجام می شود.   1-  روش قطع کردن 2- روش گرد کردن   </vt:lpstr>
      <vt:lpstr>تقریب زدن به روش قطع کردن: </vt:lpstr>
      <vt:lpstr>Slide 15</vt:lpstr>
      <vt:lpstr>تقریب زدن به روش گرد کردن </vt:lpstr>
      <vt:lpstr>مثال هایی با تقریب به روش گرد کردن:</vt:lpstr>
      <vt:lpstr>Slide 18</vt:lpstr>
      <vt:lpstr>Slide 19</vt:lpstr>
      <vt:lpstr> </vt:lpstr>
      <vt:lpstr>Slide 21</vt:lpstr>
      <vt:lpstr> </vt:lpstr>
      <vt:lpstr>Slide 23</vt:lpstr>
      <vt:lpstr>ترتیب و اولویت انجام عملیات</vt:lpstr>
      <vt:lpstr>        اول محاسبه پرانتز :  اگر یک عبارت پرانتز داشت از داخلی ترین پرانتز محاسبات را شروع می کنیم . وبه ترتیب از داخلی ترین پرانتز ، عملیات  داخل پرانتز ها را انجام می دهیم.  دوم محاسبه ضرب یا تقسیم  : بعد از پرانتز ابتدا باید عملیات مربوط به  ضرب و تقسیم ها را انجام دهیم. ( انجام ضرب و تقسیم نسبت به هم اولویت ندارند. از سمت چپ شروع می کنیم هر کدام که اول بیاید را انجام می دهیم و سپس بعدی )و تا آخر عملیات پیش می رویم.    سوم جمع یا تفریق  : بین جمع و تفریق هر کدام که از سمت چپ زود تر بیاید ، اول محاسبه می شود وتا آخر پیش می رویم.   </vt:lpstr>
      <vt:lpstr>Slide 26</vt:lpstr>
      <vt:lpstr> برای انجام عملیات جمع یا تفریق ، از سمت چپ محاسبه کنید و اولویت انجام عملیات ، با قرار گرفتن علامتی است که  در سمت چپ قرار دارد.      مثلا برای انجام عملیات (  4+ 3 - 12 ) ابتداعملیات تفریق و سپس جمع را انجام می دهیم . </vt:lpstr>
      <vt:lpstr> </vt:lpstr>
      <vt:lpstr>رابطه طولی</vt:lpstr>
      <vt:lpstr>ارتباط کلی تقریب تا پایه پنجم    </vt:lpstr>
      <vt:lpstr>Slide 31</vt:lpstr>
      <vt:lpstr> تقریب در پایه  دوم </vt:lpstr>
      <vt:lpstr>Slide 33</vt:lpstr>
      <vt:lpstr>Slide 34</vt:lpstr>
      <vt:lpstr>Slide 35</vt:lpstr>
      <vt:lpstr>Slide 36</vt:lpstr>
      <vt:lpstr>تقریب در پایه سوم </vt:lpstr>
      <vt:lpstr>Slide 38</vt:lpstr>
      <vt:lpstr>Slide 39</vt:lpstr>
      <vt:lpstr>Slide 40</vt:lpstr>
      <vt:lpstr>Slide 41</vt:lpstr>
      <vt:lpstr>تقریب در پایه چهارم </vt:lpstr>
      <vt:lpstr>Slide 43</vt:lpstr>
      <vt:lpstr>Slide 44</vt:lpstr>
      <vt:lpstr>Slide 45</vt:lpstr>
      <vt:lpstr>Slide 46</vt:lpstr>
      <vt:lpstr>Slide 47</vt:lpstr>
      <vt:lpstr>Slide 48</vt:lpstr>
      <vt:lpstr>تقریب در پایه  پنجم </vt:lpstr>
      <vt:lpstr>Slide 50</vt:lpstr>
      <vt:lpstr>Slide 51</vt:lpstr>
      <vt:lpstr>اهداف کلی فصل 7</vt:lpstr>
      <vt:lpstr>تقریب از نظر لغوی به معنای نزدیک گردانیدن و نزدیک کردن می باشد.</vt:lpstr>
      <vt:lpstr>اهداف درس اول:</vt:lpstr>
      <vt:lpstr>Slide 55</vt:lpstr>
      <vt:lpstr>هدف: تقریب زدن به روش قطع کردن قطع کردن = حذف رقم و جایگزین کردن صفر</vt:lpstr>
      <vt:lpstr>نتیجه گیری فعالیت  درک این موضوع که وقتی می گوییم با تقریب رقم دهگان یعنی این عدد با مقدار واقعی کمتر از 10 واحد اختلاف دارد.  استفاده از عبارت «با تقریب کمتر از...» به جای «با تقریب رقم...» ومعرفی مقدار های تقریب</vt:lpstr>
      <vt:lpstr>هدف: تقریب زدن به روش گرد کردن و استفاده از عبارت «با تقریب کمتر از ...»</vt:lpstr>
      <vt:lpstr>نمونه هایی ازتقریب زدن به روش گردکردن </vt:lpstr>
      <vt:lpstr>Slide 60</vt:lpstr>
      <vt:lpstr>Slide 61</vt:lpstr>
      <vt:lpstr>- برای هرنوع  اندازه گیری با توجه به موضوع و اهمیت آن ابزار و میزان تقریب مناسب استفاده می کند .  - در محاسبات تقریبی با توجه به  شرایط از روش های ( ابتداء محاسبه ، سپس تقریب - ابتداء تقریب ، سپس محاسبه) به درستی استفاده می کند .  - اختلاف بین مقدار  واقعی ومقدار تقریبی یک محاسبه را بدست می آورد .  - اختلاف بین پاسخ ها به روش های قطع کردن و گردکردن در عملیات ها را با هم مقایسه می کند .  </vt:lpstr>
      <vt:lpstr>Slide 63</vt:lpstr>
      <vt:lpstr>دست ورزی پیشنهادی: استفاده از وسایلی مانند متر، ترازو، دماسنج، خط کش ، کیلو متر شمار و....</vt:lpstr>
      <vt:lpstr> دقت اندازه گیری وسیله</vt:lpstr>
      <vt:lpstr>ادامه فعالیت صفحه قبل</vt:lpstr>
      <vt:lpstr>ادامه کار در کلاس صفحه قبل با همان هدف</vt:lpstr>
      <vt:lpstr>Slide 68</vt:lpstr>
      <vt:lpstr>Slide 69</vt:lpstr>
      <vt:lpstr>Slide 70</vt:lpstr>
      <vt:lpstr>Slide 71</vt:lpstr>
      <vt:lpstr>بد بفهمی</vt:lpstr>
      <vt:lpstr> </vt:lpstr>
      <vt:lpstr> </vt:lpstr>
      <vt:lpstr>تهیه کنندگان:  اسمعیل  احمدی  آزیتا  صالحیان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1</cp:revision>
  <dcterms:created xsi:type="dcterms:W3CDTF">2016-11-23T09:50:45Z</dcterms:created>
  <dcterms:modified xsi:type="dcterms:W3CDTF">2016-11-23T09:51:23Z</dcterms:modified>
</cp:coreProperties>
</file>