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sldIdLst>
    <p:sldId id="300"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Century Gothic"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Century Gothic"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Century Gothic"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Century Gothic"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Century Gothic"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3" d="100"/>
          <a:sy n="63" d="100"/>
        </p:scale>
        <p:origin x="7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smtClean="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7427EF21-2333-4703-92AC-D949C3DE2255}" type="datetimeFigureOut">
              <a:rPr lang="fa-IR"/>
              <a:pPr>
                <a:defRPr/>
              </a:pPr>
              <a:t>09/11/1443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smtClean="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Calibri" panose="020F0502020204030204" pitchFamily="34" charset="0"/>
              </a:defRPr>
            </a:lvl1pPr>
          </a:lstStyle>
          <a:p>
            <a:fld id="{F73B80AC-B15E-4471-913B-8D7D0EA00599}" type="slidenum">
              <a:rPr lang="fa-IR"/>
              <a:pPr/>
              <a:t>‹#›</a:t>
            </a:fld>
            <a:endParaRPr lang="fa-IR"/>
          </a:p>
        </p:txBody>
      </p:sp>
    </p:spTree>
    <p:extLst>
      <p:ext uri="{BB962C8B-B14F-4D97-AF65-F5344CB8AC3E}">
        <p14:creationId xmlns:p14="http://schemas.microsoft.com/office/powerpoint/2010/main" val="3479376760"/>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a-IR"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cs typeface="Tahoma" panose="020B0604030504040204" pitchFamily="34" charset="0"/>
              </a:defRPr>
            </a:lvl1pPr>
            <a:lvl2pPr marL="742950" indent="-285750">
              <a:defRPr>
                <a:solidFill>
                  <a:schemeClr val="tx1"/>
                </a:solidFill>
                <a:latin typeface="Century Gothic" pitchFamily="34" charset="0"/>
                <a:cs typeface="Tahoma" panose="020B0604030504040204" pitchFamily="34" charset="0"/>
              </a:defRPr>
            </a:lvl2pPr>
            <a:lvl3pPr marL="1143000" indent="-228600">
              <a:defRPr>
                <a:solidFill>
                  <a:schemeClr val="tx1"/>
                </a:solidFill>
                <a:latin typeface="Century Gothic" pitchFamily="34" charset="0"/>
                <a:cs typeface="Tahoma" panose="020B0604030504040204" pitchFamily="34" charset="0"/>
              </a:defRPr>
            </a:lvl3pPr>
            <a:lvl4pPr marL="1600200" indent="-228600">
              <a:defRPr>
                <a:solidFill>
                  <a:schemeClr val="tx1"/>
                </a:solidFill>
                <a:latin typeface="Century Gothic" pitchFamily="34" charset="0"/>
                <a:cs typeface="Tahoma" panose="020B0604030504040204" pitchFamily="34" charset="0"/>
              </a:defRPr>
            </a:lvl4pPr>
            <a:lvl5pPr marL="2057400" indent="-228600">
              <a:defRPr>
                <a:solidFill>
                  <a:schemeClr val="tx1"/>
                </a:solidFill>
                <a:latin typeface="Century Gothic" pitchFamily="34" charset="0"/>
                <a:cs typeface="Tahoma" panose="020B0604030504040204" pitchFamily="34" charset="0"/>
              </a:defRPr>
            </a:lvl5pPr>
            <a:lvl6pPr marL="25146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6pPr>
            <a:lvl7pPr marL="29718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7pPr>
            <a:lvl8pPr marL="34290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8pPr>
            <a:lvl9pPr marL="38862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9pPr>
          </a:lstStyle>
          <a:p>
            <a:fld id="{12936D90-41CF-42AD-BF32-AD6B359B86FC}" type="slidenum">
              <a:rPr lang="fa-IR">
                <a:latin typeface="Calibri" panose="020F0502020204030204" pitchFamily="34" charset="0"/>
                <a:cs typeface="Arial" panose="020B0604020202020204" pitchFamily="34" charset="0"/>
              </a:rPr>
              <a:pPr/>
              <a:t>16</a:t>
            </a:fld>
            <a:endParaRPr lang="fa-IR">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60450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0"/>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39"/>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36"/>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33"/>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30"/>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1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16"/>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2"/>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3"/>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smtClean="0"/>
            </a:lvl1pPr>
          </a:lstStyle>
          <a:p>
            <a:pPr>
              <a:defRPr/>
            </a:pPr>
            <a:fld id="{F6C9BF79-633D-4C2C-BAC0-F57D713EC1FE}" type="datetimeFigureOut">
              <a:rPr lang="fa-IR"/>
              <a:pPr>
                <a:defRPr/>
              </a:pPr>
              <a:t>09/11/1443</a:t>
            </a:fld>
            <a:endParaRPr lang="fa-IR"/>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fa-IR"/>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fld id="{B6501418-5932-40E7-951B-2140F85E2A17}" type="slidenum">
              <a:rPr lang="fa-IR"/>
              <a:pPr/>
              <a:t>‹#›</a:t>
            </a:fld>
            <a:endParaRPr lang="fa-IR"/>
          </a:p>
        </p:txBody>
      </p:sp>
    </p:spTree>
    <p:extLst>
      <p:ext uri="{BB962C8B-B14F-4D97-AF65-F5344CB8AC3E}">
        <p14:creationId xmlns:p14="http://schemas.microsoft.com/office/powerpoint/2010/main" val="288926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8572C-9D61-4293-AE1D-BABDA43EEA64}" type="datetimeFigureOut">
              <a:rPr lang="fa-IR"/>
              <a:pPr>
                <a:defRPr/>
              </a:pPr>
              <a:t>09/11/1443</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6E5CA57D-8327-4F31-B03A-0B68F8BAC04D}" type="slidenum">
              <a:rPr lang="fa-IR"/>
              <a:pPr/>
              <a:t>‹#›</a:t>
            </a:fld>
            <a:endParaRPr lang="fa-IR"/>
          </a:p>
        </p:txBody>
      </p:sp>
    </p:spTree>
    <p:extLst>
      <p:ext uri="{BB962C8B-B14F-4D97-AF65-F5344CB8AC3E}">
        <p14:creationId xmlns:p14="http://schemas.microsoft.com/office/powerpoint/2010/main" val="3677137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ECCAAA-63DC-4EE9-BCB1-21529AA025ED}" type="datetimeFigureOut">
              <a:rPr lang="fa-IR"/>
              <a:pPr>
                <a:defRPr/>
              </a:pPr>
              <a:t>09/11/1443</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F4AF7574-1749-472C-8FF2-755F771D2D69}" type="slidenum">
              <a:rPr lang="fa-IR"/>
              <a:pPr/>
              <a:t>‹#›</a:t>
            </a:fld>
            <a:endParaRPr lang="fa-IR"/>
          </a:p>
        </p:txBody>
      </p:sp>
    </p:spTree>
    <p:extLst>
      <p:ext uri="{BB962C8B-B14F-4D97-AF65-F5344CB8AC3E}">
        <p14:creationId xmlns:p14="http://schemas.microsoft.com/office/powerpoint/2010/main" val="367350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C72CD9E-AF65-4287-9E32-8B94A4C8748D}" type="datetimeFigureOut">
              <a:rPr lang="fa-IR"/>
              <a:pPr>
                <a:defRPr/>
              </a:pPr>
              <a:t>09/11/1443</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C6585231-B9F6-4E96-BF61-C8F8B90C6A64}" type="slidenum">
              <a:rPr lang="fa-IR"/>
              <a:pPr/>
              <a:t>‹#›</a:t>
            </a:fld>
            <a:endParaRPr lang="fa-IR"/>
          </a:p>
        </p:txBody>
      </p:sp>
    </p:spTree>
    <p:extLst>
      <p:ext uri="{BB962C8B-B14F-4D97-AF65-F5344CB8AC3E}">
        <p14:creationId xmlns:p14="http://schemas.microsoft.com/office/powerpoint/2010/main" val="2817630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1B943E7-F851-4EEC-A8C1-0CE027A8189D}" type="datetimeFigureOut">
              <a:rPr lang="fa-IR"/>
              <a:pPr>
                <a:defRPr/>
              </a:pPr>
              <a:t>09/11/1443</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fld id="{D6D85F18-A09B-46A3-8D2F-5BDF3547511A}" type="slidenum">
              <a:rPr lang="fa-IR"/>
              <a:pPr/>
              <a:t>‹#›</a:t>
            </a:fld>
            <a:endParaRPr lang="fa-IR"/>
          </a:p>
        </p:txBody>
      </p:sp>
    </p:spTree>
    <p:extLst>
      <p:ext uri="{BB962C8B-B14F-4D97-AF65-F5344CB8AC3E}">
        <p14:creationId xmlns:p14="http://schemas.microsoft.com/office/powerpoint/2010/main" val="3700534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046B4511-04A0-4BCC-AA21-E6837EA03053}" type="datetimeFigureOut">
              <a:rPr lang="fa-IR"/>
              <a:pPr>
                <a:defRPr/>
              </a:pPr>
              <a:t>09/11/1443</a:t>
            </a:fld>
            <a:endParaRPr lang="fa-IR"/>
          </a:p>
        </p:txBody>
      </p:sp>
      <p:sp>
        <p:nvSpPr>
          <p:cNvPr id="6" name="Footer Placeholder 4"/>
          <p:cNvSpPr>
            <a:spLocks noGrp="1"/>
          </p:cNvSpPr>
          <p:nvPr>
            <p:ph type="ftr" sz="quarter" idx="16"/>
          </p:nvPr>
        </p:nvSpPr>
        <p:spPr/>
        <p:txBody>
          <a:bodyPr/>
          <a:lstStyle>
            <a:lvl1pPr>
              <a:defRPr/>
            </a:lvl1pPr>
          </a:lstStyle>
          <a:p>
            <a:pPr>
              <a:defRPr/>
            </a:pPr>
            <a:endParaRPr lang="fa-IR"/>
          </a:p>
        </p:txBody>
      </p:sp>
      <p:sp>
        <p:nvSpPr>
          <p:cNvPr id="7" name="Slide Number Placeholder 5"/>
          <p:cNvSpPr>
            <a:spLocks noGrp="1"/>
          </p:cNvSpPr>
          <p:nvPr>
            <p:ph type="sldNum" sz="quarter" idx="17"/>
          </p:nvPr>
        </p:nvSpPr>
        <p:spPr/>
        <p:txBody>
          <a:bodyPr/>
          <a:lstStyle>
            <a:lvl1pPr>
              <a:defRPr/>
            </a:lvl1pPr>
          </a:lstStyle>
          <a:p>
            <a:fld id="{A7DA7C93-27DA-42D0-90D9-FBC2FCCD9F7D}" type="slidenum">
              <a:rPr lang="fa-IR"/>
              <a:pPr/>
              <a:t>‹#›</a:t>
            </a:fld>
            <a:endParaRPr lang="fa-IR"/>
          </a:p>
        </p:txBody>
      </p:sp>
    </p:spTree>
    <p:extLst>
      <p:ext uri="{BB962C8B-B14F-4D97-AF65-F5344CB8AC3E}">
        <p14:creationId xmlns:p14="http://schemas.microsoft.com/office/powerpoint/2010/main" val="4003698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5EDB8C3D-B2E1-40B8-A925-F44719B86CEB}" type="datetimeFigureOut">
              <a:rPr lang="fa-IR"/>
              <a:pPr>
                <a:defRPr/>
              </a:pPr>
              <a:t>09/11/1443</a:t>
            </a:fld>
            <a:endParaRPr lang="fa-IR"/>
          </a:p>
        </p:txBody>
      </p:sp>
      <p:sp>
        <p:nvSpPr>
          <p:cNvPr id="8" name="Footer Placeholder 4"/>
          <p:cNvSpPr>
            <a:spLocks noGrp="1"/>
          </p:cNvSpPr>
          <p:nvPr>
            <p:ph type="ftr" sz="quarter" idx="11"/>
          </p:nvPr>
        </p:nvSpPr>
        <p:spPr/>
        <p:txBody>
          <a:bodyPr/>
          <a:lstStyle>
            <a:lvl1pPr>
              <a:defRPr/>
            </a:lvl1pPr>
          </a:lstStyle>
          <a:p>
            <a:pPr>
              <a:defRPr/>
            </a:pPr>
            <a:endParaRPr lang="fa-IR"/>
          </a:p>
        </p:txBody>
      </p:sp>
      <p:sp>
        <p:nvSpPr>
          <p:cNvPr id="9" name="Slide Number Placeholder 5"/>
          <p:cNvSpPr>
            <a:spLocks noGrp="1"/>
          </p:cNvSpPr>
          <p:nvPr>
            <p:ph type="sldNum" sz="quarter" idx="12"/>
          </p:nvPr>
        </p:nvSpPr>
        <p:spPr/>
        <p:txBody>
          <a:bodyPr/>
          <a:lstStyle>
            <a:lvl1pPr>
              <a:defRPr/>
            </a:lvl1pPr>
          </a:lstStyle>
          <a:p>
            <a:fld id="{F6BC923E-95C3-4428-AFE2-0A9AEC7DE89A}" type="slidenum">
              <a:rPr lang="fa-IR"/>
              <a:pPr/>
              <a:t>‹#›</a:t>
            </a:fld>
            <a:endParaRPr lang="fa-IR"/>
          </a:p>
        </p:txBody>
      </p:sp>
    </p:spTree>
    <p:extLst>
      <p:ext uri="{BB962C8B-B14F-4D97-AF65-F5344CB8AC3E}">
        <p14:creationId xmlns:p14="http://schemas.microsoft.com/office/powerpoint/2010/main" val="2144456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6F18C0-1E48-4F0B-988E-114D66957750}" type="datetimeFigureOut">
              <a:rPr lang="fa-IR"/>
              <a:pPr>
                <a:defRPr/>
              </a:pPr>
              <a:t>09/11/1443</a:t>
            </a:fld>
            <a:endParaRPr lang="fa-IR"/>
          </a:p>
        </p:txBody>
      </p:sp>
      <p:sp>
        <p:nvSpPr>
          <p:cNvPr id="4" name="Footer Placeholder 4"/>
          <p:cNvSpPr>
            <a:spLocks noGrp="1"/>
          </p:cNvSpPr>
          <p:nvPr>
            <p:ph type="ftr" sz="quarter" idx="11"/>
          </p:nvPr>
        </p:nvSpPr>
        <p:spPr/>
        <p:txBody>
          <a:bodyPr/>
          <a:lstStyle>
            <a:lvl1pPr>
              <a:defRPr/>
            </a:lvl1pPr>
          </a:lstStyle>
          <a:p>
            <a:pPr>
              <a:defRPr/>
            </a:pPr>
            <a:endParaRPr lang="fa-IR"/>
          </a:p>
        </p:txBody>
      </p:sp>
      <p:sp>
        <p:nvSpPr>
          <p:cNvPr id="5" name="Slide Number Placeholder 5"/>
          <p:cNvSpPr>
            <a:spLocks noGrp="1"/>
          </p:cNvSpPr>
          <p:nvPr>
            <p:ph type="sldNum" sz="quarter" idx="12"/>
          </p:nvPr>
        </p:nvSpPr>
        <p:spPr/>
        <p:txBody>
          <a:bodyPr/>
          <a:lstStyle>
            <a:lvl1pPr>
              <a:defRPr/>
            </a:lvl1pPr>
          </a:lstStyle>
          <a:p>
            <a:fld id="{E4C4A45F-44BA-40CF-912B-2B14FFEB7AA3}" type="slidenum">
              <a:rPr lang="fa-IR"/>
              <a:pPr/>
              <a:t>‹#›</a:t>
            </a:fld>
            <a:endParaRPr lang="fa-IR"/>
          </a:p>
        </p:txBody>
      </p:sp>
    </p:spTree>
    <p:extLst>
      <p:ext uri="{BB962C8B-B14F-4D97-AF65-F5344CB8AC3E}">
        <p14:creationId xmlns:p14="http://schemas.microsoft.com/office/powerpoint/2010/main" val="2757411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F55DD9-4ED0-400C-99CB-3A0CA58A7B5F}" type="datetimeFigureOut">
              <a:rPr lang="fa-IR"/>
              <a:pPr>
                <a:defRPr/>
              </a:pPr>
              <a:t>09/11/1443</a:t>
            </a:fld>
            <a:endParaRPr lang="fa-IR"/>
          </a:p>
        </p:txBody>
      </p:sp>
      <p:sp>
        <p:nvSpPr>
          <p:cNvPr id="3" name="Footer Placeholder 4"/>
          <p:cNvSpPr>
            <a:spLocks noGrp="1"/>
          </p:cNvSpPr>
          <p:nvPr>
            <p:ph type="ftr" sz="quarter" idx="11"/>
          </p:nvPr>
        </p:nvSpPr>
        <p:spPr/>
        <p:txBody>
          <a:bodyPr/>
          <a:lstStyle>
            <a:lvl1pPr>
              <a:defRPr/>
            </a:lvl1pPr>
          </a:lstStyle>
          <a:p>
            <a:pPr>
              <a:defRPr/>
            </a:pPr>
            <a:endParaRPr lang="fa-IR"/>
          </a:p>
        </p:txBody>
      </p:sp>
      <p:sp>
        <p:nvSpPr>
          <p:cNvPr id="4" name="Slide Number Placeholder 5"/>
          <p:cNvSpPr>
            <a:spLocks noGrp="1"/>
          </p:cNvSpPr>
          <p:nvPr>
            <p:ph type="sldNum" sz="quarter" idx="12"/>
          </p:nvPr>
        </p:nvSpPr>
        <p:spPr/>
        <p:txBody>
          <a:bodyPr/>
          <a:lstStyle>
            <a:lvl1pPr>
              <a:defRPr/>
            </a:lvl1pPr>
          </a:lstStyle>
          <a:p>
            <a:fld id="{204638C9-E0C0-4290-94DF-949303C295B2}" type="slidenum">
              <a:rPr lang="fa-IR"/>
              <a:pPr/>
              <a:t>‹#›</a:t>
            </a:fld>
            <a:endParaRPr lang="fa-IR"/>
          </a:p>
        </p:txBody>
      </p:sp>
    </p:spTree>
    <p:extLst>
      <p:ext uri="{BB962C8B-B14F-4D97-AF65-F5344CB8AC3E}">
        <p14:creationId xmlns:p14="http://schemas.microsoft.com/office/powerpoint/2010/main" val="93520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18B793E6-657D-4B54-A878-5817CC7428C5}" type="datetimeFigureOut">
              <a:rPr lang="fa-IR"/>
              <a:pPr>
                <a:defRPr/>
              </a:pPr>
              <a:t>09/11/1443</a:t>
            </a:fld>
            <a:endParaRPr lang="fa-IR"/>
          </a:p>
        </p:txBody>
      </p:sp>
      <p:sp>
        <p:nvSpPr>
          <p:cNvPr id="49" name="Slide Number Placeholder 6"/>
          <p:cNvSpPr>
            <a:spLocks noGrp="1"/>
          </p:cNvSpPr>
          <p:nvPr>
            <p:ph type="sldNum" sz="quarter" idx="11"/>
          </p:nvPr>
        </p:nvSpPr>
        <p:spPr/>
        <p:txBody>
          <a:bodyPr/>
          <a:lstStyle>
            <a:lvl1pPr>
              <a:defRPr/>
            </a:lvl1pPr>
          </a:lstStyle>
          <a:p>
            <a:fld id="{29596F9A-DE88-4EB8-9018-FC26CE0AFA95}" type="slidenum">
              <a:rPr lang="fa-IR"/>
              <a:pPr/>
              <a:t>‹#›</a:t>
            </a:fld>
            <a:endParaRPr lang="fa-IR"/>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fa-IR"/>
          </a:p>
        </p:txBody>
      </p:sp>
    </p:spTree>
    <p:extLst>
      <p:ext uri="{BB962C8B-B14F-4D97-AF65-F5344CB8AC3E}">
        <p14:creationId xmlns:p14="http://schemas.microsoft.com/office/powerpoint/2010/main" val="138480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60"/>
          <p:cNvGrpSpPr>
            <a:grpSpLocks/>
          </p:cNvGrpSpPr>
          <p:nvPr/>
        </p:nvGrpSpPr>
        <p:grpSpPr bwMode="auto">
          <a:xfrm>
            <a:off x="-382588" y="0"/>
            <a:ext cx="9932988" cy="6858000"/>
            <a:chOff x="-382404" y="0"/>
            <a:chExt cx="9932332" cy="6858000"/>
          </a:xfrm>
        </p:grpSpPr>
        <p:grpSp>
          <p:nvGrpSpPr>
            <p:cNvPr id="6" name="Group 61"/>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40"/>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37"/>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34"/>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35"/>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31"/>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33"/>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1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1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1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1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1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1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16"/>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17"/>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18"/>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19"/>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20"/>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21"/>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22"/>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23"/>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24"/>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25"/>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26"/>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27"/>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4"/>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45"/>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46"/>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8" name="Date Placeholder 4"/>
          <p:cNvSpPr>
            <a:spLocks noGrp="1"/>
          </p:cNvSpPr>
          <p:nvPr>
            <p:ph type="dt" sz="half" idx="10"/>
          </p:nvPr>
        </p:nvSpPr>
        <p:spPr/>
        <p:txBody>
          <a:bodyPr/>
          <a:lstStyle>
            <a:lvl1pPr>
              <a:defRPr/>
            </a:lvl1pPr>
          </a:lstStyle>
          <a:p>
            <a:pPr>
              <a:defRPr/>
            </a:pPr>
            <a:fld id="{69250DB5-21B3-42D0-8DDA-6BB1C414A7AC}" type="datetimeFigureOut">
              <a:rPr lang="fa-IR"/>
              <a:pPr>
                <a:defRPr/>
              </a:pPr>
              <a:t>09/11/1443</a:t>
            </a:fld>
            <a:endParaRPr lang="fa-IR"/>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fa-IR"/>
          </a:p>
        </p:txBody>
      </p:sp>
      <p:sp>
        <p:nvSpPr>
          <p:cNvPr id="50" name="Slide Number Placeholder 6"/>
          <p:cNvSpPr>
            <a:spLocks noGrp="1"/>
          </p:cNvSpPr>
          <p:nvPr>
            <p:ph type="sldNum" sz="quarter" idx="12"/>
          </p:nvPr>
        </p:nvSpPr>
        <p:spPr/>
        <p:txBody>
          <a:bodyPr/>
          <a:lstStyle>
            <a:lvl1pPr>
              <a:defRPr/>
            </a:lvl1pPr>
          </a:lstStyle>
          <a:p>
            <a:fld id="{5C82A3C8-B651-46F9-BB7A-B8016D87ED3E}" type="slidenum">
              <a:rPr lang="fa-IR"/>
              <a:pPr/>
              <a:t>‹#›</a:t>
            </a:fld>
            <a:endParaRPr lang="fa-IR"/>
          </a:p>
        </p:txBody>
      </p:sp>
    </p:spTree>
    <p:extLst>
      <p:ext uri="{BB962C8B-B14F-4D97-AF65-F5344CB8AC3E}">
        <p14:creationId xmlns:p14="http://schemas.microsoft.com/office/powerpoint/2010/main" val="275554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31" name="Text Placeholder 2"/>
          <p:cNvSpPr>
            <a:spLocks noGrp="1"/>
          </p:cNvSpPr>
          <p:nvPr>
            <p:ph type="body" idx="1"/>
          </p:nvPr>
        </p:nvSpPr>
        <p:spPr bwMode="auto">
          <a:xfrm>
            <a:off x="1042988" y="2324100"/>
            <a:ext cx="6777037"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rgbClr val="FEFEFE"/>
                </a:solidFill>
                <a:latin typeface="+mn-lt"/>
                <a:cs typeface="+mn-cs"/>
              </a:defRPr>
            </a:lvl1pPr>
          </a:lstStyle>
          <a:p>
            <a:pPr>
              <a:defRPr/>
            </a:pPr>
            <a:fld id="{850F410D-A7ED-48F0-B148-444A073EBD05}" type="datetimeFigureOut">
              <a:rPr lang="fa-IR"/>
              <a:pPr>
                <a:defRPr/>
              </a:pPr>
              <a:t>09/11/1443</a:t>
            </a:fld>
            <a:endParaRPr lang="fa-IR"/>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fa-IR"/>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FEFEFE"/>
                </a:solidFill>
                <a:cs typeface="Tahoma" panose="020B0604030504040204" pitchFamily="34" charset="0"/>
              </a:defRPr>
            </a:lvl1pPr>
          </a:lstStyle>
          <a:p>
            <a:fld id="{1C131A5D-46B8-4D1C-BD65-FF561F51D8AE}" type="slidenum">
              <a:rPr lang="fa-IR"/>
              <a:pPr/>
              <a:t>‹#›</a:t>
            </a:fld>
            <a:endParaRPr lang="fa-IR"/>
          </a:p>
        </p:txBody>
      </p:sp>
    </p:spTree>
  </p:cSld>
  <p:clrMap bg1="lt1" tx1="dk1" bg2="lt2" tx2="dk2" accent1="accent1" accent2="accent2" accent3="accent3" accent4="accent4" accent5="accent5" accent6="accent6" hlink="hlink" folHlink="folHlink"/>
  <p:sldLayoutIdLst>
    <p:sldLayoutId id="2147483683" r:id="rId1"/>
    <p:sldLayoutId id="2147483675" r:id="rId2"/>
    <p:sldLayoutId id="2147483676" r:id="rId3"/>
    <p:sldLayoutId id="2147483677" r:id="rId4"/>
    <p:sldLayoutId id="2147483678" r:id="rId5"/>
    <p:sldLayoutId id="2147483679" r:id="rId6"/>
    <p:sldLayoutId id="2147483680" r:id="rId7"/>
    <p:sldLayoutId id="2147483684" r:id="rId8"/>
    <p:sldLayoutId id="2147483685" r:id="rId9"/>
    <p:sldLayoutId id="2147483681" r:id="rId10"/>
    <p:sldLayoutId id="2147483682" r:id="rId11"/>
  </p:sldLayoutIdLst>
  <p:txStyles>
    <p:titleStyle>
      <a:lvl1pPr algn="l" rtl="1" eaLnBrk="1" fontAlgn="base" hangingPunct="1">
        <a:spcBef>
          <a:spcPct val="0"/>
        </a:spcBef>
        <a:spcAft>
          <a:spcPct val="0"/>
        </a:spcAft>
        <a:defRPr sz="4000" kern="1200">
          <a:solidFill>
            <a:schemeClr val="accent1"/>
          </a:solidFill>
          <a:latin typeface="+mj-lt"/>
          <a:ea typeface="+mj-ea"/>
          <a:cs typeface="+mj-cs"/>
        </a:defRPr>
      </a:lvl1pPr>
      <a:lvl2pPr algn="l" rtl="1" eaLnBrk="1" fontAlgn="base" hangingPunct="1">
        <a:spcBef>
          <a:spcPct val="0"/>
        </a:spcBef>
        <a:spcAft>
          <a:spcPct val="0"/>
        </a:spcAft>
        <a:defRPr sz="4000">
          <a:solidFill>
            <a:schemeClr val="accent1"/>
          </a:solidFill>
          <a:latin typeface="Century Gothic" pitchFamily="34" charset="0"/>
          <a:cs typeface="Tahoma" panose="020B0604030504040204" pitchFamily="34" charset="0"/>
        </a:defRPr>
      </a:lvl2pPr>
      <a:lvl3pPr algn="l" rtl="1" eaLnBrk="1" fontAlgn="base" hangingPunct="1">
        <a:spcBef>
          <a:spcPct val="0"/>
        </a:spcBef>
        <a:spcAft>
          <a:spcPct val="0"/>
        </a:spcAft>
        <a:defRPr sz="4000">
          <a:solidFill>
            <a:schemeClr val="accent1"/>
          </a:solidFill>
          <a:latin typeface="Century Gothic" pitchFamily="34" charset="0"/>
          <a:cs typeface="Tahoma" panose="020B0604030504040204" pitchFamily="34" charset="0"/>
        </a:defRPr>
      </a:lvl3pPr>
      <a:lvl4pPr algn="l" rtl="1" eaLnBrk="1" fontAlgn="base" hangingPunct="1">
        <a:spcBef>
          <a:spcPct val="0"/>
        </a:spcBef>
        <a:spcAft>
          <a:spcPct val="0"/>
        </a:spcAft>
        <a:defRPr sz="4000">
          <a:solidFill>
            <a:schemeClr val="accent1"/>
          </a:solidFill>
          <a:latin typeface="Century Gothic" pitchFamily="34" charset="0"/>
          <a:cs typeface="Tahoma" panose="020B0604030504040204" pitchFamily="34" charset="0"/>
        </a:defRPr>
      </a:lvl4pPr>
      <a:lvl5pPr algn="l" rtl="1" eaLnBrk="1" fontAlgn="base" hangingPunct="1">
        <a:spcBef>
          <a:spcPct val="0"/>
        </a:spcBef>
        <a:spcAft>
          <a:spcPct val="0"/>
        </a:spcAft>
        <a:defRPr sz="4000">
          <a:solidFill>
            <a:schemeClr val="accent1"/>
          </a:solidFill>
          <a:latin typeface="Century Gothic" pitchFamily="34" charset="0"/>
          <a:cs typeface="Tahoma" panose="020B0604030504040204" pitchFamily="34" charset="0"/>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3050" algn="r" rtl="1" eaLnBrk="1" fontAlgn="base" hangingPunct="1">
        <a:spcBef>
          <a:spcPct val="20000"/>
        </a:spcBef>
        <a:spcAft>
          <a:spcPct val="0"/>
        </a:spcAft>
        <a:buClr>
          <a:schemeClr val="accent1"/>
        </a:buClr>
        <a:buSzPct val="76000"/>
        <a:buFont typeface="Wingdings 2" panose="05020102010507070707" pitchFamily="18" charset="2"/>
        <a:buChar char=""/>
        <a:defRPr sz="2400" kern="1200">
          <a:solidFill>
            <a:schemeClr val="tx2"/>
          </a:solidFill>
          <a:latin typeface="+mn-lt"/>
          <a:ea typeface="+mn-ea"/>
          <a:cs typeface="+mn-cs"/>
        </a:defRPr>
      </a:lvl1pPr>
      <a:lvl2pPr marL="639763" indent="-273050" algn="r" rtl="1" eaLnBrk="1" fontAlgn="base" hangingPunct="1">
        <a:spcBef>
          <a:spcPct val="20000"/>
        </a:spcBef>
        <a:spcAft>
          <a:spcPct val="0"/>
        </a:spcAft>
        <a:buClr>
          <a:schemeClr val="accent1"/>
        </a:buClr>
        <a:buSzPct val="76000"/>
        <a:buFont typeface="Wingdings 2" panose="05020102010507070707" pitchFamily="18" charset="2"/>
        <a:buChar char=""/>
        <a:defRPr sz="2200" kern="1200">
          <a:solidFill>
            <a:schemeClr val="tx2"/>
          </a:solidFill>
          <a:latin typeface="+mn-lt"/>
          <a:ea typeface="+mn-ea"/>
          <a:cs typeface="+mn-cs"/>
        </a:defRPr>
      </a:lvl2pPr>
      <a:lvl3pPr marL="914400" indent="-228600" algn="r" rtl="1" eaLnBrk="1" fontAlgn="base" hangingPunct="1">
        <a:spcBef>
          <a:spcPct val="20000"/>
        </a:spcBef>
        <a:spcAft>
          <a:spcPct val="0"/>
        </a:spcAft>
        <a:buClr>
          <a:schemeClr val="accent1"/>
        </a:buClr>
        <a:buSzPct val="76000"/>
        <a:buFont typeface="Wingdings 2" panose="05020102010507070707" pitchFamily="18" charset="2"/>
        <a:buChar char=""/>
        <a:defRPr sz="2000" kern="1200">
          <a:solidFill>
            <a:schemeClr val="tx2"/>
          </a:solidFill>
          <a:latin typeface="+mn-lt"/>
          <a:ea typeface="+mn-ea"/>
          <a:cs typeface="+mn-cs"/>
        </a:defRPr>
      </a:lvl3pPr>
      <a:lvl4pPr marL="1123950" indent="-228600" algn="r" rtl="1" eaLnBrk="1" fontAlgn="base" hangingPunct="1">
        <a:spcBef>
          <a:spcPct val="20000"/>
        </a:spcBef>
        <a:spcAft>
          <a:spcPct val="0"/>
        </a:spcAft>
        <a:buClr>
          <a:schemeClr val="accent1"/>
        </a:buClr>
        <a:buSzPct val="76000"/>
        <a:buFont typeface="Wingdings 2" panose="05020102010507070707" pitchFamily="18" charset="2"/>
        <a:buChar char=""/>
        <a:defRPr kern="1200">
          <a:solidFill>
            <a:schemeClr val="tx2"/>
          </a:solidFill>
          <a:latin typeface="+mn-lt"/>
          <a:ea typeface="+mn-ea"/>
          <a:cs typeface="+mn-cs"/>
        </a:defRPr>
      </a:lvl4pPr>
      <a:lvl5pPr marL="1325563" indent="-228600" algn="r" rtl="1" eaLnBrk="1" fontAlgn="base" hangingPunct="1">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9175" y="3500438"/>
            <a:ext cx="3313113" cy="1703387"/>
          </a:xfrm>
        </p:spPr>
        <p:txBody>
          <a:bodyPr rtlCol="0">
            <a:normAutofit fontScale="90000"/>
          </a:bodyPr>
          <a:lstStyle/>
          <a:p>
            <a:pPr fontAlgn="auto">
              <a:spcAft>
                <a:spcPts val="0"/>
              </a:spcAft>
              <a:defRPr/>
            </a:pPr>
            <a:r>
              <a:rPr lang="fa-IR" altLang="fa-IR" b="1" dirty="0" smtClean="0">
                <a:solidFill>
                  <a:srgbClr val="FF0000"/>
                </a:solidFill>
                <a:latin typeface="Arial" panose="020B0604020202020204" pitchFamily="34" charset="0"/>
                <a:cs typeface="Arial" panose="020B0604020202020204" pitchFamily="34" charset="0"/>
              </a:rPr>
              <a:t>روشهای پیشگیری از بیماریهای دهان و دندان</a:t>
            </a:r>
            <a:endParaRPr lang="fa-IR" dirty="0">
              <a:solidFill>
                <a:schemeClr val="accent1">
                  <a:lumMod val="50000"/>
                </a:schemeClr>
              </a:solidFill>
              <a:cs typeface="B Titr" panose="00000700000000000000" pitchFamily="2" charset="-78"/>
            </a:endParaRPr>
          </a:p>
        </p:txBody>
      </p:sp>
      <p:sp>
        <p:nvSpPr>
          <p:cNvPr id="5123" name="Subtitle 2"/>
          <p:cNvSpPr>
            <a:spLocks noGrp="1"/>
          </p:cNvSpPr>
          <p:nvPr>
            <p:ph type="subTitle" idx="1"/>
          </p:nvPr>
        </p:nvSpPr>
        <p:spPr>
          <a:xfrm>
            <a:off x="107950" y="4508500"/>
            <a:ext cx="4362450" cy="2117725"/>
          </a:xfrm>
          <a:ln>
            <a:solidFill>
              <a:srgbClr val="002060"/>
            </a:solidFill>
            <a:miter lim="800000"/>
            <a:headEnd/>
            <a:tailEnd/>
          </a:ln>
        </p:spPr>
        <p:txBody>
          <a:bodyPr/>
          <a:lstStyle/>
          <a:p>
            <a:pPr algn="ctr"/>
            <a:r>
              <a:rPr lang="fa-IR" sz="2400" dirty="0" smtClean="0">
                <a:solidFill>
                  <a:srgbClr val="7030A0"/>
                </a:solidFill>
                <a:cs typeface="B Titr" pitchFamily="2" charset="-78"/>
              </a:rPr>
              <a:t>دکتر </a:t>
            </a:r>
            <a:r>
              <a:rPr lang="fa-IR" sz="2400" smtClean="0">
                <a:solidFill>
                  <a:srgbClr val="7030A0"/>
                </a:solidFill>
                <a:cs typeface="B Titr" pitchFamily="2" charset="-78"/>
              </a:rPr>
              <a:t>نجمه </a:t>
            </a:r>
            <a:r>
              <a:rPr lang="fa-IR" sz="2400" smtClean="0">
                <a:solidFill>
                  <a:srgbClr val="7030A0"/>
                </a:solidFill>
                <a:cs typeface="B Titr" pitchFamily="2" charset="-78"/>
              </a:rPr>
              <a:t>اخلاقی</a:t>
            </a:r>
            <a:endParaRPr lang="fa-IR" sz="2400" dirty="0" smtClean="0">
              <a:solidFill>
                <a:srgbClr val="7030A0"/>
              </a:solidFill>
              <a:cs typeface="B Titr" pitchFamily="2" charset="-78"/>
            </a:endParaRPr>
          </a:p>
          <a:p>
            <a:pPr algn="ctr"/>
            <a:r>
              <a:rPr lang="fa-IR" sz="2400" dirty="0" smtClean="0">
                <a:solidFill>
                  <a:srgbClr val="7030A0"/>
                </a:solidFill>
                <a:cs typeface="B Titr" pitchFamily="2" charset="-78"/>
              </a:rPr>
              <a:t>متخصص </a:t>
            </a:r>
            <a:r>
              <a:rPr lang="fa-IR" sz="2400" dirty="0" smtClean="0">
                <a:solidFill>
                  <a:srgbClr val="7030A0"/>
                </a:solidFill>
                <a:cs typeface="B Titr" pitchFamily="2" charset="-78"/>
              </a:rPr>
              <a:t>دندانپزشکی کودکان</a:t>
            </a:r>
          </a:p>
          <a:p>
            <a:pPr algn="ctr"/>
            <a:r>
              <a:rPr lang="fa-IR" sz="2400" dirty="0" smtClean="0">
                <a:solidFill>
                  <a:srgbClr val="7030A0"/>
                </a:solidFill>
                <a:cs typeface="B Titr" pitchFamily="2" charset="-78"/>
              </a:rPr>
              <a:t>عضو هیات علمی دانشگاه علوم پزشکی اصفهان</a:t>
            </a:r>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100013"/>
            <a:ext cx="3578225"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2" name="Rectangle 2"/>
          <p:cNvSpPr>
            <a:spLocks noChangeArrowheads="1"/>
          </p:cNvSpPr>
          <p:nvPr/>
        </p:nvSpPr>
        <p:spPr bwMode="auto">
          <a:xfrm>
            <a:off x="1619250" y="98425"/>
            <a:ext cx="6840538"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auto" hangingPunct="1">
              <a:spcBef>
                <a:spcPct val="0"/>
              </a:spcBef>
              <a:spcAft>
                <a:spcPts val="0"/>
              </a:spcAft>
              <a:buFontTx/>
              <a:buNone/>
              <a:defRPr/>
            </a:pPr>
            <a:endParaRPr lang="fa-IR" altLang="fa-IR" dirty="0"/>
          </a:p>
          <a:p>
            <a:pPr algn="r" eaLnBrk="1" fontAlgn="auto" hangingPunct="1">
              <a:spcBef>
                <a:spcPct val="0"/>
              </a:spcBef>
              <a:spcAft>
                <a:spcPts val="0"/>
              </a:spcAft>
              <a:buFontTx/>
              <a:buNone/>
              <a:defRPr/>
            </a:pPr>
            <a:endParaRPr lang="fa-IR" altLang="fa-IR" sz="1800" dirty="0"/>
          </a:p>
          <a:p>
            <a:pPr algn="r" eaLnBrk="1" fontAlgn="auto" hangingPunct="1">
              <a:spcBef>
                <a:spcPct val="0"/>
              </a:spcBef>
              <a:spcAft>
                <a:spcPts val="0"/>
              </a:spcAft>
              <a:buFontTx/>
              <a:buNone/>
              <a:defRPr/>
            </a:pPr>
            <a:endParaRPr lang="fa-IR" altLang="fa-IR" sz="1800" dirty="0"/>
          </a:p>
          <a:p>
            <a:pPr algn="r" eaLnBrk="1" fontAlgn="auto" hangingPunct="1">
              <a:spcBef>
                <a:spcPct val="0"/>
              </a:spcBef>
              <a:spcAft>
                <a:spcPts val="0"/>
              </a:spcAft>
              <a:buFontTx/>
              <a:buNone/>
              <a:defRPr/>
            </a:pPr>
            <a:r>
              <a:rPr lang="ar-SA" altLang="fa-IR" sz="2400" b="1" dirty="0">
                <a:solidFill>
                  <a:srgbClr val="00B050"/>
                </a:solidFill>
              </a:rPr>
              <a:t>از حدود 2 </a:t>
            </a:r>
            <a:r>
              <a:rPr lang="ar-SA" altLang="fa-IR" sz="2400" b="1" dirty="0" smtClean="0">
                <a:solidFill>
                  <a:srgbClr val="00B050"/>
                </a:solidFill>
              </a:rPr>
              <a:t>سالگی</a:t>
            </a:r>
            <a:endParaRPr lang="en-US" altLang="fa-IR" sz="2400" b="1" dirty="0" smtClean="0">
              <a:solidFill>
                <a:srgbClr val="00B050"/>
              </a:solidFill>
            </a:endParaRPr>
          </a:p>
          <a:p>
            <a:pPr marL="342900" indent="-342900" algn="r" eaLnBrk="1" fontAlgn="auto" hangingPunct="1">
              <a:spcBef>
                <a:spcPct val="0"/>
              </a:spcBef>
              <a:spcAft>
                <a:spcPts val="0"/>
              </a:spcAft>
              <a:buFont typeface="Wingdings" panose="05000000000000000000" pitchFamily="2" charset="2"/>
              <a:buChar char="Ø"/>
              <a:defRPr/>
            </a:pPr>
            <a:r>
              <a:rPr lang="ar-SA" altLang="fa-IR" sz="2400" dirty="0" smtClean="0"/>
              <a:t>  </a:t>
            </a:r>
            <a:r>
              <a:rPr lang="ar-SA" altLang="fa-IR" sz="2400" dirty="0"/>
              <a:t>مسواک مخصوص کودک </a:t>
            </a:r>
            <a:endParaRPr lang="en-US" altLang="fa-IR" sz="2400" dirty="0"/>
          </a:p>
          <a:p>
            <a:pPr marL="342900" indent="-342900" algn="r" eaLnBrk="1" fontAlgn="auto" hangingPunct="1">
              <a:spcBef>
                <a:spcPct val="0"/>
              </a:spcBef>
              <a:spcAft>
                <a:spcPts val="0"/>
              </a:spcAft>
              <a:buFont typeface="Wingdings" panose="05000000000000000000" pitchFamily="2" charset="2"/>
              <a:buChar char="Ø"/>
              <a:defRPr/>
            </a:pPr>
            <a:r>
              <a:rPr lang="ar-SA" altLang="fa-IR" sz="2400" dirty="0" smtClean="0"/>
              <a:t> </a:t>
            </a:r>
            <a:r>
              <a:rPr lang="ar-SA" altLang="fa-IR" sz="2400" dirty="0"/>
              <a:t>اندازه «</a:t>
            </a:r>
            <a:r>
              <a:rPr lang="ar-SA" altLang="fa-IR" sz="2400" b="1" dirty="0">
                <a:solidFill>
                  <a:srgbClr val="C00000"/>
                </a:solidFill>
              </a:rPr>
              <a:t>یک </a:t>
            </a:r>
            <a:r>
              <a:rPr lang="fa-IR" altLang="fa-IR" sz="2400" b="1" dirty="0" smtClean="0">
                <a:solidFill>
                  <a:srgbClr val="C00000"/>
                </a:solidFill>
              </a:rPr>
              <a:t>لایه نازک</a:t>
            </a:r>
            <a:r>
              <a:rPr lang="ar-SA" altLang="fa-IR" sz="2400" dirty="0" smtClean="0"/>
              <a:t>»  </a:t>
            </a:r>
            <a:r>
              <a:rPr lang="ar-SA" altLang="fa-IR" sz="2400" dirty="0"/>
              <a:t>خمیردندان </a:t>
            </a:r>
            <a:endParaRPr lang="fa-IR" altLang="fa-IR" sz="2400" dirty="0" smtClean="0"/>
          </a:p>
          <a:p>
            <a:pPr marL="342900" indent="-342900" algn="r" eaLnBrk="1" fontAlgn="auto" hangingPunct="1">
              <a:spcBef>
                <a:spcPct val="0"/>
              </a:spcBef>
              <a:spcAft>
                <a:spcPts val="0"/>
              </a:spcAft>
              <a:buFont typeface="Wingdings" panose="05000000000000000000" pitchFamily="2" charset="2"/>
              <a:buChar char="Ø"/>
              <a:defRPr/>
            </a:pPr>
            <a:r>
              <a:rPr lang="fa-IR" altLang="fa-IR" sz="2400" dirty="0" smtClean="0"/>
              <a:t>اگركودك </a:t>
            </a:r>
            <a:r>
              <a:rPr lang="fa-IR" altLang="fa-IR" sz="2400" dirty="0"/>
              <a:t>قادر به نگهداري خمير دندان در دهان </a:t>
            </a:r>
            <a:r>
              <a:rPr lang="fa-IR" altLang="fa-IR" sz="2400" dirty="0" smtClean="0"/>
              <a:t>نیست بهتر </a:t>
            </a:r>
            <a:r>
              <a:rPr lang="fa-IR" altLang="fa-IR" sz="2400" dirty="0"/>
              <a:t>است مسواك زدن بدون خمير دندان انجام گيرد.</a:t>
            </a:r>
            <a:endParaRPr lang="en-US" altLang="fa-IR" sz="2400" dirty="0"/>
          </a:p>
          <a:p>
            <a:pPr algn="r" eaLnBrk="1" fontAlgn="auto" hangingPunct="1">
              <a:spcBef>
                <a:spcPct val="0"/>
              </a:spcBef>
              <a:spcAft>
                <a:spcPts val="0"/>
              </a:spcAft>
              <a:buFontTx/>
              <a:buNone/>
              <a:defRPr/>
            </a:pPr>
            <a:endParaRPr lang="fa-IR" altLang="fa-IR" sz="2400" dirty="0"/>
          </a:p>
          <a:p>
            <a:pPr marL="457200" indent="-457200" algn="r" eaLnBrk="1" fontAlgn="auto" hangingPunct="1">
              <a:spcBef>
                <a:spcPct val="0"/>
              </a:spcBef>
              <a:spcAft>
                <a:spcPts val="0"/>
              </a:spcAft>
              <a:buFont typeface="Wingdings" panose="05000000000000000000" pitchFamily="2" charset="2"/>
              <a:buChar char="v"/>
              <a:defRPr/>
            </a:pPr>
            <a:endParaRPr lang="fa-IR" altLang="fa-IR" sz="2400" dirty="0"/>
          </a:p>
          <a:p>
            <a:pPr marL="457200" indent="-457200" algn="r" eaLnBrk="1" fontAlgn="auto" hangingPunct="1">
              <a:spcBef>
                <a:spcPct val="0"/>
              </a:spcBef>
              <a:spcAft>
                <a:spcPts val="0"/>
              </a:spcAft>
              <a:buFont typeface="Wingdings" panose="05000000000000000000" pitchFamily="2" charset="2"/>
              <a:buChar char="v"/>
              <a:defRPr/>
            </a:pPr>
            <a:r>
              <a:rPr lang="fa-IR" altLang="fa-IR" sz="2400" dirty="0" smtClean="0"/>
              <a:t>کودک</a:t>
            </a:r>
            <a:r>
              <a:rPr lang="ar-SA" altLang="fa-IR" sz="2400" dirty="0" smtClean="0"/>
              <a:t> </a:t>
            </a:r>
            <a:r>
              <a:rPr lang="ar-SA" altLang="fa-IR" sz="2400" dirty="0"/>
              <a:t>می‌تواند خودش مسواک زدن را تمرین کند ولی وظیفه اصلی را در مسواک زدن </a:t>
            </a:r>
            <a:r>
              <a:rPr lang="ar-SA" altLang="fa-IR" sz="2400" dirty="0" smtClean="0"/>
              <a:t>دندان‌هایش</a:t>
            </a:r>
            <a:r>
              <a:rPr lang="fa-IR" altLang="fa-IR" sz="2400" dirty="0" smtClean="0"/>
              <a:t>،</a:t>
            </a:r>
            <a:r>
              <a:rPr lang="fa-IR" altLang="fa-IR" sz="2400" b="1" dirty="0" smtClean="0">
                <a:solidFill>
                  <a:srgbClr val="FF0000"/>
                </a:solidFill>
              </a:rPr>
              <a:t>والدین</a:t>
            </a:r>
            <a:r>
              <a:rPr lang="ar-SA" altLang="fa-IR" sz="2400" dirty="0" smtClean="0"/>
              <a:t> </a:t>
            </a:r>
            <a:r>
              <a:rPr lang="ar-SA" altLang="fa-IR" sz="2400" dirty="0"/>
              <a:t>بر عهده دارید. </a:t>
            </a:r>
            <a:endParaRPr lang="fa-IR" altLang="fa-IR" sz="2400" dirty="0" smtClean="0"/>
          </a:p>
          <a:p>
            <a:pPr marL="457200" indent="-457200" algn="r" eaLnBrk="1" fontAlgn="auto" hangingPunct="1">
              <a:spcBef>
                <a:spcPct val="0"/>
              </a:spcBef>
              <a:spcAft>
                <a:spcPts val="0"/>
              </a:spcAft>
              <a:buFont typeface="Wingdings" panose="05000000000000000000" pitchFamily="2" charset="2"/>
              <a:buChar char="v"/>
              <a:defRPr/>
            </a:pPr>
            <a:endParaRPr lang="fa-IR" altLang="fa-IR" sz="2400" dirty="0" smtClean="0"/>
          </a:p>
          <a:p>
            <a:pPr marL="457200" indent="-457200" algn="r" eaLnBrk="1" fontAlgn="auto" hangingPunct="1">
              <a:spcBef>
                <a:spcPct val="0"/>
              </a:spcBef>
              <a:spcAft>
                <a:spcPts val="0"/>
              </a:spcAft>
              <a:buFont typeface="Wingdings" panose="05000000000000000000" pitchFamily="2" charset="2"/>
              <a:buChar char="v"/>
              <a:defRPr/>
            </a:pPr>
            <a:r>
              <a:rPr lang="fa-IR" altLang="fa-IR" sz="2400" dirty="0" smtClean="0"/>
              <a:t>بيشتر </a:t>
            </a:r>
            <a:r>
              <a:rPr lang="fa-IR" altLang="fa-IR" sz="2400" dirty="0"/>
              <a:t>كودكان از تقليد پدر و مادر خود حين مسواك زدن لذت مي برند ولي به </a:t>
            </a:r>
            <a:r>
              <a:rPr lang="fa-IR" altLang="fa-IR" sz="2400" b="1" dirty="0">
                <a:solidFill>
                  <a:srgbClr val="00B050"/>
                </a:solidFill>
              </a:rPr>
              <a:t>تنهايي قادر انجام صحيح اين كار نيستند.</a:t>
            </a:r>
          </a:p>
          <a:p>
            <a:pPr marL="457200" indent="-457200" algn="r" eaLnBrk="1" fontAlgn="auto" hangingPunct="1">
              <a:spcBef>
                <a:spcPct val="0"/>
              </a:spcBef>
              <a:spcAft>
                <a:spcPts val="0"/>
              </a:spcAft>
              <a:buFont typeface="Wingdings" panose="05000000000000000000" pitchFamily="2" charset="2"/>
              <a:buChar char="v"/>
              <a:defRPr/>
            </a:pPr>
            <a:endParaRPr lang="ar-SA" altLang="fa-IR" sz="2400" dirty="0"/>
          </a:p>
        </p:txBody>
      </p:sp>
      <p:pic>
        <p:nvPicPr>
          <p:cNvPr id="14339" name="Picture 5" descr="0e3a77d0"/>
          <p:cNvPicPr>
            <a:picLocks noChangeAspect="1" noChangeArrowheads="1"/>
          </p:cNvPicPr>
          <p:nvPr/>
        </p:nvPicPr>
        <p:blipFill>
          <a:blip r:embed="rId2">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684213" y="0"/>
            <a:ext cx="2881312"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781300"/>
            <a:ext cx="78867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2"/>
          <p:cNvSpPr txBox="1">
            <a:spLocks noChangeArrowheads="1"/>
          </p:cNvSpPr>
          <p:nvPr/>
        </p:nvSpPr>
        <p:spPr bwMode="auto">
          <a:xfrm>
            <a:off x="1133475" y="1489075"/>
            <a:ext cx="6630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cs typeface="Tahoma" panose="020B0604030504040204" pitchFamily="34" charset="0"/>
              </a:defRPr>
            </a:lvl1pPr>
            <a:lvl2pPr marL="742950" indent="-285750">
              <a:defRPr>
                <a:solidFill>
                  <a:schemeClr val="tx1"/>
                </a:solidFill>
                <a:latin typeface="Century Gothic" pitchFamily="34" charset="0"/>
                <a:cs typeface="Tahoma" panose="020B0604030504040204" pitchFamily="34" charset="0"/>
              </a:defRPr>
            </a:lvl2pPr>
            <a:lvl3pPr marL="1143000" indent="-228600">
              <a:defRPr>
                <a:solidFill>
                  <a:schemeClr val="tx1"/>
                </a:solidFill>
                <a:latin typeface="Century Gothic" pitchFamily="34" charset="0"/>
                <a:cs typeface="Tahoma" panose="020B0604030504040204" pitchFamily="34" charset="0"/>
              </a:defRPr>
            </a:lvl3pPr>
            <a:lvl4pPr marL="1600200" indent="-228600">
              <a:defRPr>
                <a:solidFill>
                  <a:schemeClr val="tx1"/>
                </a:solidFill>
                <a:latin typeface="Century Gothic" pitchFamily="34" charset="0"/>
                <a:cs typeface="Tahoma" panose="020B0604030504040204" pitchFamily="34" charset="0"/>
              </a:defRPr>
            </a:lvl4pPr>
            <a:lvl5pPr marL="2057400" indent="-228600">
              <a:defRPr>
                <a:solidFill>
                  <a:schemeClr val="tx1"/>
                </a:solidFill>
                <a:latin typeface="Century Gothic" pitchFamily="34" charset="0"/>
                <a:cs typeface="Tahoma" panose="020B0604030504040204" pitchFamily="34" charset="0"/>
              </a:defRPr>
            </a:lvl5pPr>
            <a:lvl6pPr marL="25146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6pPr>
            <a:lvl7pPr marL="29718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7pPr>
            <a:lvl8pPr marL="34290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8pPr>
            <a:lvl9pPr marL="38862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9pPr>
          </a:lstStyle>
          <a:p>
            <a:r>
              <a:rPr lang="fa-IR" sz="3200" b="1">
                <a:solidFill>
                  <a:srgbClr val="7030A0"/>
                </a:solidFill>
              </a:rPr>
              <a:t>مقدار خمیر دندان در سنین مختلف</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971550" y="692150"/>
            <a:ext cx="7427913" cy="3467100"/>
          </a:xfrm>
        </p:spPr>
        <p:txBody>
          <a:bodyPr/>
          <a:lstStyle/>
          <a:p>
            <a:pPr algn="just">
              <a:buFont typeface="Wingdings" panose="05000000000000000000" pitchFamily="2" charset="2"/>
              <a:buChar char="Ø"/>
            </a:pPr>
            <a:r>
              <a:rPr lang="en-US" altLang="fa-IR" smtClean="0">
                <a:latin typeface="Arial" panose="020B0604020202020204" pitchFamily="34" charset="0"/>
                <a:cs typeface="Arial" panose="020B0604020202020204" pitchFamily="34" charset="0"/>
              </a:rPr>
              <a:t>   </a:t>
            </a:r>
            <a:r>
              <a:rPr lang="fa-IR" altLang="fa-IR" smtClean="0">
                <a:latin typeface="Arial" panose="020B0604020202020204" pitchFamily="34" charset="0"/>
                <a:cs typeface="Arial" panose="020B0604020202020204" pitchFamily="34" charset="0"/>
              </a:rPr>
              <a:t>براي مسواك زدن دندانهاي كودك بهتر است پدر يا مادر روي زمين بنشيند و پاهاي خود را در مقابل كودك دراز نمايد. كودك بين پاهاي او قرار مي‌گيرد.  بطوريكه بازوها و پاهاي كودك توسط والدين كنترل مي‌شود. </a:t>
            </a:r>
          </a:p>
          <a:p>
            <a:pPr algn="just">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والدين بايد اين كار را در زمان مشخصي انجام دهند وتا حد امكان كودك خود را تشويق نمايند.</a:t>
            </a:r>
            <a:endParaRPr lang="en-US" altLang="fa-IR" smtClean="0">
              <a:latin typeface="Arial" panose="020B0604020202020204" pitchFamily="34" charset="0"/>
              <a:cs typeface="Arial" panose="020B0604020202020204" pitchFamily="34" charset="0"/>
            </a:endParaRPr>
          </a:p>
        </p:txBody>
      </p:sp>
      <p:pic>
        <p:nvPicPr>
          <p:cNvPr id="16387" name="Picture 5" descr="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2924175"/>
            <a:ext cx="2665412"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57200" y="1609725"/>
            <a:ext cx="7543800" cy="4846638"/>
          </a:xfrm>
        </p:spPr>
        <p:txBody>
          <a:bodyPr/>
          <a:lstStyle/>
          <a:p>
            <a:pPr>
              <a:buFont typeface="Wingdings 2" panose="05020102010507070707" pitchFamily="18" charset="2"/>
              <a:buNone/>
            </a:pPr>
            <a:r>
              <a:rPr lang="en-US" altLang="fa-IR" sz="1800" b="1" smtClean="0">
                <a:solidFill>
                  <a:srgbClr val="0033CC"/>
                </a:solidFill>
              </a:rPr>
              <a:t>HOME DENTAL CARE</a:t>
            </a:r>
          </a:p>
          <a:p>
            <a:pPr>
              <a:buFont typeface="Wingdings 2" panose="05020102010507070707" pitchFamily="18" charset="2"/>
              <a:buNone/>
            </a:pPr>
            <a:endParaRPr lang="en-US" altLang="fa-IR" sz="3600" smtClean="0">
              <a:solidFill>
                <a:srgbClr val="7030A0"/>
              </a:solidFill>
            </a:endParaRPr>
          </a:p>
        </p:txBody>
      </p:sp>
      <p:sp>
        <p:nvSpPr>
          <p:cNvPr id="17411" name="Rectangle 4"/>
          <p:cNvSpPr>
            <a:spLocks noChangeArrowheads="1"/>
          </p:cNvSpPr>
          <p:nvPr/>
        </p:nvSpPr>
        <p:spPr bwMode="auto">
          <a:xfrm>
            <a:off x="1116013" y="1773238"/>
            <a:ext cx="2755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spcBef>
                <a:spcPct val="0"/>
              </a:spcBef>
              <a:buClrTx/>
              <a:buSzTx/>
              <a:buFontTx/>
              <a:buNone/>
            </a:pPr>
            <a:r>
              <a:rPr lang="en-US" altLang="fa-IR">
                <a:solidFill>
                  <a:schemeClr val="tx1"/>
                </a:solidFill>
                <a:latin typeface="Trebuchet MS" panose="020B0603020202020204" pitchFamily="34" charset="0"/>
              </a:rPr>
              <a:t>Reclining on couch</a:t>
            </a:r>
            <a:endParaRPr lang="fa-IR" altLang="fa-IR">
              <a:solidFill>
                <a:schemeClr val="tx1"/>
              </a:solidFill>
              <a:latin typeface="Trebuchet MS" panose="020B0603020202020204" pitchFamily="34" charset="0"/>
            </a:endParaRPr>
          </a:p>
        </p:txBody>
      </p:sp>
      <p:pic>
        <p:nvPicPr>
          <p:cNvPr id="17412" name="Picture 5" descr="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2349500"/>
            <a:ext cx="5503862" cy="417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285750" y="1071563"/>
            <a:ext cx="7715250" cy="5384800"/>
          </a:xfrm>
        </p:spPr>
        <p:txBody>
          <a:bodyPr/>
          <a:lstStyle/>
          <a:p>
            <a:pPr>
              <a:buFont typeface="Wingdings 2" panose="05020102010507070707" pitchFamily="18" charset="2"/>
              <a:buNone/>
            </a:pPr>
            <a:r>
              <a:rPr lang="en-US" altLang="fa-IR" sz="3600" smtClean="0">
                <a:solidFill>
                  <a:srgbClr val="7030A0"/>
                </a:solidFill>
              </a:rPr>
              <a:t> </a:t>
            </a:r>
            <a:r>
              <a:rPr lang="en-US" altLang="fa-IR" sz="3600" b="1" smtClean="0">
                <a:solidFill>
                  <a:srgbClr val="7030A0"/>
                </a:solidFill>
              </a:rPr>
              <a:t>PREVENTIVE DENTISTRY</a:t>
            </a:r>
            <a:endParaRPr lang="en-US" altLang="fa-IR" sz="3600" smtClean="0">
              <a:solidFill>
                <a:srgbClr val="7030A0"/>
              </a:solidFill>
            </a:endParaRPr>
          </a:p>
        </p:txBody>
      </p:sp>
      <p:sp>
        <p:nvSpPr>
          <p:cNvPr id="18435" name="Rectangle 4"/>
          <p:cNvSpPr>
            <a:spLocks noChangeArrowheads="1"/>
          </p:cNvSpPr>
          <p:nvPr/>
        </p:nvSpPr>
        <p:spPr bwMode="auto">
          <a:xfrm>
            <a:off x="0" y="3143250"/>
            <a:ext cx="2087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spcBef>
                <a:spcPct val="0"/>
              </a:spcBef>
              <a:buClrTx/>
              <a:buSzTx/>
              <a:buFontTx/>
              <a:buNone/>
            </a:pPr>
            <a:r>
              <a:rPr lang="en-US" altLang="fa-IR" sz="1800">
                <a:solidFill>
                  <a:schemeClr val="tx1"/>
                </a:solidFill>
                <a:latin typeface="Trebuchet MS" panose="020B0603020202020204" pitchFamily="34" charset="0"/>
              </a:rPr>
              <a:t>"Leg-lock" position</a:t>
            </a:r>
            <a:endParaRPr lang="fa-IR" altLang="fa-IR" sz="1800">
              <a:solidFill>
                <a:schemeClr val="tx1"/>
              </a:solidFill>
              <a:latin typeface="Trebuchet MS" panose="020B0603020202020204" pitchFamily="34" charset="0"/>
            </a:endParaRPr>
          </a:p>
        </p:txBody>
      </p:sp>
      <p:pic>
        <p:nvPicPr>
          <p:cNvPr id="18436" name="Picture 5"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916113"/>
            <a:ext cx="60801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7239000" cy="893763"/>
          </a:xfrm>
        </p:spPr>
        <p:txBody>
          <a:bodyPr rtlCol="0">
            <a:noAutofit/>
          </a:bodyPr>
          <a:lstStyle/>
          <a:p>
            <a:pPr algn="ctr" fontAlgn="auto">
              <a:spcAft>
                <a:spcPts val="0"/>
              </a:spcAft>
              <a:defRPr/>
            </a:pPr>
            <a:endParaRPr lang="fa-IR" sz="6600" dirty="0">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a:endParaRPr>
          </a:p>
        </p:txBody>
      </p:sp>
      <p:sp>
        <p:nvSpPr>
          <p:cNvPr id="19459" name="Content Placeholder 2"/>
          <p:cNvSpPr>
            <a:spLocks noGrp="1"/>
          </p:cNvSpPr>
          <p:nvPr>
            <p:ph idx="1"/>
          </p:nvPr>
        </p:nvSpPr>
        <p:spPr>
          <a:xfrm>
            <a:off x="755650" y="1214438"/>
            <a:ext cx="7602538" cy="4846637"/>
          </a:xfrm>
        </p:spPr>
        <p:txBody>
          <a:bodyPr/>
          <a:lstStyle/>
          <a:p>
            <a:pPr algn="l">
              <a:buFont typeface="Wingdings 2" panose="05020102010507070707" pitchFamily="18" charset="2"/>
              <a:buNone/>
            </a:pPr>
            <a:r>
              <a:rPr lang="en-US" altLang="fa-IR" sz="2000" b="1" smtClean="0">
                <a:solidFill>
                  <a:srgbClr val="7030A0"/>
                </a:solidFill>
              </a:rPr>
              <a:t>MANAGEMENT DURING DENTAL TREATMENT</a:t>
            </a:r>
          </a:p>
          <a:p>
            <a:pPr algn="l"/>
            <a:r>
              <a:rPr lang="en-US" altLang="fa-IR" b="1" i="1" smtClean="0">
                <a:solidFill>
                  <a:srgbClr val="0033CC"/>
                </a:solidFill>
              </a:rPr>
              <a:t>Common mechanical aids to open mouth</a:t>
            </a:r>
          </a:p>
          <a:p>
            <a:pPr algn="l">
              <a:buFont typeface="Wingdings 2" panose="05020102010507070707" pitchFamily="18" charset="2"/>
              <a:buNone/>
            </a:pPr>
            <a:r>
              <a:rPr lang="en-US" altLang="fa-IR" sz="2000" smtClean="0">
                <a:solidFill>
                  <a:srgbClr val="C00000"/>
                </a:solidFill>
              </a:rPr>
              <a:t>1</a:t>
            </a:r>
            <a:r>
              <a:rPr lang="en-US" altLang="fa-IR" sz="2000" b="1" i="1" smtClean="0">
                <a:solidFill>
                  <a:srgbClr val="C00000"/>
                </a:solidFill>
              </a:rPr>
              <a:t>-Padded -wrapped tongue blades</a:t>
            </a:r>
            <a:r>
              <a:rPr lang="en-US" altLang="fa-IR" sz="2000" smtClean="0"/>
              <a:t> </a:t>
            </a:r>
          </a:p>
          <a:p>
            <a:pPr algn="l">
              <a:buFont typeface="Wingdings" panose="05000000000000000000" pitchFamily="2" charset="2"/>
              <a:buChar char="Ø"/>
            </a:pPr>
            <a:r>
              <a:rPr lang="en-US" altLang="fa-IR" sz="2000" smtClean="0"/>
              <a:t> easy to use,</a:t>
            </a:r>
          </a:p>
          <a:p>
            <a:pPr algn="l">
              <a:buFont typeface="Wingdings" panose="05000000000000000000" pitchFamily="2" charset="2"/>
              <a:buChar char="Ø"/>
            </a:pPr>
            <a:r>
              <a:rPr lang="en-US" altLang="fa-IR" sz="2000" smtClean="0"/>
              <a:t> disposable,</a:t>
            </a:r>
          </a:p>
          <a:p>
            <a:pPr algn="l">
              <a:buFont typeface="Wingdings" panose="05000000000000000000" pitchFamily="2" charset="2"/>
              <a:buChar char="Ø"/>
            </a:pPr>
            <a:r>
              <a:rPr lang="en-US" altLang="fa-IR" sz="2000" smtClean="0"/>
              <a:t>very inexpensive. </a:t>
            </a:r>
          </a:p>
          <a:p>
            <a:pPr algn="l">
              <a:buFont typeface="Wingdings" panose="05000000000000000000" pitchFamily="2" charset="2"/>
              <a:buChar char="Ø"/>
            </a:pPr>
            <a:r>
              <a:rPr lang="en-US" altLang="fa-IR" sz="2000" smtClean="0"/>
              <a:t> parents are given to aid</a:t>
            </a:r>
          </a:p>
          <a:p>
            <a:pPr algn="l">
              <a:buFont typeface="Wingdings 2" panose="05020102010507070707" pitchFamily="18" charset="2"/>
              <a:buNone/>
            </a:pPr>
            <a:r>
              <a:rPr lang="en-US" altLang="fa-IR" sz="2000" smtClean="0"/>
              <a:t> with home dental care.</a:t>
            </a:r>
            <a:endParaRPr lang="en-US" altLang="fa-IR" sz="2000" smtClean="0">
              <a:solidFill>
                <a:srgbClr val="0033CC"/>
              </a:solidFill>
            </a:endParaRPr>
          </a:p>
        </p:txBody>
      </p:sp>
      <p:pic>
        <p:nvPicPr>
          <p:cNvPr id="19460" name="Picture 4" descr="bla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4572000"/>
            <a:ext cx="2336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565400"/>
            <a:ext cx="4608513" cy="31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55650" y="908050"/>
            <a:ext cx="7239000" cy="588963"/>
          </a:xfrm>
        </p:spPr>
        <p:txBody>
          <a:bodyPr rtlCol="0">
            <a:normAutofit fontScale="90000"/>
          </a:bodyPr>
          <a:lstStyle/>
          <a:p>
            <a:pPr algn="r" fontAlgn="auto">
              <a:spcAft>
                <a:spcPts val="0"/>
              </a:spcAft>
              <a:defRPr/>
            </a:pPr>
            <a:r>
              <a:rPr lang="fa-IR" b="1" dirty="0" smtClean="0">
                <a:solidFill>
                  <a:srgbClr val="00B050"/>
                </a:solidFill>
              </a:rPr>
              <a:t>مواد قندی و پوسیدگی</a:t>
            </a:r>
            <a:endParaRPr lang="en-US" b="1" dirty="0" smtClean="0">
              <a:solidFill>
                <a:srgbClr val="00B050"/>
              </a:solidFill>
            </a:endParaRPr>
          </a:p>
        </p:txBody>
      </p:sp>
      <p:sp>
        <p:nvSpPr>
          <p:cNvPr id="20483" name="Rectangle 3"/>
          <p:cNvSpPr>
            <a:spLocks noGrp="1" noChangeArrowheads="1"/>
          </p:cNvSpPr>
          <p:nvPr>
            <p:ph idx="1"/>
          </p:nvPr>
        </p:nvSpPr>
        <p:spPr>
          <a:xfrm>
            <a:off x="879475" y="1755775"/>
            <a:ext cx="7634288" cy="5184775"/>
          </a:xfrm>
        </p:spPr>
        <p:txBody>
          <a:bodyPr/>
          <a:lstStyle/>
          <a:p>
            <a:pPr algn="just">
              <a:lnSpc>
                <a:spcPct val="80000"/>
              </a:lnSpc>
            </a:pPr>
            <a:r>
              <a:rPr lang="fa-IR" altLang="fa-IR" sz="2000" b="1" smtClean="0">
                <a:latin typeface="Arial" panose="020B0604020202020204" pitchFamily="34" charset="0"/>
                <a:cs typeface="Arial" panose="020B0604020202020204" pitchFamily="34" charset="0"/>
              </a:rPr>
              <a:t>ازعوامل اصلي ايجاد پوسيدگي مصرف غذاهاي حاوي شكر مي‌باشد.</a:t>
            </a:r>
          </a:p>
          <a:p>
            <a:pPr algn="just">
              <a:lnSpc>
                <a:spcPct val="80000"/>
              </a:lnSpc>
            </a:pPr>
            <a:endParaRPr lang="fa-IR" altLang="fa-IR" sz="2000" b="1" smtClean="0">
              <a:latin typeface="Arial" panose="020B0604020202020204" pitchFamily="34" charset="0"/>
              <a:cs typeface="Arial" panose="020B0604020202020204" pitchFamily="34" charset="0"/>
            </a:endParaRPr>
          </a:p>
          <a:p>
            <a:pPr algn="just">
              <a:lnSpc>
                <a:spcPct val="80000"/>
              </a:lnSpc>
            </a:pPr>
            <a:r>
              <a:rPr lang="fa-IR" altLang="fa-IR" sz="2000" b="1" smtClean="0">
                <a:latin typeface="Arial" panose="020B0604020202020204" pitchFamily="34" charset="0"/>
                <a:cs typeface="Arial" panose="020B0604020202020204" pitchFamily="34" charset="0"/>
              </a:rPr>
              <a:t> پس از مصرف شيريني‌جات ظرف 2 تا 5 دقيقه ميكروبها از مواد قندي استفاده كرده،‌ اسيد توليد مي‌كنند. </a:t>
            </a:r>
          </a:p>
          <a:p>
            <a:pPr algn="just">
              <a:lnSpc>
                <a:spcPct val="80000"/>
              </a:lnSpc>
            </a:pPr>
            <a:endParaRPr lang="fa-IR" altLang="fa-IR" sz="2000" b="1" smtClean="0">
              <a:latin typeface="Arial" panose="020B0604020202020204" pitchFamily="34" charset="0"/>
              <a:cs typeface="Arial" panose="020B0604020202020204" pitchFamily="34" charset="0"/>
            </a:endParaRPr>
          </a:p>
          <a:p>
            <a:pPr algn="just">
              <a:lnSpc>
                <a:spcPct val="80000"/>
              </a:lnSpc>
            </a:pPr>
            <a:r>
              <a:rPr lang="fa-IR" altLang="fa-IR" sz="2000" b="1" smtClean="0">
                <a:solidFill>
                  <a:srgbClr val="CC0000"/>
                </a:solidFill>
                <a:latin typeface="Arial" panose="020B0604020202020204" pitchFamily="34" charset="0"/>
                <a:cs typeface="Arial" panose="020B0604020202020204" pitchFamily="34" charset="0"/>
              </a:rPr>
              <a:t>تعداد دفعات مصرف مواد قندي خطرناك‌تر از حجم ماده قندي</a:t>
            </a:r>
            <a:r>
              <a:rPr lang="fa-IR" altLang="fa-IR" sz="2000" b="1" smtClean="0">
                <a:latin typeface="Arial" panose="020B0604020202020204" pitchFamily="34" charset="0"/>
                <a:cs typeface="Arial" panose="020B0604020202020204" pitchFamily="34" charset="0"/>
              </a:rPr>
              <a:t> است كه در يك وعده مصرف</a:t>
            </a:r>
          </a:p>
          <a:p>
            <a:pPr algn="just">
              <a:lnSpc>
                <a:spcPct val="80000"/>
              </a:lnSpc>
            </a:pPr>
            <a:endParaRPr lang="fa-IR" altLang="fa-IR" sz="2000" b="1" smtClean="0">
              <a:latin typeface="Arial" panose="020B0604020202020204" pitchFamily="34" charset="0"/>
              <a:cs typeface="Arial" panose="020B0604020202020204" pitchFamily="34" charset="0"/>
            </a:endParaRPr>
          </a:p>
          <a:p>
            <a:pPr algn="just">
              <a:lnSpc>
                <a:spcPct val="80000"/>
              </a:lnSpc>
            </a:pPr>
            <a:r>
              <a:rPr lang="fa-IR" altLang="fa-IR" sz="2000" b="1" smtClean="0">
                <a:latin typeface="Arial" panose="020B0604020202020204" pitchFamily="34" charset="0"/>
                <a:cs typeface="Arial" panose="020B0604020202020204" pitchFamily="34" charset="0"/>
              </a:rPr>
              <a:t>منظور از مواد قندي الزاماً شيريني‌جات نيستند، همه نوع مواد غذايي كه داراي مقداري مواد قندي باشند، اگر مزه شيرين هم نداشته باشند، بعنوان مواد قندي شناخته مي‌شوند. </a:t>
            </a:r>
          </a:p>
          <a:p>
            <a:pPr algn="just">
              <a:lnSpc>
                <a:spcPct val="80000"/>
              </a:lnSpc>
            </a:pPr>
            <a:endParaRPr lang="fa-IR" altLang="fa-IR" sz="2000" b="1" smtClean="0">
              <a:latin typeface="Arial" panose="020B0604020202020204" pitchFamily="34" charset="0"/>
              <a:cs typeface="Arial" panose="020B0604020202020204" pitchFamily="34" charset="0"/>
            </a:endParaRPr>
          </a:p>
          <a:p>
            <a:pPr algn="just">
              <a:lnSpc>
                <a:spcPct val="80000"/>
              </a:lnSpc>
            </a:pPr>
            <a:r>
              <a:rPr lang="fa-IR" altLang="fa-IR" sz="2000" b="1" smtClean="0">
                <a:latin typeface="Arial" panose="020B0604020202020204" pitchFamily="34" charset="0"/>
                <a:cs typeface="Arial" panose="020B0604020202020204" pitchFamily="34" charset="0"/>
              </a:rPr>
              <a:t>بايد </a:t>
            </a:r>
            <a:r>
              <a:rPr lang="fa-IR" altLang="fa-IR" sz="2000" b="1" smtClean="0">
                <a:solidFill>
                  <a:srgbClr val="0000CC"/>
                </a:solidFill>
                <a:latin typeface="Arial" panose="020B0604020202020204" pitchFamily="34" charset="0"/>
                <a:cs typeface="Arial" panose="020B0604020202020204" pitchFamily="34" charset="0"/>
              </a:rPr>
              <a:t>روشن شود كه كودك چند بار در روز از مواد قندي استفاده مي‌كند </a:t>
            </a:r>
          </a:p>
          <a:p>
            <a:pPr algn="just">
              <a:lnSpc>
                <a:spcPct val="80000"/>
              </a:lnSpc>
            </a:pPr>
            <a:r>
              <a:rPr lang="fa-IR" altLang="fa-IR" sz="2000" b="1" smtClean="0">
                <a:solidFill>
                  <a:srgbClr val="0000CC"/>
                </a:solidFill>
                <a:latin typeface="Arial" panose="020B0604020202020204" pitchFamily="34" charset="0"/>
                <a:cs typeface="Arial" panose="020B0604020202020204" pitchFamily="34" charset="0"/>
              </a:rPr>
              <a:t> </a:t>
            </a:r>
          </a:p>
          <a:p>
            <a:pPr algn="just">
              <a:lnSpc>
                <a:spcPct val="80000"/>
              </a:lnSpc>
            </a:pPr>
            <a:endParaRPr lang="fa-IR" altLang="fa-IR" sz="2000" b="1" smtClean="0">
              <a:solidFill>
                <a:srgbClr val="0000CC"/>
              </a:solidFill>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87450" y="260350"/>
            <a:ext cx="7024688" cy="1143000"/>
          </a:xfrm>
        </p:spPr>
        <p:txBody>
          <a:bodyPr/>
          <a:lstStyle/>
          <a:p>
            <a:pPr algn="ctr"/>
            <a:r>
              <a:rPr lang="fa-IR" altLang="fa-IR" b="1" i="1" smtClean="0">
                <a:solidFill>
                  <a:srgbClr val="FF66CC"/>
                </a:solidFill>
                <a:latin typeface="Arial" panose="020B0604020202020204" pitchFamily="34" charset="0"/>
                <a:cs typeface="Arial" panose="020B0604020202020204" pitchFamily="34" charset="0"/>
              </a:rPr>
              <a:t>مراقبت دهان و دندان كودكان5-3 سال</a:t>
            </a:r>
            <a:endParaRPr lang="en-US" altLang="fa-IR" b="1" i="1" smtClean="0">
              <a:solidFill>
                <a:srgbClr val="FF66CC"/>
              </a:solidFill>
              <a:latin typeface="Arial" panose="020B0604020202020204" pitchFamily="34" charset="0"/>
              <a:cs typeface="Arial" panose="020B0604020202020204" pitchFamily="34" charset="0"/>
            </a:endParaRPr>
          </a:p>
        </p:txBody>
      </p:sp>
      <p:sp>
        <p:nvSpPr>
          <p:cNvPr id="21507" name="Rectangle 3"/>
          <p:cNvSpPr>
            <a:spLocks noGrp="1" noChangeArrowheads="1"/>
          </p:cNvSpPr>
          <p:nvPr>
            <p:ph idx="1"/>
          </p:nvPr>
        </p:nvSpPr>
        <p:spPr>
          <a:xfrm>
            <a:off x="1042988" y="1557338"/>
            <a:ext cx="7632700" cy="3508375"/>
          </a:xfrm>
        </p:spPr>
        <p:txBody>
          <a:bodyPr/>
          <a:lstStyle/>
          <a:p>
            <a:pPr>
              <a:lnSpc>
                <a:spcPct val="90000"/>
              </a:lnSpc>
              <a:buFont typeface="Wingdings" panose="05000000000000000000" pitchFamily="2" charset="2"/>
              <a:buChar char="q"/>
            </a:pPr>
            <a:r>
              <a:rPr lang="fa-IR" altLang="fa-IR" sz="2800" b="1" smtClean="0">
                <a:solidFill>
                  <a:srgbClr val="7030A0"/>
                </a:solidFill>
                <a:latin typeface="Arial" panose="020B0604020202020204" pitchFamily="34" charset="0"/>
                <a:cs typeface="Arial" panose="020B0604020202020204" pitchFamily="34" charset="0"/>
              </a:rPr>
              <a:t>كاهش دفعات مصرف مواد قندي</a:t>
            </a:r>
          </a:p>
          <a:p>
            <a:pPr>
              <a:lnSpc>
                <a:spcPct val="90000"/>
              </a:lnSpc>
            </a:pPr>
            <a:endParaRPr lang="fa-IR" altLang="fa-IR" sz="2800" smtClean="0">
              <a:solidFill>
                <a:srgbClr val="7030A0"/>
              </a:solidFill>
              <a:latin typeface="Arial" panose="020B0604020202020204" pitchFamily="34" charset="0"/>
              <a:cs typeface="Arial" panose="020B0604020202020204" pitchFamily="34" charset="0"/>
            </a:endParaRPr>
          </a:p>
          <a:p>
            <a:pPr>
              <a:lnSpc>
                <a:spcPct val="90000"/>
              </a:lnSpc>
            </a:pPr>
            <a:r>
              <a:rPr lang="fa-IR" altLang="fa-IR" sz="2000" smtClean="0">
                <a:latin typeface="Arial" panose="020B0604020202020204" pitchFamily="34" charset="0"/>
                <a:cs typeface="Arial" panose="020B0604020202020204" pitchFamily="34" charset="0"/>
              </a:rPr>
              <a:t>شيريني هاي چسبنده حتي الامكان حذف گردند</a:t>
            </a:r>
          </a:p>
          <a:p>
            <a:pPr>
              <a:lnSpc>
                <a:spcPct val="90000"/>
              </a:lnSpc>
            </a:pPr>
            <a:endParaRPr lang="fa-IR" altLang="fa-IR" sz="2000" smtClean="0">
              <a:latin typeface="Arial" panose="020B0604020202020204" pitchFamily="34" charset="0"/>
              <a:cs typeface="Arial" panose="020B0604020202020204" pitchFamily="34" charset="0"/>
            </a:endParaRPr>
          </a:p>
          <a:p>
            <a:pPr>
              <a:lnSpc>
                <a:spcPct val="90000"/>
              </a:lnSpc>
            </a:pPr>
            <a:r>
              <a:rPr lang="fa-IR" altLang="fa-IR" sz="2000" smtClean="0">
                <a:latin typeface="Arial" panose="020B0604020202020204" pitchFamily="34" charset="0"/>
                <a:cs typeface="Arial" panose="020B0604020202020204" pitchFamily="34" charset="0"/>
              </a:rPr>
              <a:t> توجه مادران به شيريني هاي موجود درشربتهاي دارويي </a:t>
            </a:r>
          </a:p>
          <a:p>
            <a:pPr>
              <a:lnSpc>
                <a:spcPct val="90000"/>
              </a:lnSpc>
            </a:pPr>
            <a:endParaRPr lang="fa-IR" altLang="fa-IR" sz="2000" smtClean="0">
              <a:latin typeface="Arial" panose="020B0604020202020204" pitchFamily="34" charset="0"/>
              <a:cs typeface="Arial" panose="020B0604020202020204" pitchFamily="34" charset="0"/>
            </a:endParaRPr>
          </a:p>
          <a:p>
            <a:pPr>
              <a:lnSpc>
                <a:spcPct val="90000"/>
              </a:lnSpc>
            </a:pPr>
            <a:r>
              <a:rPr lang="fa-IR" altLang="fa-IR" sz="2000" smtClean="0">
                <a:latin typeface="Arial" panose="020B0604020202020204" pitchFamily="34" charset="0"/>
                <a:cs typeface="Arial" panose="020B0604020202020204" pitchFamily="34" charset="0"/>
              </a:rPr>
              <a:t>مصرف شيريني جات بهمراه وعده اصلي غذا</a:t>
            </a:r>
            <a:endParaRPr lang="en-US" altLang="fa-IR" sz="2000" smtClean="0">
              <a:latin typeface="Arial" panose="020B0604020202020204" pitchFamily="34" charset="0"/>
              <a:cs typeface="Arial" panose="020B0604020202020204" pitchFamily="34" charset="0"/>
            </a:endParaRPr>
          </a:p>
          <a:p>
            <a:pPr>
              <a:lnSpc>
                <a:spcPct val="90000"/>
              </a:lnSpc>
            </a:pPr>
            <a:endParaRPr lang="fa-IR" altLang="fa-IR" sz="2000" smtClean="0">
              <a:latin typeface="Arial" panose="020B0604020202020204" pitchFamily="34" charset="0"/>
              <a:cs typeface="Arial" panose="020B0604020202020204" pitchFamily="34" charset="0"/>
            </a:endParaRPr>
          </a:p>
          <a:p>
            <a:pPr>
              <a:lnSpc>
                <a:spcPct val="90000"/>
              </a:lnSpc>
            </a:pPr>
            <a:r>
              <a:rPr lang="fa-IR" altLang="fa-IR" sz="2000" smtClean="0">
                <a:latin typeface="Arial" panose="020B0604020202020204" pitchFamily="34" charset="0"/>
                <a:cs typeface="Arial" panose="020B0604020202020204" pitchFamily="34" charset="0"/>
              </a:rPr>
              <a:t>عدم استفاده از شيريني و شكلات بعنوان جايزه</a:t>
            </a:r>
          </a:p>
          <a:p>
            <a:pPr>
              <a:lnSpc>
                <a:spcPct val="90000"/>
              </a:lnSpc>
            </a:pPr>
            <a:endParaRPr lang="fa-IR" altLang="fa-IR" sz="2000" smtClean="0">
              <a:latin typeface="Arial" panose="020B0604020202020204" pitchFamily="34" charset="0"/>
              <a:cs typeface="Arial" panose="020B0604020202020204" pitchFamily="34" charset="0"/>
            </a:endParaRP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716338"/>
            <a:ext cx="2516187"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1484313"/>
            <a:ext cx="2841625"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Multiply 5"/>
          <p:cNvSpPr/>
          <p:nvPr/>
        </p:nvSpPr>
        <p:spPr>
          <a:xfrm>
            <a:off x="1574800" y="1198563"/>
            <a:ext cx="1044575" cy="122396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sp>
        <p:nvSpPr>
          <p:cNvPr id="7" name="TextBox 6"/>
          <p:cNvSpPr txBox="1">
            <a:spLocks noRot="1" noChangeAspect="1" noMove="1" noResize="1" noEditPoints="1" noAdjustHandles="1" noChangeArrowheads="1" noChangeShapeType="1" noTextEdit="1"/>
          </p:cNvSpPr>
          <p:nvPr/>
        </p:nvSpPr>
        <p:spPr>
          <a:xfrm>
            <a:off x="3491880" y="4725144"/>
            <a:ext cx="936104" cy="1084592"/>
          </a:xfrm>
          <a:prstGeom prst="rect">
            <a:avLst/>
          </a:prstGeom>
          <a:blipFill rotWithShape="1">
            <a:blip r:embed="rId4"/>
            <a:stretch>
              <a:fillRect/>
            </a:stretch>
          </a:blipFill>
        </p:spPr>
        <p:txBody>
          <a:bodyPr/>
          <a:lstStyle/>
          <a:p>
            <a:r>
              <a:rPr lang="fa-IR">
                <a:noFill/>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87450" y="260350"/>
            <a:ext cx="7024688" cy="1143000"/>
          </a:xfrm>
        </p:spPr>
        <p:txBody>
          <a:bodyPr/>
          <a:lstStyle/>
          <a:p>
            <a:pPr algn="ctr"/>
            <a:r>
              <a:rPr lang="fa-IR" altLang="fa-IR" b="1" i="1" smtClean="0">
                <a:solidFill>
                  <a:srgbClr val="FF66CC"/>
                </a:solidFill>
                <a:latin typeface="Arial" panose="020B0604020202020204" pitchFamily="34" charset="0"/>
                <a:cs typeface="Arial" panose="020B0604020202020204" pitchFamily="34" charset="0"/>
              </a:rPr>
              <a:t>مراقبت دهان و دندان كودكان2-5 سال</a:t>
            </a:r>
            <a:endParaRPr lang="en-US" altLang="fa-IR" b="1" i="1" smtClean="0">
              <a:solidFill>
                <a:srgbClr val="FF66CC"/>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idx="1"/>
          </p:nvPr>
        </p:nvSpPr>
        <p:spPr>
          <a:xfrm>
            <a:off x="900113" y="1557338"/>
            <a:ext cx="7632700" cy="3508375"/>
          </a:xfrm>
        </p:spPr>
        <p:txBody>
          <a:bodyPr/>
          <a:lstStyle/>
          <a:p>
            <a:pPr>
              <a:lnSpc>
                <a:spcPct val="90000"/>
              </a:lnSpc>
            </a:pPr>
            <a:r>
              <a:rPr lang="fa-IR" altLang="fa-IR" sz="2000" smtClean="0">
                <a:latin typeface="Arial" panose="020B0604020202020204" pitchFamily="34" charset="0"/>
                <a:cs typeface="Arial" panose="020B0604020202020204" pitchFamily="34" charset="0"/>
              </a:rPr>
              <a:t>تشويق كودكان جهت </a:t>
            </a:r>
            <a:r>
              <a:rPr lang="fa-IR" altLang="fa-IR" sz="2000" b="1" smtClean="0">
                <a:solidFill>
                  <a:srgbClr val="7030A0"/>
                </a:solidFill>
                <a:latin typeface="Arial" panose="020B0604020202020204" pitchFamily="34" charset="0"/>
                <a:cs typeface="Arial" panose="020B0604020202020204" pitchFamily="34" charset="0"/>
              </a:rPr>
              <a:t>مسواك زدن </a:t>
            </a:r>
            <a:r>
              <a:rPr lang="fa-IR" altLang="fa-IR" sz="2000" smtClean="0">
                <a:latin typeface="Arial" panose="020B0604020202020204" pitchFamily="34" charset="0"/>
                <a:cs typeface="Arial" panose="020B0604020202020204" pitchFamily="34" charset="0"/>
              </a:rPr>
              <a:t>بعد از هروعده غذايي يا حداقل شستشو با آب</a:t>
            </a:r>
          </a:p>
          <a:p>
            <a:pPr>
              <a:lnSpc>
                <a:spcPct val="90000"/>
              </a:lnSpc>
            </a:pPr>
            <a:r>
              <a:rPr lang="fa-IR" altLang="fa-IR" sz="2000" smtClean="0">
                <a:latin typeface="Arial" panose="020B0604020202020204" pitchFamily="34" charset="0"/>
                <a:cs typeface="Arial" panose="020B0604020202020204" pitchFamily="34" charset="0"/>
              </a:rPr>
              <a:t>خوردن غذاهاي سفت حاوي فيبر جهت تحريك غدد بزاقي و كمك به تميز شدن دندانها:</a:t>
            </a:r>
            <a:r>
              <a:rPr lang="ar-SA" altLang="fa-IR" sz="2000" smtClean="0">
                <a:latin typeface="Arial" panose="020B0604020202020204" pitchFamily="34" charset="0"/>
                <a:cs typeface="Arial" panose="020B0604020202020204" pitchFamily="34" charset="0"/>
              </a:rPr>
              <a:t> به جا ی تنقلات و شیرینیها </a:t>
            </a:r>
            <a:r>
              <a:rPr lang="fa-IR" altLang="fa-IR" sz="2000" smtClean="0">
                <a:latin typeface="Arial" panose="020B0604020202020204" pitchFamily="34" charset="0"/>
                <a:cs typeface="Arial" panose="020B0604020202020204" pitchFamily="34" charset="0"/>
              </a:rPr>
              <a:t>مصرف </a:t>
            </a:r>
            <a:r>
              <a:rPr lang="ar-SA" altLang="fa-IR" sz="2000" smtClean="0">
                <a:latin typeface="Arial" panose="020B0604020202020204" pitchFamily="34" charset="0"/>
                <a:cs typeface="Arial" panose="020B0604020202020204" pitchFamily="34" charset="0"/>
              </a:rPr>
              <a:t> </a:t>
            </a:r>
            <a:r>
              <a:rPr lang="ar-SA" altLang="fa-IR" sz="2000" b="1" smtClean="0">
                <a:solidFill>
                  <a:srgbClr val="7030A0"/>
                </a:solidFill>
                <a:latin typeface="Arial" panose="020B0604020202020204" pitchFamily="34" charset="0"/>
                <a:cs typeface="Arial" panose="020B0604020202020204" pitchFamily="34" charset="0"/>
              </a:rPr>
              <a:t>سبزیجات و میوه های تازه ، پسته ، بادام ، پنیر و گردو.</a:t>
            </a:r>
            <a:endParaRPr lang="fa-IR" altLang="fa-IR" sz="2000" b="1" smtClean="0">
              <a:solidFill>
                <a:srgbClr val="7030A0"/>
              </a:solidFill>
              <a:latin typeface="Arial" panose="020B0604020202020204" pitchFamily="34" charset="0"/>
              <a:cs typeface="Arial" panose="020B0604020202020204" pitchFamily="34" charset="0"/>
            </a:endParaRPr>
          </a:p>
          <a:p>
            <a:pPr>
              <a:spcBef>
                <a:spcPct val="0"/>
              </a:spcBef>
              <a:buFontTx/>
              <a:buChar char="-"/>
            </a:pPr>
            <a:r>
              <a:rPr lang="ar-SA" altLang="fa-IR" sz="2000" b="1" smtClean="0">
                <a:solidFill>
                  <a:srgbClr val="7030A0"/>
                </a:solidFill>
                <a:latin typeface="Arial" panose="020B0604020202020204" pitchFamily="34" charset="0"/>
                <a:cs typeface="Arial" panose="020B0604020202020204" pitchFamily="34" charset="0"/>
              </a:rPr>
              <a:t> </a:t>
            </a:r>
            <a:endParaRPr lang="fa-IR" altLang="fa-IR" sz="2000" b="1" smtClean="0">
              <a:solidFill>
                <a:srgbClr val="7030A0"/>
              </a:solidFill>
              <a:latin typeface="Arial" panose="020B0604020202020204" pitchFamily="34" charset="0"/>
              <a:cs typeface="Arial" panose="020B0604020202020204" pitchFamily="34" charset="0"/>
            </a:endParaRPr>
          </a:p>
          <a:p>
            <a:pPr>
              <a:spcBef>
                <a:spcPct val="0"/>
              </a:spcBef>
              <a:buFontTx/>
              <a:buChar char="-"/>
            </a:pPr>
            <a:endParaRPr lang="fa-IR" altLang="fa-IR" sz="2000" smtClean="0">
              <a:latin typeface="Arial" panose="020B0604020202020204" pitchFamily="34" charset="0"/>
              <a:cs typeface="Arial" panose="020B0604020202020204" pitchFamily="34" charset="0"/>
            </a:endParaRPr>
          </a:p>
          <a:p>
            <a:pPr>
              <a:spcBef>
                <a:spcPct val="0"/>
              </a:spcBef>
            </a:pPr>
            <a:r>
              <a:rPr lang="ar-SA" altLang="fa-IR" sz="2000" smtClean="0">
                <a:latin typeface="Arial" panose="020B0604020202020204" pitchFamily="34" charset="0"/>
                <a:cs typeface="Arial" panose="020B0604020202020204" pitchFamily="34" charset="0"/>
              </a:rPr>
              <a:t> کودکتان را هر شش ماه یکبار برای استفاده از" </a:t>
            </a:r>
            <a:r>
              <a:rPr lang="ar-SA" altLang="fa-IR" sz="2000" b="1" smtClean="0">
                <a:solidFill>
                  <a:srgbClr val="7030A0"/>
                </a:solidFill>
                <a:latin typeface="Arial" panose="020B0604020202020204" pitchFamily="34" charset="0"/>
                <a:cs typeface="Arial" panose="020B0604020202020204" pitchFamily="34" charset="0"/>
              </a:rPr>
              <a:t>فلوراید</a:t>
            </a:r>
            <a:r>
              <a:rPr lang="ar-SA" altLang="fa-IR" sz="2000" smtClean="0">
                <a:latin typeface="Arial" panose="020B0604020202020204" pitchFamily="34" charset="0"/>
                <a:cs typeface="Arial" panose="020B0604020202020204" pitchFamily="34" charset="0"/>
              </a:rPr>
              <a:t>" نزد دندانپزشک ببرید . فلوراید  به صورت موضعی بر روی دندان های کودک مالیده می شود و از پوسیدگی دندان ها پیشگیری می کند . </a:t>
            </a:r>
            <a:endParaRPr lang="en-US" altLang="fa-IR" sz="2000" smtClean="0">
              <a:latin typeface="Arial" panose="020B0604020202020204" pitchFamily="34" charset="0"/>
              <a:cs typeface="Arial" panose="020B0604020202020204" pitchFamily="34" charset="0"/>
            </a:endParaRPr>
          </a:p>
          <a:p>
            <a:pPr>
              <a:lnSpc>
                <a:spcPct val="90000"/>
              </a:lnSpc>
            </a:pPr>
            <a:endParaRPr lang="fa-IR" altLang="fa-IR" sz="2000" smtClean="0">
              <a:latin typeface="Arial" panose="020B0604020202020204" pitchFamily="34" charset="0"/>
              <a:cs typeface="Arial" panose="020B0604020202020204" pitchFamily="34" charset="0"/>
            </a:endParaRPr>
          </a:p>
          <a:p>
            <a:pPr>
              <a:lnSpc>
                <a:spcPct val="90000"/>
              </a:lnSpc>
            </a:pPr>
            <a:r>
              <a:rPr lang="fa-IR" altLang="fa-IR" sz="2000" smtClean="0">
                <a:latin typeface="Arial" panose="020B0604020202020204" pitchFamily="34" charset="0"/>
                <a:cs typeface="Arial" panose="020B0604020202020204" pitchFamily="34" charset="0"/>
              </a:rPr>
              <a:t> </a:t>
            </a:r>
            <a:endParaRPr lang="en-US" altLang="fa-IR" sz="2000" smtClean="0">
              <a:latin typeface="Arial" panose="020B0604020202020204" pitchFamily="34" charset="0"/>
              <a:cs typeface="Arial" panose="020B0604020202020204" pitchFamily="34" charset="0"/>
            </a:endParaRPr>
          </a:p>
        </p:txBody>
      </p:sp>
      <p:pic>
        <p:nvPicPr>
          <p:cNvPr id="2253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4292600"/>
            <a:ext cx="2447925"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4919663"/>
            <a:ext cx="2043113"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365625"/>
            <a:ext cx="315912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1187450" y="1916113"/>
            <a:ext cx="7634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cs typeface="Tahoma" panose="020B0604030504040204" pitchFamily="34" charset="0"/>
              </a:defRPr>
            </a:lvl1pPr>
            <a:lvl2pPr marL="742950" indent="-285750">
              <a:defRPr>
                <a:solidFill>
                  <a:schemeClr val="tx1"/>
                </a:solidFill>
                <a:latin typeface="Century Gothic" pitchFamily="34" charset="0"/>
                <a:cs typeface="Tahoma" panose="020B0604030504040204" pitchFamily="34" charset="0"/>
              </a:defRPr>
            </a:lvl2pPr>
            <a:lvl3pPr marL="1143000" indent="-228600">
              <a:defRPr>
                <a:solidFill>
                  <a:schemeClr val="tx1"/>
                </a:solidFill>
                <a:latin typeface="Century Gothic" pitchFamily="34" charset="0"/>
                <a:cs typeface="Tahoma" panose="020B0604030504040204" pitchFamily="34" charset="0"/>
              </a:defRPr>
            </a:lvl3pPr>
            <a:lvl4pPr marL="1600200" indent="-228600">
              <a:defRPr>
                <a:solidFill>
                  <a:schemeClr val="tx1"/>
                </a:solidFill>
                <a:latin typeface="Century Gothic" pitchFamily="34" charset="0"/>
                <a:cs typeface="Tahoma" panose="020B0604030504040204" pitchFamily="34" charset="0"/>
              </a:defRPr>
            </a:lvl4pPr>
            <a:lvl5pPr marL="2057400" indent="-228600">
              <a:defRPr>
                <a:solidFill>
                  <a:schemeClr val="tx1"/>
                </a:solidFill>
                <a:latin typeface="Century Gothic" pitchFamily="34" charset="0"/>
                <a:cs typeface="Tahoma" panose="020B0604030504040204" pitchFamily="34" charset="0"/>
              </a:defRPr>
            </a:lvl5pPr>
            <a:lvl6pPr marL="25146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6pPr>
            <a:lvl7pPr marL="29718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7pPr>
            <a:lvl8pPr marL="34290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8pPr>
            <a:lvl9pPr marL="38862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9pPr>
          </a:lstStyle>
          <a:p>
            <a:pPr algn="ctr">
              <a:spcBef>
                <a:spcPct val="50000"/>
              </a:spcBef>
            </a:pPr>
            <a:r>
              <a:rPr lang="fa-IR" altLang="fa-IR" b="1"/>
              <a:t>در سنین </a:t>
            </a:r>
            <a:r>
              <a:rPr lang="fa-IR" altLang="fa-IR" b="1">
                <a:solidFill>
                  <a:srgbClr val="FF0000"/>
                </a:solidFill>
              </a:rPr>
              <a:t>2</a:t>
            </a:r>
            <a:r>
              <a:rPr lang="fa-IR" altLang="fa-IR" b="1"/>
              <a:t> تا </a:t>
            </a:r>
            <a:r>
              <a:rPr lang="fa-IR" altLang="fa-IR" b="1">
                <a:solidFill>
                  <a:srgbClr val="FF0000"/>
                </a:solidFill>
              </a:rPr>
              <a:t>5</a:t>
            </a:r>
            <a:r>
              <a:rPr lang="fa-IR" altLang="fa-IR" b="1"/>
              <a:t> سالگی کودک قادر نیست بدرستی مسواک بزند.</a:t>
            </a:r>
            <a:endParaRPr lang="en-US" altLang="fa-IR" b="1"/>
          </a:p>
        </p:txBody>
      </p:sp>
      <p:sp>
        <p:nvSpPr>
          <p:cNvPr id="23555" name="Rectangle 3"/>
          <p:cNvSpPr>
            <a:spLocks noChangeArrowheads="1"/>
          </p:cNvSpPr>
          <p:nvPr/>
        </p:nvSpPr>
        <p:spPr bwMode="auto">
          <a:xfrm>
            <a:off x="549275" y="1000125"/>
            <a:ext cx="8056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itchFamily="34" charset="0"/>
                <a:cs typeface="Tahoma" panose="020B0604030504040204" pitchFamily="34" charset="0"/>
              </a:defRPr>
            </a:lvl1pPr>
            <a:lvl2pPr marL="742950" indent="-285750">
              <a:defRPr>
                <a:solidFill>
                  <a:schemeClr val="tx1"/>
                </a:solidFill>
                <a:latin typeface="Century Gothic" pitchFamily="34" charset="0"/>
                <a:cs typeface="Tahoma" panose="020B0604030504040204" pitchFamily="34" charset="0"/>
              </a:defRPr>
            </a:lvl2pPr>
            <a:lvl3pPr marL="1143000" indent="-228600">
              <a:defRPr>
                <a:solidFill>
                  <a:schemeClr val="tx1"/>
                </a:solidFill>
                <a:latin typeface="Century Gothic" pitchFamily="34" charset="0"/>
                <a:cs typeface="Tahoma" panose="020B0604030504040204" pitchFamily="34" charset="0"/>
              </a:defRPr>
            </a:lvl3pPr>
            <a:lvl4pPr marL="1600200" indent="-228600">
              <a:defRPr>
                <a:solidFill>
                  <a:schemeClr val="tx1"/>
                </a:solidFill>
                <a:latin typeface="Century Gothic" pitchFamily="34" charset="0"/>
                <a:cs typeface="Tahoma" panose="020B0604030504040204" pitchFamily="34" charset="0"/>
              </a:defRPr>
            </a:lvl4pPr>
            <a:lvl5pPr marL="2057400" indent="-228600">
              <a:defRPr>
                <a:solidFill>
                  <a:schemeClr val="tx1"/>
                </a:solidFill>
                <a:latin typeface="Century Gothic" pitchFamily="34" charset="0"/>
                <a:cs typeface="Tahoma" panose="020B0604030504040204" pitchFamily="34" charset="0"/>
              </a:defRPr>
            </a:lvl5pPr>
            <a:lvl6pPr marL="25146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6pPr>
            <a:lvl7pPr marL="29718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7pPr>
            <a:lvl8pPr marL="34290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8pPr>
            <a:lvl9pPr marL="38862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9pPr>
          </a:lstStyle>
          <a:p>
            <a:r>
              <a:rPr lang="fa-IR" sz="2800" b="1">
                <a:solidFill>
                  <a:srgbClr val="00B050"/>
                </a:solidFill>
                <a:latin typeface="Arial" panose="020B0604020202020204" pitchFamily="34" charset="0"/>
                <a:cs typeface="Arial" panose="020B0604020202020204" pitchFamily="34" charset="0"/>
              </a:rPr>
              <a:t>آموزش نحوه مسواك زدن براي كودكان پيش دبستاني(2- 5 ساله):</a:t>
            </a:r>
            <a:endParaRPr lang="fa-IR" sz="2800">
              <a:solidFill>
                <a:srgbClr val="00B050"/>
              </a:solidFill>
            </a:endParaRPr>
          </a:p>
        </p:txBody>
      </p:sp>
      <p:sp>
        <p:nvSpPr>
          <p:cNvPr id="23556" name="Rectangle 4"/>
          <p:cNvSpPr>
            <a:spLocks noChangeArrowheads="1"/>
          </p:cNvSpPr>
          <p:nvPr/>
        </p:nvSpPr>
        <p:spPr bwMode="auto">
          <a:xfrm>
            <a:off x="3059113" y="2673350"/>
            <a:ext cx="554196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entury Gothic" pitchFamily="34" charset="0"/>
                <a:cs typeface="Tahoma" panose="020B0604030504040204" pitchFamily="34" charset="0"/>
              </a:defRPr>
            </a:lvl1pPr>
            <a:lvl2pPr marL="742950" indent="-285750">
              <a:defRPr>
                <a:solidFill>
                  <a:schemeClr val="tx1"/>
                </a:solidFill>
                <a:latin typeface="Century Gothic" pitchFamily="34" charset="0"/>
                <a:cs typeface="Tahoma" panose="020B0604030504040204" pitchFamily="34" charset="0"/>
              </a:defRPr>
            </a:lvl2pPr>
            <a:lvl3pPr marL="1143000" indent="-228600">
              <a:defRPr>
                <a:solidFill>
                  <a:schemeClr val="tx1"/>
                </a:solidFill>
                <a:latin typeface="Century Gothic" pitchFamily="34" charset="0"/>
                <a:cs typeface="Tahoma" panose="020B0604030504040204" pitchFamily="34" charset="0"/>
              </a:defRPr>
            </a:lvl3pPr>
            <a:lvl4pPr marL="1600200" indent="-228600">
              <a:defRPr>
                <a:solidFill>
                  <a:schemeClr val="tx1"/>
                </a:solidFill>
                <a:latin typeface="Century Gothic" pitchFamily="34" charset="0"/>
                <a:cs typeface="Tahoma" panose="020B0604030504040204" pitchFamily="34" charset="0"/>
              </a:defRPr>
            </a:lvl4pPr>
            <a:lvl5pPr marL="2057400" indent="-228600">
              <a:defRPr>
                <a:solidFill>
                  <a:schemeClr val="tx1"/>
                </a:solidFill>
                <a:latin typeface="Century Gothic" pitchFamily="34" charset="0"/>
                <a:cs typeface="Tahoma" panose="020B0604030504040204" pitchFamily="34" charset="0"/>
              </a:defRPr>
            </a:lvl5pPr>
            <a:lvl6pPr marL="25146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6pPr>
            <a:lvl7pPr marL="29718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7pPr>
            <a:lvl8pPr marL="34290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8pPr>
            <a:lvl9pPr marL="38862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9pPr>
          </a:lstStyle>
          <a:p>
            <a:pPr>
              <a:buFont typeface="Wingdings" panose="05000000000000000000" pitchFamily="2" charset="2"/>
              <a:buChar char="v"/>
            </a:pPr>
            <a:r>
              <a:rPr lang="fa-IR" altLang="fa-IR" sz="2400">
                <a:latin typeface="Arial" panose="020B0604020202020204" pitchFamily="34" charset="0"/>
                <a:cs typeface="Arial" panose="020B0604020202020204" pitchFamily="34" charset="0"/>
              </a:rPr>
              <a:t>نقش اصلي در رعايت بهداشت دهان اين كودكان به عهده </a:t>
            </a:r>
            <a:r>
              <a:rPr lang="fa-IR" altLang="fa-IR" sz="2400" b="1">
                <a:solidFill>
                  <a:srgbClr val="C00000"/>
                </a:solidFill>
                <a:latin typeface="Arial" panose="020B0604020202020204" pitchFamily="34" charset="0"/>
                <a:cs typeface="Arial" panose="020B0604020202020204" pitchFamily="34" charset="0"/>
              </a:rPr>
              <a:t>والدين</a:t>
            </a:r>
            <a:r>
              <a:rPr lang="fa-IR" altLang="fa-IR" sz="2400">
                <a:latin typeface="Arial" panose="020B0604020202020204" pitchFamily="34" charset="0"/>
                <a:cs typeface="Arial" panose="020B0604020202020204" pitchFamily="34" charset="0"/>
              </a:rPr>
              <a:t> است.</a:t>
            </a:r>
          </a:p>
          <a:p>
            <a:pPr>
              <a:buFont typeface="Wingdings" panose="05000000000000000000" pitchFamily="2" charset="2"/>
              <a:buChar char="v"/>
            </a:pPr>
            <a:endParaRPr lang="fa-IR" altLang="fa-IR" sz="2400">
              <a:latin typeface="Arial" panose="020B0604020202020204" pitchFamily="34" charset="0"/>
              <a:cs typeface="Arial" panose="020B0604020202020204" pitchFamily="34" charset="0"/>
            </a:endParaRPr>
          </a:p>
          <a:p>
            <a:pPr>
              <a:buFont typeface="Wingdings" panose="05000000000000000000" pitchFamily="2" charset="2"/>
              <a:buChar char="v"/>
            </a:pPr>
            <a:r>
              <a:rPr lang="fa-IR" altLang="fa-IR" sz="2400">
                <a:latin typeface="Arial" panose="020B0604020202020204" pitchFamily="34" charset="0"/>
                <a:cs typeface="Arial" panose="020B0604020202020204" pitchFamily="34" charset="0"/>
              </a:rPr>
              <a:t>زمان شروع استفاده از </a:t>
            </a:r>
            <a:r>
              <a:rPr lang="fa-IR" altLang="fa-IR" sz="2400" b="1">
                <a:solidFill>
                  <a:srgbClr val="C00000"/>
                </a:solidFill>
                <a:latin typeface="Arial" panose="020B0604020202020204" pitchFamily="34" charset="0"/>
                <a:cs typeface="Arial" panose="020B0604020202020204" pitchFamily="34" charset="0"/>
              </a:rPr>
              <a:t>نخ دندان </a:t>
            </a:r>
          </a:p>
          <a:p>
            <a:pPr>
              <a:buClr>
                <a:srgbClr val="FF66CC"/>
              </a:buClr>
              <a:buFont typeface="Wingdings" panose="05000000000000000000" pitchFamily="2" charset="2"/>
              <a:buChar char="v"/>
            </a:pPr>
            <a:r>
              <a:rPr lang="fa-IR" altLang="fa-IR" sz="2400">
                <a:latin typeface="Arial" panose="020B0604020202020204" pitchFamily="34" charset="0"/>
                <a:cs typeface="Arial" panose="020B0604020202020204" pitchFamily="34" charset="0"/>
              </a:rPr>
              <a:t>بهترين روش </a:t>
            </a:r>
            <a:r>
              <a:rPr lang="fa-IR" altLang="fa-IR" sz="2400" b="1">
                <a:solidFill>
                  <a:srgbClr val="C00000"/>
                </a:solidFill>
                <a:latin typeface="Arial" panose="020B0604020202020204" pitchFamily="34" charset="0"/>
                <a:cs typeface="Arial" panose="020B0604020202020204" pitchFamily="34" charset="0"/>
              </a:rPr>
              <a:t>افقي</a:t>
            </a:r>
            <a:r>
              <a:rPr lang="fa-IR" altLang="fa-IR" sz="2400">
                <a:latin typeface="Arial" panose="020B0604020202020204" pitchFamily="34" charset="0"/>
                <a:cs typeface="Arial" panose="020B0604020202020204" pitchFamily="34" charset="0"/>
              </a:rPr>
              <a:t> </a:t>
            </a:r>
          </a:p>
          <a:p>
            <a:pPr>
              <a:buClr>
                <a:srgbClr val="FF66CC"/>
              </a:buClr>
              <a:buFont typeface="Wingdings" panose="05000000000000000000" pitchFamily="2" charset="2"/>
              <a:buChar char="v"/>
            </a:pPr>
            <a:r>
              <a:rPr lang="fa-IR" altLang="fa-IR" sz="2400">
                <a:latin typeface="Arial" panose="020B0604020202020204" pitchFamily="34" charset="0"/>
                <a:cs typeface="Arial" panose="020B0604020202020204" pitchFamily="34" charset="0"/>
              </a:rPr>
              <a:t>اگر كودك خمير دندان را قورت نمي دهد استفاده از </a:t>
            </a:r>
            <a:r>
              <a:rPr lang="fa-IR" altLang="fa-IR" sz="2400" b="1">
                <a:solidFill>
                  <a:srgbClr val="C00000"/>
                </a:solidFill>
                <a:latin typeface="Arial" panose="020B0604020202020204" pitchFamily="34" charset="0"/>
                <a:cs typeface="Arial" panose="020B0604020202020204" pitchFamily="34" charset="0"/>
              </a:rPr>
              <a:t>خمير دندان حاوي فلورايد </a:t>
            </a:r>
            <a:r>
              <a:rPr lang="fa-IR" altLang="fa-IR" sz="2400">
                <a:latin typeface="Arial" panose="020B0604020202020204" pitchFamily="34" charset="0"/>
                <a:cs typeface="Arial" panose="020B0604020202020204" pitchFamily="34" charset="0"/>
              </a:rPr>
              <a:t>توصيه مي شود</a:t>
            </a:r>
            <a:endParaRPr lang="en-US" altLang="fa-IR" sz="2400">
              <a:latin typeface="Arial" panose="020B0604020202020204" pitchFamily="34" charset="0"/>
              <a:cs typeface="Arial" panose="020B0604020202020204" pitchFamily="34" charset="0"/>
            </a:endParaRPr>
          </a:p>
          <a:p>
            <a:pPr>
              <a:buFont typeface="Wingdings" panose="05000000000000000000" pitchFamily="2" charset="2"/>
              <a:buChar char="v"/>
            </a:pPr>
            <a:endParaRPr lang="fa-IR" sz="2400"/>
          </a:p>
        </p:txBody>
      </p:sp>
      <p:pic>
        <p:nvPicPr>
          <p:cNvPr id="2355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636838"/>
            <a:ext cx="2143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6138" y="4652963"/>
            <a:ext cx="1962150"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60350"/>
            <a:ext cx="8229600" cy="1143000"/>
          </a:xfrm>
        </p:spPr>
        <p:txBody>
          <a:bodyPr/>
          <a:lstStyle/>
          <a:p>
            <a:pPr algn="ctr"/>
            <a:r>
              <a:rPr lang="fa-IR" altLang="fa-IR" b="1" smtClean="0">
                <a:solidFill>
                  <a:srgbClr val="FF0000"/>
                </a:solidFill>
                <a:latin typeface="Arial" panose="020B0604020202020204" pitchFamily="34" charset="0"/>
                <a:cs typeface="Arial" panose="020B0604020202020204" pitchFamily="34" charset="0"/>
              </a:rPr>
              <a:t>روشهای پیشگیری از بیماریهای دهان و دندان</a:t>
            </a:r>
            <a:endParaRPr lang="en-US" altLang="fa-IR" b="1" smtClean="0">
              <a:solidFill>
                <a:srgbClr val="FF0000"/>
              </a:solidFill>
              <a:latin typeface="Arial" panose="020B0604020202020204" pitchFamily="34" charset="0"/>
              <a:cs typeface="Arial" panose="020B0604020202020204" pitchFamily="34" charset="0"/>
            </a:endParaRPr>
          </a:p>
        </p:txBody>
      </p:sp>
      <p:sp>
        <p:nvSpPr>
          <p:cNvPr id="6147" name="Rectangle 3"/>
          <p:cNvSpPr>
            <a:spLocks noGrp="1" noChangeArrowheads="1"/>
          </p:cNvSpPr>
          <p:nvPr>
            <p:ph idx="1"/>
          </p:nvPr>
        </p:nvSpPr>
        <p:spPr>
          <a:xfrm>
            <a:off x="457200" y="1484313"/>
            <a:ext cx="8229600" cy="4525962"/>
          </a:xfrm>
        </p:spPr>
        <p:txBody>
          <a:bodyPr/>
          <a:lstStyle/>
          <a:p>
            <a:pPr>
              <a:buClr>
                <a:srgbClr val="FF6600"/>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مسواک و نخ دندان</a:t>
            </a:r>
          </a:p>
          <a:p>
            <a:pPr>
              <a:buClr>
                <a:srgbClr val="FF6600"/>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فلوراید و روشهای مختلف استفاده از آن</a:t>
            </a:r>
          </a:p>
          <a:p>
            <a:pPr>
              <a:buClr>
                <a:srgbClr val="FF6600"/>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فیشور سیلانت (شیار پوش)</a:t>
            </a:r>
          </a:p>
          <a:p>
            <a:pPr>
              <a:buClr>
                <a:srgbClr val="FF6600"/>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تغذیه</a:t>
            </a:r>
            <a:endParaRPr lang="en-US" altLang="fa-IR" smtClean="0">
              <a:latin typeface="Arial" panose="020B0604020202020204" pitchFamily="34" charset="0"/>
              <a:cs typeface="Arial" panose="020B0604020202020204" pitchFamily="34" charset="0"/>
            </a:endParaRPr>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1100"/>
            <a:ext cx="9144000" cy="312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081338"/>
            <a:ext cx="3230562"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a:r>
              <a:rPr lang="fa-IR" altLang="fa-IR" b="1" i="1" smtClean="0">
                <a:solidFill>
                  <a:srgbClr val="FF66CC"/>
                </a:solidFill>
                <a:latin typeface="Arial" panose="020B0604020202020204" pitchFamily="34" charset="0"/>
                <a:cs typeface="Arial" panose="020B0604020202020204" pitchFamily="34" charset="0"/>
              </a:rPr>
              <a:t>کودکان 3 تا 5 سال</a:t>
            </a:r>
            <a:endParaRPr lang="en-US" altLang="fa-IR" b="1" i="1" smtClean="0">
              <a:solidFill>
                <a:srgbClr val="FF66CC"/>
              </a:solidFill>
              <a:latin typeface="Arial" panose="020B0604020202020204" pitchFamily="34" charset="0"/>
              <a:cs typeface="Arial" panose="020B0604020202020204" pitchFamily="34" charset="0"/>
            </a:endParaRPr>
          </a:p>
        </p:txBody>
      </p:sp>
      <p:sp>
        <p:nvSpPr>
          <p:cNvPr id="24579" name="Rectangle 3"/>
          <p:cNvSpPr>
            <a:spLocks noGrp="1" noChangeArrowheads="1"/>
          </p:cNvSpPr>
          <p:nvPr>
            <p:ph idx="1"/>
          </p:nvPr>
        </p:nvSpPr>
        <p:spPr/>
        <p:txBody>
          <a:bodyPr/>
          <a:lstStyle/>
          <a:p>
            <a:pPr>
              <a:buClr>
                <a:srgbClr val="FF66CC"/>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فلوراید تراپی دندانها ( با ژل فلوراید)</a:t>
            </a:r>
          </a:p>
          <a:p>
            <a:pPr>
              <a:buClr>
                <a:srgbClr val="FF66CC"/>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فیشور سیلانت دندانهای شیری </a:t>
            </a:r>
          </a:p>
          <a:p>
            <a:pPr>
              <a:buClr>
                <a:srgbClr val="FF66CC"/>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تر میم به موقع دندانهای پوسیده </a:t>
            </a:r>
          </a:p>
          <a:p>
            <a:pPr>
              <a:buClr>
                <a:srgbClr val="FF66CC"/>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درصورت کشیدن دندان زودتر از موعد مقرر ،استفاده از فضا نگهدار</a:t>
            </a:r>
          </a:p>
          <a:p>
            <a:pPr>
              <a:buClr>
                <a:srgbClr val="FF66CC"/>
              </a:buClr>
              <a:buFont typeface="Wingdings" panose="05000000000000000000" pitchFamily="2" charset="2"/>
              <a:buChar char="Ø"/>
            </a:pPr>
            <a:r>
              <a:rPr lang="fa-IR" altLang="fa-IR" smtClean="0">
                <a:latin typeface="Arial" panose="020B0604020202020204" pitchFamily="34" charset="0"/>
                <a:cs typeface="Arial" panose="020B0604020202020204" pitchFamily="34" charset="0"/>
              </a:rPr>
              <a:t>جلوگیری از عادات دهانی</a:t>
            </a:r>
          </a:p>
          <a:p>
            <a:pPr>
              <a:buFontTx/>
              <a:buNone/>
            </a:pPr>
            <a:endParaRPr lang="en-US" altLang="fa-IR"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idx="1"/>
          </p:nvPr>
        </p:nvSpPr>
        <p:spPr>
          <a:xfrm>
            <a:off x="1042988" y="836613"/>
            <a:ext cx="7561262" cy="4525962"/>
          </a:xfrm>
        </p:spPr>
        <p:txBody>
          <a:bodyPr rtlCol="0">
            <a:normAutofit/>
          </a:bodyPr>
          <a:lstStyle/>
          <a:p>
            <a:pPr indent="-274320" algn="just" fontAlgn="auto">
              <a:spcAft>
                <a:spcPts val="0"/>
              </a:spcAft>
              <a:buFont typeface="Wingdings" pitchFamily="2" charset="2"/>
              <a:buNone/>
              <a:defRPr/>
            </a:pPr>
            <a:r>
              <a:rPr lang="en-US" altLang="fa-IR" sz="2000" b="1" dirty="0" smtClean="0">
                <a:solidFill>
                  <a:srgbClr val="7030A0"/>
                </a:solidFill>
                <a:latin typeface="Arial" panose="020B0604020202020204" pitchFamily="34" charset="0"/>
                <a:cs typeface="Arial" panose="020B0604020202020204" pitchFamily="34" charset="0"/>
              </a:rPr>
              <a:t>  </a:t>
            </a:r>
            <a:r>
              <a:rPr lang="fa-IR" altLang="fa-IR" sz="2000" b="1" dirty="0" smtClean="0">
                <a:solidFill>
                  <a:srgbClr val="7030A0"/>
                </a:solidFill>
                <a:latin typeface="Arial" panose="020B0604020202020204" pitchFamily="34" charset="0"/>
                <a:cs typeface="Arial" panose="020B0604020202020204" pitchFamily="34" charset="0"/>
              </a:rPr>
              <a:t>آموزش صحيح براي تميزكردن دندانهاي كودك </a:t>
            </a:r>
          </a:p>
          <a:p>
            <a:pPr indent="-274320" algn="just" fontAlgn="auto">
              <a:spcAft>
                <a:spcPts val="0"/>
              </a:spcAft>
              <a:buFont typeface="Wingdings" panose="05000000000000000000" pitchFamily="2" charset="2"/>
              <a:buChar char="v"/>
              <a:defRPr/>
            </a:pPr>
            <a:r>
              <a:rPr lang="fa-IR" altLang="fa-IR" sz="2000" dirty="0" smtClean="0">
                <a:latin typeface="Arial" panose="020B0604020202020204" pitchFamily="34" charset="0"/>
                <a:cs typeface="Arial" panose="020B0604020202020204" pitchFamily="34" charset="0"/>
              </a:rPr>
              <a:t>قرارگيري پدر يا مادر پشت سركودك  در حاليكه هر دو به يك جهت نگاه مي‌كنند</a:t>
            </a:r>
          </a:p>
          <a:p>
            <a:pPr indent="-274320" algn="just" fontAlgn="auto">
              <a:spcAft>
                <a:spcPts val="0"/>
              </a:spcAft>
              <a:buFont typeface="Wingdings" panose="05000000000000000000" pitchFamily="2" charset="2"/>
              <a:buChar char="v"/>
              <a:defRPr/>
            </a:pPr>
            <a:r>
              <a:rPr lang="fa-IR" altLang="fa-IR" sz="2000" dirty="0" smtClean="0">
                <a:latin typeface="Arial" panose="020B0604020202020204" pitchFamily="34" charset="0"/>
                <a:cs typeface="Arial" panose="020B0604020202020204" pitchFamily="34" charset="0"/>
              </a:rPr>
              <a:t> كودك در اين حالت سر خود را به سمت عقب مي‌برد و به بازوي چپ پدر يا مادر تكيه مي‌كند.</a:t>
            </a:r>
          </a:p>
          <a:p>
            <a:pPr indent="-274320" algn="just" fontAlgn="auto">
              <a:spcAft>
                <a:spcPts val="0"/>
              </a:spcAft>
              <a:buFont typeface="Wingdings" panose="05000000000000000000" pitchFamily="2" charset="2"/>
              <a:buChar char="v"/>
              <a:defRPr/>
            </a:pPr>
            <a:r>
              <a:rPr lang="fa-IR" altLang="fa-IR" sz="2000" dirty="0" smtClean="0">
                <a:latin typeface="Arial" panose="020B0604020202020204" pitchFamily="34" charset="0"/>
                <a:cs typeface="Arial" panose="020B0604020202020204" pitchFamily="34" charset="0"/>
              </a:rPr>
              <a:t> در حاليكه گونه كودك با همان دست كنار زده شده و از دست ديگر براي مسواك زدن دندانها استفاده مي‌شود. </a:t>
            </a:r>
          </a:p>
          <a:p>
            <a:pPr indent="-274320" algn="just" fontAlgn="auto">
              <a:spcAft>
                <a:spcPts val="0"/>
              </a:spcAft>
              <a:buFont typeface="Wingdings" panose="05000000000000000000" pitchFamily="2" charset="2"/>
              <a:buChar char="v"/>
              <a:defRPr/>
            </a:pPr>
            <a:r>
              <a:rPr lang="fa-IR" altLang="fa-IR" sz="2000" dirty="0" smtClean="0">
                <a:latin typeface="Arial" panose="020B0604020202020204" pitchFamily="34" charset="0"/>
                <a:cs typeface="Arial" panose="020B0604020202020204" pitchFamily="34" charset="0"/>
              </a:rPr>
              <a:t>براي اين كار بايد مسواك با ملايمت و به آرامي روي سطوح داخلي، خارجي و جونده دندانها بطور افقي به حركت درآيد.</a:t>
            </a:r>
          </a:p>
          <a:p>
            <a:pPr indent="-274320" algn="just" fontAlgn="auto">
              <a:spcAft>
                <a:spcPts val="0"/>
              </a:spcAft>
              <a:buFont typeface="Wingdings" panose="05000000000000000000" pitchFamily="2" charset="2"/>
              <a:buChar char="v"/>
              <a:defRPr/>
            </a:pPr>
            <a:r>
              <a:rPr lang="fa-IR" altLang="fa-IR" sz="2000" dirty="0" smtClean="0">
                <a:latin typeface="Arial" panose="020B0604020202020204" pitchFamily="34" charset="0"/>
                <a:cs typeface="Arial" panose="020B0604020202020204" pitchFamily="34" charset="0"/>
              </a:rPr>
              <a:t> اين موقعيت براي استفاده از نخ دندان نيز كارآيي دارد.</a:t>
            </a:r>
            <a:endParaRPr lang="en-US" altLang="fa-IR" sz="2000" dirty="0" smtClean="0">
              <a:latin typeface="Arial" panose="020B0604020202020204" pitchFamily="34" charset="0"/>
              <a:cs typeface="Arial" panose="020B0604020202020204" pitchFamily="34" charset="0"/>
            </a:endParaRPr>
          </a:p>
          <a:p>
            <a:pPr marL="68580" indent="0" algn="just" fontAlgn="auto">
              <a:spcAft>
                <a:spcPts val="0"/>
              </a:spcAft>
              <a:buFont typeface="Wingdings 2" panose="05020102010507070707" pitchFamily="18" charset="2"/>
              <a:buNone/>
              <a:defRPr/>
            </a:pPr>
            <a:endParaRPr lang="en-US" altLang="fa-IR" sz="2000" dirty="0" smtClean="0">
              <a:latin typeface="Arial" panose="020B0604020202020204" pitchFamily="34" charset="0"/>
              <a:cs typeface="Arial" panose="020B0604020202020204" pitchFamily="34" charset="0"/>
            </a:endParaRPr>
          </a:p>
        </p:txBody>
      </p:sp>
      <p:pic>
        <p:nvPicPr>
          <p:cNvPr id="2560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325938"/>
            <a:ext cx="3690937"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64388" y="4508500"/>
            <a:ext cx="180022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85750"/>
            <a:ext cx="264477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1714500"/>
            <a:ext cx="2359025"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spcBef>
                <a:spcPct val="0"/>
              </a:spcBef>
              <a:buClrTx/>
              <a:buSzTx/>
              <a:buFontTx/>
              <a:buNone/>
            </a:pPr>
            <a:endParaRPr lang="fa-IR" altLang="fa-IR" sz="1800">
              <a:solidFill>
                <a:schemeClr val="tx1"/>
              </a:solidFill>
              <a:latin typeface="Verdana" panose="020B0604030504040204" pitchFamily="34" charset="0"/>
              <a:cs typeface="Arial" panose="020B0604020202020204" pitchFamily="34" charset="0"/>
            </a:endParaRPr>
          </a:p>
        </p:txBody>
      </p:sp>
      <p:pic>
        <p:nvPicPr>
          <p:cNvPr id="26629" name="Picture 9" descr="Fi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688" y="142875"/>
            <a:ext cx="181927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8" descr="F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2143125"/>
            <a:ext cx="18383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7" descr="Fi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375" y="4143375"/>
            <a:ext cx="2592388" cy="207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Rectangle 1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spcBef>
                <a:spcPct val="0"/>
              </a:spcBef>
              <a:buClrTx/>
              <a:buSzTx/>
              <a:buFontTx/>
              <a:buNone/>
            </a:pPr>
            <a:endParaRPr lang="fa-IR" altLang="fa-IR" sz="1800">
              <a:solidFill>
                <a:schemeClr val="tx1"/>
              </a:solidFill>
              <a:latin typeface="Verdana" panose="020B0604030504040204" pitchFamily="34" charset="0"/>
              <a:cs typeface="Arial" panose="020B0604020202020204" pitchFamily="34" charset="0"/>
            </a:endParaRPr>
          </a:p>
        </p:txBody>
      </p:sp>
      <p:sp>
        <p:nvSpPr>
          <p:cNvPr id="26633" name="Rectangle 11"/>
          <p:cNvSpPr>
            <a:spLocks noChangeArrowheads="1"/>
          </p:cNvSpPr>
          <p:nvPr/>
        </p:nvSpPr>
        <p:spPr bwMode="auto">
          <a:xfrm>
            <a:off x="-252413" y="4076700"/>
            <a:ext cx="914400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spcBef>
                <a:spcPct val="0"/>
              </a:spcBef>
              <a:buClrTx/>
              <a:buSzTx/>
              <a:buFontTx/>
              <a:buNone/>
            </a:pPr>
            <a:endParaRPr lang="fa-IR" altLang="fa-IR" sz="1800">
              <a:solidFill>
                <a:schemeClr val="tx1"/>
              </a:solidFill>
              <a:latin typeface="Verdana" panose="020B060403050404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595313" y="787400"/>
            <a:ext cx="7893050" cy="4525963"/>
          </a:xfrm>
        </p:spPr>
        <p:txBody>
          <a:bodyPr/>
          <a:lstStyle/>
          <a:p>
            <a:pPr algn="just"/>
            <a:r>
              <a:rPr lang="fa-IR" altLang="fa-IR" sz="2000" smtClean="0">
                <a:latin typeface="Arial" panose="020B0604020202020204" pitchFamily="34" charset="0"/>
                <a:cs typeface="Arial" panose="020B0604020202020204" pitchFamily="34" charset="0"/>
              </a:rPr>
              <a:t>بسياري از والدين براي مسواك زدن دندانهاي فرزندشان در مقابل وي قرار مي‌گيرند كه باعث اضطراب كودك شده و سر او نيز بدون حمايت مي‌ماند. </a:t>
            </a:r>
          </a:p>
          <a:p>
            <a:pPr algn="just"/>
            <a:endParaRPr lang="fa-IR" altLang="fa-IR" sz="2000" smtClean="0">
              <a:latin typeface="Arial" panose="020B0604020202020204" pitchFamily="34" charset="0"/>
              <a:cs typeface="Arial" panose="020B0604020202020204" pitchFamily="34" charset="0"/>
            </a:endParaRPr>
          </a:p>
          <a:p>
            <a:pPr algn="just"/>
            <a:r>
              <a:rPr lang="fa-IR" altLang="fa-IR" sz="2000" smtClean="0">
                <a:latin typeface="Arial" panose="020B0604020202020204" pitchFamily="34" charset="0"/>
                <a:cs typeface="Arial" panose="020B0604020202020204" pitchFamily="34" charset="0"/>
              </a:rPr>
              <a:t>به هيچ وجه براي مسواك كردن از </a:t>
            </a:r>
            <a:r>
              <a:rPr lang="fa-IR" altLang="fa-IR" sz="2000" b="1" smtClean="0">
                <a:solidFill>
                  <a:srgbClr val="7030A0"/>
                </a:solidFill>
                <a:latin typeface="Arial" panose="020B0604020202020204" pitchFamily="34" charset="0"/>
                <a:cs typeface="Arial" panose="020B0604020202020204" pitchFamily="34" charset="0"/>
              </a:rPr>
              <a:t>خشونت استفاده نكنيد</a:t>
            </a:r>
            <a:r>
              <a:rPr lang="fa-IR" altLang="fa-IR" sz="2000" smtClean="0">
                <a:latin typeface="Arial" panose="020B0604020202020204" pitchFamily="34" charset="0"/>
                <a:cs typeface="Arial" panose="020B0604020202020204" pitchFamily="34" charset="0"/>
              </a:rPr>
              <a:t>، بلكه بايد با آموزش و تشويق مداوم كودك او را راضي نمود. </a:t>
            </a:r>
          </a:p>
          <a:p>
            <a:pPr algn="just"/>
            <a:r>
              <a:rPr lang="fa-IR" altLang="fa-IR" sz="2000" smtClean="0">
                <a:latin typeface="Arial" panose="020B0604020202020204" pitchFamily="34" charset="0"/>
                <a:cs typeface="Arial" panose="020B0604020202020204" pitchFamily="34" charset="0"/>
              </a:rPr>
              <a:t>براي آموزش كودكان بهتر است والدين در حضور فرزندانشان دندانهاي خود را مسواك بزنند</a:t>
            </a:r>
            <a:endParaRPr lang="en-US" altLang="fa-IR" sz="2000" smtClean="0">
              <a:latin typeface="Arial" panose="020B0604020202020204" pitchFamily="34" charset="0"/>
              <a:cs typeface="Arial" panose="020B0604020202020204" pitchFamily="34" charset="0"/>
            </a:endParaRPr>
          </a:p>
          <a:p>
            <a:pPr algn="just"/>
            <a:r>
              <a:rPr lang="en-US" altLang="fa-IR" sz="2000" smtClean="0">
                <a:latin typeface="Arial" panose="020B0604020202020204" pitchFamily="34" charset="0"/>
                <a:cs typeface="Arial" panose="020B0604020202020204" pitchFamily="34" charset="0"/>
              </a:rPr>
              <a:t>.</a:t>
            </a:r>
            <a:r>
              <a:rPr lang="fa-IR" altLang="fa-IR" sz="2000" smtClean="0">
                <a:latin typeface="Arial" panose="020B0604020202020204" pitchFamily="34" charset="0"/>
                <a:cs typeface="Arial" panose="020B0604020202020204" pitchFamily="34" charset="0"/>
              </a:rPr>
              <a:t>جهت اطمینان از فراگیری صحیح کودک می توان در پایان از کودک خواست در حضور والد مسواک بزند.</a:t>
            </a:r>
            <a:endParaRPr lang="en-US" altLang="fa-IR" sz="2000" smtClean="0">
              <a:latin typeface="Arial" panose="020B0604020202020204" pitchFamily="34" charset="0"/>
              <a:cs typeface="Arial" panose="020B0604020202020204" pitchFamily="34" charset="0"/>
            </a:endParaRPr>
          </a:p>
        </p:txBody>
      </p:sp>
      <p:pic>
        <p:nvPicPr>
          <p:cNvPr id="27651" name="Picture 4" descr="F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292600"/>
            <a:ext cx="3073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560388" y="339725"/>
            <a:ext cx="7472362" cy="1143000"/>
          </a:xfrm>
        </p:spPr>
        <p:txBody>
          <a:bodyPr/>
          <a:lstStyle/>
          <a:p>
            <a:pPr algn="r"/>
            <a:r>
              <a:rPr lang="fa-IR" b="1" smtClean="0">
                <a:latin typeface="Arial" panose="020B0604020202020204" pitchFamily="34" charset="0"/>
                <a:cs typeface="Arial" panose="020B0604020202020204" pitchFamily="34" charset="0"/>
              </a:rPr>
              <a:t>مسواک زدن برای کودک 6 تا 8 ساله:</a:t>
            </a:r>
            <a:endParaRPr lang="en-US" b="1" smtClean="0">
              <a:latin typeface="Arial" panose="020B0604020202020204" pitchFamily="34" charset="0"/>
              <a:cs typeface="Arial" panose="020B0604020202020204" pitchFamily="34" charset="0"/>
            </a:endParaRPr>
          </a:p>
        </p:txBody>
      </p:sp>
      <p:sp>
        <p:nvSpPr>
          <p:cNvPr id="119810" name="Rectangle 3"/>
          <p:cNvSpPr>
            <a:spLocks noGrp="1" noChangeArrowheads="1"/>
          </p:cNvSpPr>
          <p:nvPr>
            <p:ph idx="1"/>
          </p:nvPr>
        </p:nvSpPr>
        <p:spPr>
          <a:xfrm>
            <a:off x="971550" y="1773238"/>
            <a:ext cx="7354888" cy="4525962"/>
          </a:xfrm>
        </p:spPr>
        <p:txBody>
          <a:bodyPr rtlCol="0">
            <a:normAutofit/>
          </a:bodyPr>
          <a:lstStyle/>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	به </a:t>
            </a:r>
            <a:r>
              <a:rPr lang="fa-IR" altLang="fa-IR" sz="2000" b="1" dirty="0" smtClean="0">
                <a:solidFill>
                  <a:srgbClr val="C00000"/>
                </a:solidFill>
                <a:latin typeface="Arial" panose="020B0604020202020204" pitchFamily="34" charset="0"/>
                <a:cs typeface="Arial" panose="020B0604020202020204" pitchFamily="34" charset="0"/>
              </a:rPr>
              <a:t>اندازه يك نخود </a:t>
            </a:r>
            <a:r>
              <a:rPr lang="fa-IR" altLang="fa-IR" sz="2000" dirty="0" smtClean="0">
                <a:latin typeface="Arial" panose="020B0604020202020204" pitchFamily="34" charset="0"/>
                <a:cs typeface="Arial" panose="020B0604020202020204" pitchFamily="34" charset="0"/>
              </a:rPr>
              <a:t>خمير دندان ( </a:t>
            </a:r>
            <a:r>
              <a:rPr lang="fa-IR" altLang="fa-IR" sz="2000" dirty="0" smtClean="0">
                <a:solidFill>
                  <a:srgbClr val="C00000"/>
                </a:solidFill>
                <a:latin typeface="Arial" panose="020B0604020202020204" pitchFamily="34" charset="0"/>
                <a:cs typeface="Arial" panose="020B0604020202020204" pitchFamily="34" charset="0"/>
              </a:rPr>
              <a:t>ترجيحا حاوی فلورايد </a:t>
            </a:r>
            <a:r>
              <a:rPr lang="fa-IR" altLang="fa-IR" sz="2000" dirty="0" smtClean="0">
                <a:latin typeface="Arial" panose="020B0604020202020204" pitchFamily="34" charset="0"/>
                <a:cs typeface="Arial" panose="020B0604020202020204" pitchFamily="34" charset="0"/>
              </a:rPr>
              <a:t>) روي مسواک قرار داده و به داخل موهاي مسواك فرو كنيد. </a:t>
            </a:r>
          </a:p>
          <a:p>
            <a:pPr indent="-274320" algn="just" fontAlgn="auto">
              <a:spcAft>
                <a:spcPts val="0"/>
              </a:spcAft>
              <a:defRPr/>
            </a:pPr>
            <a:endParaRPr lang="fa-IR" altLang="fa-IR" sz="2000" dirty="0" smtClean="0">
              <a:latin typeface="Arial" panose="020B0604020202020204" pitchFamily="34" charset="0"/>
              <a:cs typeface="Arial" panose="020B0604020202020204" pitchFamily="34" charset="0"/>
            </a:endParaRPr>
          </a:p>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کودک در این سن </a:t>
            </a:r>
            <a:r>
              <a:rPr lang="fa-IR" altLang="fa-IR" sz="2000" b="1" dirty="0" smtClean="0">
                <a:solidFill>
                  <a:srgbClr val="7030A0"/>
                </a:solidFill>
                <a:latin typeface="Arial" panose="020B0604020202020204" pitchFamily="34" charset="0"/>
                <a:cs typeface="Arial" panose="020B0604020202020204" pitchFamily="34" charset="0"/>
              </a:rPr>
              <a:t>می تواند خودش مسواک بزند</a:t>
            </a:r>
          </a:p>
          <a:p>
            <a:pPr marL="68580" indent="0" algn="just" fontAlgn="auto">
              <a:spcAft>
                <a:spcPts val="0"/>
              </a:spcAft>
              <a:buFont typeface="Wingdings 2" panose="05020102010507070707" pitchFamily="18" charset="2"/>
              <a:buNone/>
              <a:defRPr/>
            </a:pPr>
            <a:r>
              <a:rPr lang="fa-IR" altLang="fa-IR" sz="2000" dirty="0" smtClean="0">
                <a:latin typeface="Arial" panose="020B0604020202020204" pitchFamily="34" charset="0"/>
                <a:cs typeface="Arial" panose="020B0604020202020204" pitchFamily="34" charset="0"/>
              </a:rPr>
              <a:t>.</a:t>
            </a:r>
          </a:p>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	دندانهاي بالا و پايين بايد جداگانه مسواك شود. مسواك كردن از قسمت عقب يك سمت دهان شروع مي‌شود و به ترتيب كليه سطوح خارجي، داخلي و جونده كليه دندانها مسواك زده ميشود.</a:t>
            </a:r>
            <a:endParaRPr lang="en-US" altLang="fa-IR" sz="2000" dirty="0" smtClean="0">
              <a:latin typeface="Arial" panose="020B0604020202020204" pitchFamily="34" charset="0"/>
              <a:cs typeface="Arial" panose="020B0604020202020204" pitchFamily="34" charset="0"/>
            </a:endParaRPr>
          </a:p>
        </p:txBody>
      </p:sp>
      <p:pic>
        <p:nvPicPr>
          <p:cNvPr id="28676" name="Picture 4" descr="Dt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4508500"/>
            <a:ext cx="3640137" cy="1900238"/>
          </a:xfrm>
          <a:prstGeom prst="rect">
            <a:avLst/>
          </a:prstGeom>
          <a:noFill/>
          <a:ln w="38100">
            <a:solidFill>
              <a:srgbClr val="8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684213" y="908050"/>
            <a:ext cx="7632700" cy="5865813"/>
          </a:xfrm>
        </p:spPr>
        <p:txBody>
          <a:bodyPr/>
          <a:lstStyle/>
          <a:p>
            <a:pPr marL="68263" indent="0" algn="just">
              <a:buFont typeface="Wingdings 2" panose="05020102010507070707" pitchFamily="18" charset="2"/>
              <a:buNone/>
            </a:pPr>
            <a:r>
              <a:rPr lang="fa-IR" altLang="fa-IR" sz="2000" smtClean="0">
                <a:latin typeface="Arial" panose="020B0604020202020204" pitchFamily="34" charset="0"/>
                <a:cs typeface="Arial" panose="020B0604020202020204" pitchFamily="34" charset="0"/>
              </a:rPr>
              <a:t>1-  هنگام مسواك كردن بايد موهاي مسواك با </a:t>
            </a:r>
            <a:r>
              <a:rPr lang="fa-IR" altLang="fa-IR" sz="2000" b="1" smtClean="0">
                <a:solidFill>
                  <a:srgbClr val="C00000"/>
                </a:solidFill>
                <a:latin typeface="Arial" panose="020B0604020202020204" pitchFamily="34" charset="0"/>
                <a:cs typeface="Arial" panose="020B0604020202020204" pitchFamily="34" charset="0"/>
              </a:rPr>
              <a:t>زاويه 45 درجه </a:t>
            </a:r>
            <a:r>
              <a:rPr lang="fa-IR" altLang="fa-IR" sz="2000" smtClean="0">
                <a:latin typeface="Arial" panose="020B0604020202020204" pitchFamily="34" charset="0"/>
                <a:cs typeface="Arial" panose="020B0604020202020204" pitchFamily="34" charset="0"/>
              </a:rPr>
              <a:t>نسبت به محور طولي دندان در محل اتصال لثه و دندان قرار گيرد. </a:t>
            </a:r>
          </a:p>
          <a:p>
            <a:pPr marL="68263" indent="0" algn="just">
              <a:buFont typeface="Wingdings 2" panose="05020102010507070707" pitchFamily="18" charset="2"/>
              <a:buNone/>
            </a:pPr>
            <a:endParaRPr lang="fa-IR" altLang="fa-IR" sz="2000" smtClean="0">
              <a:latin typeface="Arial" panose="020B0604020202020204" pitchFamily="34" charset="0"/>
              <a:cs typeface="Arial" panose="020B0604020202020204" pitchFamily="34" charset="0"/>
            </a:endParaRPr>
          </a:p>
          <a:p>
            <a:pPr marL="68263" indent="0" algn="just">
              <a:buFont typeface="Wingdings 2" panose="05020102010507070707" pitchFamily="18" charset="2"/>
              <a:buNone/>
            </a:pPr>
            <a:r>
              <a:rPr lang="fa-IR" altLang="fa-IR" sz="2000" smtClean="0">
                <a:latin typeface="Arial" panose="020B0604020202020204" pitchFamily="34" charset="0"/>
                <a:cs typeface="Arial" panose="020B0604020202020204" pitchFamily="34" charset="0"/>
              </a:rPr>
              <a:t>2- ابتدا حركت لرزشي( حركات سريع و كوتاه) در محل صورت گيرد و سپس با حركت مچ  دست موهاي مسواك روي سطح دندان به طرف سطوح جونده چرخانده شود و حدود 15 تا 20 بار اين حركت صورت گيرد.</a:t>
            </a:r>
            <a:endParaRPr lang="en-US" altLang="fa-IR" sz="2000" smtClean="0">
              <a:latin typeface="Arial" panose="020B0604020202020204" pitchFamily="34" charset="0"/>
              <a:cs typeface="Arial" panose="020B0604020202020204" pitchFamily="34" charset="0"/>
            </a:endParaRPr>
          </a:p>
        </p:txBody>
      </p:sp>
      <p:pic>
        <p:nvPicPr>
          <p:cNvPr id="29699" name="Picture 4" descr="Dt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949700"/>
            <a:ext cx="3529013" cy="2466975"/>
          </a:xfrm>
          <a:prstGeom prst="rect">
            <a:avLst/>
          </a:prstGeom>
          <a:noFill/>
          <a:ln w="76200">
            <a:pattFill prst="solidDmnd">
              <a:fgClr>
                <a:schemeClr val="accent2"/>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pic>
      <p:pic>
        <p:nvPicPr>
          <p:cNvPr id="29700" name="Picture 5" descr="Dtn-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5600" y="4083050"/>
            <a:ext cx="3024188" cy="2201863"/>
          </a:xfrm>
          <a:prstGeom prst="rect">
            <a:avLst/>
          </a:prstGeom>
          <a:noFill/>
          <a:ln w="92075">
            <a:pattFill prst="wdUpDiag">
              <a:fgClr>
                <a:srgbClr val="CC3300"/>
              </a:fgClr>
              <a:bgClr>
                <a:srgbClr val="0000CC"/>
              </a:bgClr>
            </a:patt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592138" y="958850"/>
            <a:ext cx="7858125" cy="5721350"/>
          </a:xfrm>
        </p:spPr>
        <p:txBody>
          <a:bodyPr/>
          <a:lstStyle/>
          <a:p>
            <a:pPr marL="68263" indent="0">
              <a:buFont typeface="Wingdings 2" panose="05020102010507070707" pitchFamily="18" charset="2"/>
              <a:buNone/>
            </a:pPr>
            <a:r>
              <a:rPr lang="fa-IR" altLang="fa-IR" smtClean="0">
                <a:latin typeface="Arial" panose="020B0604020202020204" pitchFamily="34" charset="0"/>
                <a:cs typeface="Arial" panose="020B0604020202020204" pitchFamily="34" charset="0"/>
              </a:rPr>
              <a:t> </a:t>
            </a:r>
            <a:r>
              <a:rPr lang="fa-IR" altLang="fa-IR" sz="2100" smtClean="0">
                <a:solidFill>
                  <a:srgbClr val="000000"/>
                </a:solidFill>
                <a:latin typeface="Arial" panose="020B0604020202020204" pitchFamily="34" charset="0"/>
                <a:cs typeface="Arial" panose="020B0604020202020204" pitchFamily="34" charset="0"/>
              </a:rPr>
              <a:t>3- براي سطوح داخلي دندانهاي جلو، مسواك را به صورت عمودي بر روي سطح داخلي دندانها قرار دهيد و با حركات بالا و پايين اين سطوح را تميز كنيد.</a:t>
            </a:r>
            <a:endParaRPr lang="en-US" altLang="fa-IR" sz="2100" smtClean="0">
              <a:solidFill>
                <a:srgbClr val="000000"/>
              </a:solidFill>
              <a:latin typeface="Arial" panose="020B0604020202020204" pitchFamily="34" charset="0"/>
              <a:cs typeface="Arial" panose="020B0604020202020204" pitchFamily="34" charset="0"/>
            </a:endParaRPr>
          </a:p>
        </p:txBody>
      </p:sp>
      <p:pic>
        <p:nvPicPr>
          <p:cNvPr id="30723" name="Picture 5" descr="Dtn-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650" y="1844675"/>
            <a:ext cx="324008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16"/>
          <p:cNvSpPr>
            <a:spLocks noChangeArrowheads="1"/>
          </p:cNvSpPr>
          <p:nvPr/>
        </p:nvSpPr>
        <p:spPr bwMode="auto">
          <a:xfrm>
            <a:off x="611188" y="4457700"/>
            <a:ext cx="44275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lgn="justLow">
              <a:spcBef>
                <a:spcPct val="0"/>
              </a:spcBef>
              <a:buClrTx/>
              <a:buSzTx/>
              <a:buFontTx/>
              <a:buNone/>
            </a:pPr>
            <a:r>
              <a:rPr lang="fa-IR" altLang="fa-IR" sz="12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a-IR" altLang="fa-IR" sz="2000">
                <a:solidFill>
                  <a:srgbClr val="000000"/>
                </a:solidFill>
                <a:latin typeface="Arial" panose="020B0604020202020204" pitchFamily="34" charset="0"/>
                <a:ea typeface="Times New Roman" panose="02020603050405020304" pitchFamily="18" charset="0"/>
                <a:cs typeface="Arial" panose="020B0604020202020204" pitchFamily="34" charset="0"/>
              </a:rPr>
              <a:t>4- براي مسواك كردن سطح جونده موهاي مسواك را در تماس با سطوح جونده قرار داده و كمي فشار دهيد تا موهاي مسواك به خوبي به داخل شيارهاي سطح جونده وارد شود. سپس چند بار مسواك را به جلو و عقب بكشيد تا بخوبي تميز شود. </a:t>
            </a:r>
            <a:endParaRPr lang="fa-IR" altLang="fa-IR" sz="200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0725" name="Group 12"/>
          <p:cNvGrpSpPr>
            <a:grpSpLocks noChangeAspect="1"/>
          </p:cNvGrpSpPr>
          <p:nvPr/>
        </p:nvGrpSpPr>
        <p:grpSpPr bwMode="auto">
          <a:xfrm>
            <a:off x="4427538" y="3960813"/>
            <a:ext cx="4968875" cy="2409825"/>
            <a:chOff x="1745" y="7137"/>
            <a:chExt cx="8460" cy="3794"/>
          </a:xfrm>
        </p:grpSpPr>
        <p:sp>
          <p:nvSpPr>
            <p:cNvPr id="30726" name="AutoShape 15"/>
            <p:cNvSpPr>
              <a:spLocks noChangeAspect="1" noChangeArrowheads="1" noTextEdit="1"/>
            </p:cNvSpPr>
            <p:nvPr/>
          </p:nvSpPr>
          <p:spPr bwMode="auto">
            <a:xfrm>
              <a:off x="1745" y="7137"/>
              <a:ext cx="8460" cy="3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727" name="Text Box 14"/>
            <p:cNvSpPr txBox="1">
              <a:spLocks noChangeArrowheads="1"/>
            </p:cNvSpPr>
            <p:nvPr/>
          </p:nvSpPr>
          <p:spPr bwMode="auto">
            <a:xfrm>
              <a:off x="6065" y="10377"/>
              <a:ext cx="2520"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spcBef>
                  <a:spcPct val="0"/>
                </a:spcBef>
                <a:buClrTx/>
                <a:buSzTx/>
                <a:buFontTx/>
                <a:buNone/>
              </a:pPr>
              <a:endParaRPr lang="fa-IR" altLang="fa-IR" sz="1800">
                <a:solidFill>
                  <a:schemeClr val="tx1"/>
                </a:solidFill>
                <a:latin typeface="Verdana" panose="020B0604030504040204" pitchFamily="34" charset="0"/>
                <a:cs typeface="Arial" panose="020B0604020202020204" pitchFamily="34" charset="0"/>
              </a:endParaRPr>
            </a:p>
          </p:txBody>
        </p:sp>
        <p:pic>
          <p:nvPicPr>
            <p:cNvPr id="30728" name="Picture 13" descr="Dtn-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5" y="7677"/>
              <a:ext cx="4680" cy="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04900" y="550863"/>
            <a:ext cx="9286875" cy="1143000"/>
          </a:xfrm>
        </p:spPr>
        <p:txBody>
          <a:bodyPr/>
          <a:lstStyle/>
          <a:p>
            <a:pPr algn="r"/>
            <a:r>
              <a:rPr lang="fa-IR" sz="2800" b="1" u="sng" smtClean="0">
                <a:latin typeface="Arial" panose="020B0604020202020204" pitchFamily="34" charset="0"/>
                <a:cs typeface="Arial" panose="020B0604020202020204" pitchFamily="34" charset="0"/>
              </a:rPr>
              <a:t>نحوه مراقبت دهان و دندان كودكان6 -12سال: </a:t>
            </a:r>
            <a:r>
              <a:rPr lang="fa-IR" sz="3200" b="1" smtClean="0">
                <a:latin typeface="Arial" panose="020B0604020202020204" pitchFamily="34" charset="0"/>
                <a:cs typeface="Arial" panose="020B0604020202020204" pitchFamily="34" charset="0"/>
              </a:rPr>
              <a:t/>
            </a:r>
            <a:br>
              <a:rPr lang="fa-IR" sz="3200" b="1" smtClean="0">
                <a:latin typeface="Arial" panose="020B0604020202020204" pitchFamily="34" charset="0"/>
                <a:cs typeface="Arial" panose="020B0604020202020204" pitchFamily="34" charset="0"/>
              </a:rPr>
            </a:br>
            <a:endParaRPr lang="en-US" sz="3200" b="1" smtClean="0">
              <a:latin typeface="Arial" panose="020B0604020202020204" pitchFamily="34" charset="0"/>
              <a:cs typeface="Arial" panose="020B0604020202020204" pitchFamily="34" charset="0"/>
            </a:endParaRPr>
          </a:p>
        </p:txBody>
      </p:sp>
      <p:sp>
        <p:nvSpPr>
          <p:cNvPr id="122883" name="Rectangle 3"/>
          <p:cNvSpPr>
            <a:spLocks noGrp="1" noChangeArrowheads="1"/>
          </p:cNvSpPr>
          <p:nvPr>
            <p:ph idx="1"/>
          </p:nvPr>
        </p:nvSpPr>
        <p:spPr>
          <a:xfrm>
            <a:off x="1042988" y="1700213"/>
            <a:ext cx="7532687" cy="5519737"/>
          </a:xfrm>
        </p:spPr>
        <p:txBody>
          <a:bodyPr rtlCol="0">
            <a:normAutofit/>
          </a:bodyPr>
          <a:lstStyle/>
          <a:p>
            <a:pPr marL="68580" indent="0" algn="ctr" fontAlgn="auto">
              <a:lnSpc>
                <a:spcPct val="80000"/>
              </a:lnSpc>
              <a:spcAft>
                <a:spcPts val="0"/>
              </a:spcAft>
              <a:buFont typeface="Wingdings 2" panose="05020102010507070707" pitchFamily="18" charset="2"/>
              <a:buNone/>
              <a:defRPr/>
            </a:pPr>
            <a:r>
              <a:rPr lang="fa-IR" altLang="fa-IR" sz="3200" b="1" dirty="0" smtClean="0">
                <a:solidFill>
                  <a:srgbClr val="C00000"/>
                </a:solidFill>
                <a:latin typeface="Arial" panose="020B0604020202020204" pitchFamily="34" charset="0"/>
                <a:cs typeface="Arial" panose="020B0604020202020204" pitchFamily="34" charset="0"/>
              </a:rPr>
              <a:t>دوره دندانی مختلط</a:t>
            </a:r>
          </a:p>
          <a:p>
            <a:pPr indent="-274320" algn="just" fontAlgn="auto">
              <a:lnSpc>
                <a:spcPct val="80000"/>
              </a:lnSpc>
              <a:spcAft>
                <a:spcPts val="0"/>
              </a:spcAft>
              <a:defRPr/>
            </a:pPr>
            <a:endParaRPr lang="fa-IR" altLang="fa-IR" sz="2100" dirty="0">
              <a:latin typeface="Arial" panose="020B0604020202020204" pitchFamily="34" charset="0"/>
              <a:cs typeface="Arial" panose="020B0604020202020204" pitchFamily="34" charset="0"/>
            </a:endParaRPr>
          </a:p>
          <a:p>
            <a:pPr indent="-274320" algn="just" fontAlgn="auto">
              <a:lnSpc>
                <a:spcPct val="80000"/>
              </a:lnSpc>
              <a:spcAft>
                <a:spcPts val="0"/>
              </a:spcAft>
              <a:defRPr/>
            </a:pPr>
            <a:r>
              <a:rPr lang="fa-IR" altLang="fa-IR" sz="2100" dirty="0" smtClean="0">
                <a:latin typeface="Arial" panose="020B0604020202020204" pitchFamily="34" charset="0"/>
                <a:cs typeface="Arial" panose="020B0604020202020204" pitchFamily="34" charset="0"/>
              </a:rPr>
              <a:t>در اين دوره سني دندانهاي شيري كودكان به تدريج مي افتند و دندانهاي دائمي رويش مي‌يابند.</a:t>
            </a:r>
          </a:p>
          <a:p>
            <a:pPr indent="-274320" algn="just" fontAlgn="auto">
              <a:lnSpc>
                <a:spcPct val="80000"/>
              </a:lnSpc>
              <a:spcAft>
                <a:spcPts val="0"/>
              </a:spcAft>
              <a:defRPr/>
            </a:pPr>
            <a:endParaRPr lang="fa-IR" altLang="fa-IR" sz="2100" dirty="0">
              <a:latin typeface="Arial" panose="020B0604020202020204" pitchFamily="34" charset="0"/>
              <a:cs typeface="Arial" panose="020B0604020202020204" pitchFamily="34" charset="0"/>
            </a:endParaRPr>
          </a:p>
          <a:p>
            <a:pPr indent="-274320" algn="just" fontAlgn="auto">
              <a:lnSpc>
                <a:spcPct val="80000"/>
              </a:lnSpc>
              <a:spcAft>
                <a:spcPts val="0"/>
              </a:spcAft>
              <a:defRPr/>
            </a:pPr>
            <a:r>
              <a:rPr lang="fa-IR" altLang="fa-IR" sz="2100" dirty="0" smtClean="0">
                <a:latin typeface="Arial" panose="020B0604020202020204" pitchFamily="34" charset="0"/>
                <a:cs typeface="Arial" panose="020B0604020202020204" pitchFamily="34" charset="0"/>
              </a:rPr>
              <a:t> اگر دندانهاي دائمي صدمه ببينند و از بين بروند جانشيني نخواهند داشت. بنابراين </a:t>
            </a:r>
            <a:r>
              <a:rPr lang="fa-IR" altLang="fa-IR" sz="2100" b="1" dirty="0" smtClean="0">
                <a:solidFill>
                  <a:srgbClr val="7030A0"/>
                </a:solidFill>
                <a:latin typeface="Arial" panose="020B0604020202020204" pitchFamily="34" charset="0"/>
                <a:cs typeface="Arial" panose="020B0604020202020204" pitchFamily="34" charset="0"/>
              </a:rPr>
              <a:t>نگهداري از دندانهاي دائمي </a:t>
            </a:r>
            <a:r>
              <a:rPr lang="fa-IR" altLang="fa-IR" sz="2100" dirty="0" smtClean="0">
                <a:latin typeface="Arial" panose="020B0604020202020204" pitchFamily="34" charset="0"/>
                <a:cs typeface="Arial" panose="020B0604020202020204" pitchFamily="34" charset="0"/>
              </a:rPr>
              <a:t>مخصوصاً از همين دوره سني بسيار با اهميت است. </a:t>
            </a:r>
          </a:p>
          <a:p>
            <a:pPr indent="-274320" algn="just" fontAlgn="auto">
              <a:lnSpc>
                <a:spcPct val="80000"/>
              </a:lnSpc>
              <a:spcAft>
                <a:spcPts val="0"/>
              </a:spcAft>
              <a:defRPr/>
            </a:pPr>
            <a:endParaRPr lang="fa-IR" altLang="fa-IR" sz="2100" dirty="0">
              <a:latin typeface="Arial" panose="020B0604020202020204" pitchFamily="34" charset="0"/>
              <a:cs typeface="Arial" panose="020B0604020202020204" pitchFamily="34" charset="0"/>
            </a:endParaRPr>
          </a:p>
          <a:p>
            <a:pPr marL="68580" indent="0" algn="just" fontAlgn="auto">
              <a:lnSpc>
                <a:spcPct val="80000"/>
              </a:lnSpc>
              <a:spcAft>
                <a:spcPts val="0"/>
              </a:spcAft>
              <a:buFont typeface="Wingdings 2" panose="05020102010507070707" pitchFamily="18" charset="2"/>
              <a:buNone/>
              <a:defRPr/>
            </a:pPr>
            <a:r>
              <a:rPr lang="fa-IR" altLang="fa-IR" sz="2100" dirty="0">
                <a:latin typeface="Arial" panose="020B0604020202020204" pitchFamily="34" charset="0"/>
                <a:cs typeface="Arial" panose="020B0604020202020204" pitchFamily="34" charset="0"/>
              </a:rPr>
              <a:t>در اين دوران بايد نكات زير را مكرراً به كودكان و والدين آنان يادآوري نمود:</a:t>
            </a:r>
          </a:p>
          <a:p>
            <a:pPr indent="-274320" algn="just" fontAlgn="auto">
              <a:lnSpc>
                <a:spcPct val="80000"/>
              </a:lnSpc>
              <a:spcAft>
                <a:spcPts val="0"/>
              </a:spcAft>
              <a:buFont typeface="Wingdings" panose="05000000000000000000" pitchFamily="2" charset="2"/>
              <a:buChar char="ü"/>
              <a:defRPr/>
            </a:pPr>
            <a:endParaRPr lang="fa-IR" altLang="fa-IR" sz="2100" dirty="0">
              <a:latin typeface="Arial" panose="020B0604020202020204" pitchFamily="34" charset="0"/>
              <a:cs typeface="Arial" panose="020B0604020202020204" pitchFamily="34" charset="0"/>
            </a:endParaRPr>
          </a:p>
          <a:p>
            <a:pPr indent="-274320" algn="just" fontAlgn="auto">
              <a:lnSpc>
                <a:spcPct val="80000"/>
              </a:lnSpc>
              <a:spcAft>
                <a:spcPts val="0"/>
              </a:spcAft>
              <a:buFont typeface="Wingdings" panose="05000000000000000000" pitchFamily="2" charset="2"/>
              <a:buChar char="ü"/>
              <a:defRPr/>
            </a:pPr>
            <a:r>
              <a:rPr lang="fa-IR" altLang="fa-IR" sz="2100" dirty="0">
                <a:latin typeface="Arial" panose="020B0604020202020204" pitchFamily="34" charset="0"/>
                <a:cs typeface="Arial" panose="020B0604020202020204" pitchFamily="34" charset="0"/>
              </a:rPr>
              <a:t>ضرورت و روش درست نخ كشيدن و مسواك كردن دندانها</a:t>
            </a:r>
          </a:p>
          <a:p>
            <a:pPr indent="-274320" algn="just" fontAlgn="auto">
              <a:lnSpc>
                <a:spcPct val="80000"/>
              </a:lnSpc>
              <a:spcAft>
                <a:spcPts val="0"/>
              </a:spcAft>
              <a:buFont typeface="Wingdings" panose="05000000000000000000" pitchFamily="2" charset="2"/>
              <a:buChar char="ü"/>
              <a:defRPr/>
            </a:pPr>
            <a:r>
              <a:rPr lang="fa-IR" altLang="fa-IR" sz="2100" dirty="0">
                <a:latin typeface="Arial" panose="020B0604020202020204" pitchFamily="34" charset="0"/>
                <a:cs typeface="Arial" panose="020B0604020202020204" pitchFamily="34" charset="0"/>
              </a:rPr>
              <a:t>مصرف صحيح مواد قندي</a:t>
            </a:r>
          </a:p>
          <a:p>
            <a:pPr indent="-274320" algn="just" fontAlgn="auto">
              <a:lnSpc>
                <a:spcPct val="80000"/>
              </a:lnSpc>
              <a:spcAft>
                <a:spcPts val="0"/>
              </a:spcAft>
              <a:defRPr/>
            </a:pPr>
            <a:endParaRPr lang="fa-IR" altLang="fa-IR" sz="2100" dirty="0">
              <a:latin typeface="Arial" panose="020B0604020202020204" pitchFamily="34" charset="0"/>
              <a:cs typeface="Arial" panose="020B0604020202020204" pitchFamily="34" charset="0"/>
            </a:endParaRPr>
          </a:p>
          <a:p>
            <a:pPr indent="-274320" algn="just" fontAlgn="auto">
              <a:lnSpc>
                <a:spcPct val="80000"/>
              </a:lnSpc>
              <a:spcAft>
                <a:spcPts val="0"/>
              </a:spcAft>
              <a:defRPr/>
            </a:pPr>
            <a:endParaRPr lang="fa-IR" altLang="fa-IR" sz="2100" dirty="0" smtClean="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04900" y="550863"/>
            <a:ext cx="9286875" cy="1143000"/>
          </a:xfrm>
        </p:spPr>
        <p:txBody>
          <a:bodyPr/>
          <a:lstStyle/>
          <a:p>
            <a:pPr algn="r"/>
            <a:r>
              <a:rPr lang="fa-IR" sz="2800" b="1" u="sng" smtClean="0">
                <a:latin typeface="Arial" panose="020B0604020202020204" pitchFamily="34" charset="0"/>
                <a:cs typeface="Arial" panose="020B0604020202020204" pitchFamily="34" charset="0"/>
              </a:rPr>
              <a:t>نحوه مراقبت دهان و دندان كودكان6 -12سال: </a:t>
            </a:r>
            <a:r>
              <a:rPr lang="fa-IR" sz="3200" b="1" smtClean="0">
                <a:latin typeface="Arial" panose="020B0604020202020204" pitchFamily="34" charset="0"/>
                <a:cs typeface="Arial" panose="020B0604020202020204" pitchFamily="34" charset="0"/>
              </a:rPr>
              <a:t/>
            </a:r>
            <a:br>
              <a:rPr lang="fa-IR" sz="3200" b="1" smtClean="0">
                <a:latin typeface="Arial" panose="020B0604020202020204" pitchFamily="34" charset="0"/>
                <a:cs typeface="Arial" panose="020B0604020202020204" pitchFamily="34" charset="0"/>
              </a:rPr>
            </a:br>
            <a:endParaRPr lang="en-US" sz="3200" b="1" smtClean="0">
              <a:latin typeface="Arial" panose="020B0604020202020204" pitchFamily="34" charset="0"/>
              <a:cs typeface="Arial" panose="020B0604020202020204" pitchFamily="34" charset="0"/>
            </a:endParaRPr>
          </a:p>
        </p:txBody>
      </p:sp>
      <p:sp>
        <p:nvSpPr>
          <p:cNvPr id="32771" name="Rectangle 3"/>
          <p:cNvSpPr>
            <a:spLocks noGrp="1" noChangeArrowheads="1"/>
          </p:cNvSpPr>
          <p:nvPr>
            <p:ph idx="1"/>
          </p:nvPr>
        </p:nvSpPr>
        <p:spPr>
          <a:xfrm>
            <a:off x="900113" y="1412875"/>
            <a:ext cx="7532687" cy="5519738"/>
          </a:xfrm>
        </p:spPr>
        <p:txBody>
          <a:bodyPr/>
          <a:lstStyle/>
          <a:p>
            <a:pPr algn="just">
              <a:lnSpc>
                <a:spcPct val="80000"/>
              </a:lnSpc>
            </a:pPr>
            <a:r>
              <a:rPr lang="fa-IR" altLang="fa-IR" sz="2100" smtClean="0">
                <a:latin typeface="Arial" panose="020B0604020202020204" pitchFamily="34" charset="0"/>
                <a:cs typeface="Arial" panose="020B0604020202020204" pitchFamily="34" charset="0"/>
              </a:rPr>
              <a:t>هر كودك 6-12 ساله </a:t>
            </a:r>
            <a:r>
              <a:rPr lang="fa-IR" altLang="fa-IR" sz="2100" smtClean="0">
                <a:solidFill>
                  <a:srgbClr val="0000CC"/>
                </a:solidFill>
                <a:latin typeface="Arial" panose="020B0604020202020204" pitchFamily="34" charset="0"/>
                <a:cs typeface="Arial" panose="020B0604020202020204" pitchFamily="34" charset="0"/>
              </a:rPr>
              <a:t>حداقل سالي يك بار</a:t>
            </a:r>
            <a:r>
              <a:rPr lang="fa-IR" altLang="fa-IR" sz="2100" smtClean="0">
                <a:latin typeface="Arial" panose="020B0604020202020204" pitchFamily="34" charset="0"/>
                <a:cs typeface="Arial" panose="020B0604020202020204" pitchFamily="34" charset="0"/>
              </a:rPr>
              <a:t> از نظر دهان ودندان بايد كنترل شود و آموزشهاي لازم داده شود و در صورت بروز مشكلات زير به دندانپزشک ارجاع مي‌شود. </a:t>
            </a:r>
          </a:p>
          <a:p>
            <a:pPr algn="just">
              <a:lnSpc>
                <a:spcPct val="80000"/>
              </a:lnSpc>
            </a:pPr>
            <a:r>
              <a:rPr lang="fa-IR" altLang="fa-IR" sz="2100" smtClean="0">
                <a:latin typeface="Arial" panose="020B0604020202020204" pitchFamily="34" charset="0"/>
                <a:cs typeface="Arial" panose="020B0604020202020204" pitchFamily="34" charset="0"/>
              </a:rPr>
              <a:t>باقي ماندن دندانهاي شيري يا تأخير </a:t>
            </a:r>
            <a:r>
              <a:rPr lang="fa-IR" altLang="fa-IR" sz="2100" smtClean="0">
                <a:solidFill>
                  <a:srgbClr val="0000CC"/>
                </a:solidFill>
                <a:latin typeface="Arial" panose="020B0604020202020204" pitchFamily="34" charset="0"/>
                <a:cs typeface="Arial" panose="020B0604020202020204" pitchFamily="34" charset="0"/>
              </a:rPr>
              <a:t>بيشتر از 2 سال</a:t>
            </a:r>
            <a:r>
              <a:rPr lang="fa-IR" altLang="fa-IR" sz="2100" smtClean="0">
                <a:latin typeface="Arial" panose="020B0604020202020204" pitchFamily="34" charset="0"/>
                <a:cs typeface="Arial" panose="020B0604020202020204" pitchFamily="34" charset="0"/>
              </a:rPr>
              <a:t> در رويش دندانهاي دائمي</a:t>
            </a:r>
          </a:p>
          <a:p>
            <a:pPr algn="just">
              <a:lnSpc>
                <a:spcPct val="80000"/>
              </a:lnSpc>
            </a:pPr>
            <a:r>
              <a:rPr lang="fa-IR" altLang="fa-IR" sz="2100" smtClean="0">
                <a:latin typeface="Arial" panose="020B0604020202020204" pitchFamily="34" charset="0"/>
                <a:cs typeface="Arial" panose="020B0604020202020204" pitchFamily="34" charset="0"/>
              </a:rPr>
              <a:t>وجود </a:t>
            </a:r>
            <a:r>
              <a:rPr lang="fa-IR" altLang="fa-IR" sz="2100" smtClean="0">
                <a:solidFill>
                  <a:srgbClr val="0000CC"/>
                </a:solidFill>
                <a:latin typeface="Arial" panose="020B0604020202020204" pitchFamily="34" charset="0"/>
                <a:cs typeface="Arial" panose="020B0604020202020204" pitchFamily="34" charset="0"/>
              </a:rPr>
              <a:t>ضايعه مشكوك</a:t>
            </a:r>
            <a:r>
              <a:rPr lang="fa-IR" altLang="fa-IR" sz="2100" smtClean="0">
                <a:latin typeface="Arial" panose="020B0604020202020204" pitchFamily="34" charset="0"/>
                <a:cs typeface="Arial" panose="020B0604020202020204" pitchFamily="34" charset="0"/>
              </a:rPr>
              <a:t> در لبها، گونه‌ها يا دهان </a:t>
            </a:r>
          </a:p>
          <a:p>
            <a:pPr algn="just">
              <a:lnSpc>
                <a:spcPct val="80000"/>
              </a:lnSpc>
            </a:pPr>
            <a:r>
              <a:rPr lang="fa-IR" altLang="fa-IR" sz="2100" smtClean="0">
                <a:latin typeface="Arial" panose="020B0604020202020204" pitchFamily="34" charset="0"/>
                <a:cs typeface="Arial" panose="020B0604020202020204" pitchFamily="34" charset="0"/>
              </a:rPr>
              <a:t>وجود</a:t>
            </a:r>
            <a:r>
              <a:rPr lang="fa-IR" altLang="fa-IR" sz="2100" smtClean="0">
                <a:solidFill>
                  <a:srgbClr val="0000CC"/>
                </a:solidFill>
                <a:latin typeface="Arial" panose="020B0604020202020204" pitchFamily="34" charset="0"/>
                <a:cs typeface="Arial" panose="020B0604020202020204" pitchFamily="34" charset="0"/>
              </a:rPr>
              <a:t> پوسيدگي</a:t>
            </a:r>
            <a:r>
              <a:rPr lang="fa-IR" altLang="fa-IR" sz="2100" smtClean="0">
                <a:latin typeface="Arial" panose="020B0604020202020204" pitchFamily="34" charset="0"/>
                <a:cs typeface="Arial" panose="020B0604020202020204" pitchFamily="34" charset="0"/>
              </a:rPr>
              <a:t> در دندانهاي آسياي شيري</a:t>
            </a:r>
          </a:p>
          <a:p>
            <a:pPr algn="just">
              <a:lnSpc>
                <a:spcPct val="80000"/>
              </a:lnSpc>
            </a:pPr>
            <a:r>
              <a:rPr lang="fa-IR" altLang="fa-IR" sz="2100" smtClean="0">
                <a:latin typeface="Arial" panose="020B0604020202020204" pitchFamily="34" charset="0"/>
                <a:cs typeface="Arial" panose="020B0604020202020204" pitchFamily="34" charset="0"/>
              </a:rPr>
              <a:t>وجود پوسيدگي دردندانهاي دائمي</a:t>
            </a:r>
          </a:p>
          <a:p>
            <a:pPr algn="just">
              <a:lnSpc>
                <a:spcPct val="80000"/>
              </a:lnSpc>
            </a:pPr>
            <a:r>
              <a:rPr lang="fa-IR" altLang="fa-IR" sz="2100" smtClean="0">
                <a:latin typeface="Arial" panose="020B0604020202020204" pitchFamily="34" charset="0"/>
                <a:cs typeface="Arial" panose="020B0604020202020204" pitchFamily="34" charset="0"/>
              </a:rPr>
              <a:t>وجود علائم </a:t>
            </a:r>
            <a:r>
              <a:rPr lang="fa-IR" altLang="fa-IR" sz="2100" smtClean="0">
                <a:solidFill>
                  <a:srgbClr val="0000CC"/>
                </a:solidFill>
                <a:latin typeface="Arial" panose="020B0604020202020204" pitchFamily="34" charset="0"/>
                <a:cs typeface="Arial" panose="020B0604020202020204" pitchFamily="34" charset="0"/>
              </a:rPr>
              <a:t>بيماري لثه</a:t>
            </a:r>
          </a:p>
          <a:p>
            <a:pPr algn="just">
              <a:lnSpc>
                <a:spcPct val="80000"/>
              </a:lnSpc>
            </a:pPr>
            <a:r>
              <a:rPr lang="fa-IR" altLang="fa-IR" sz="2100" smtClean="0">
                <a:latin typeface="Arial" panose="020B0604020202020204" pitchFamily="34" charset="0"/>
                <a:cs typeface="Arial" panose="020B0604020202020204" pitchFamily="34" charset="0"/>
              </a:rPr>
              <a:t>وجود </a:t>
            </a:r>
            <a:r>
              <a:rPr lang="fa-IR" altLang="fa-IR" sz="2100" smtClean="0">
                <a:solidFill>
                  <a:srgbClr val="0000CC"/>
                </a:solidFill>
                <a:latin typeface="Arial" panose="020B0604020202020204" pitchFamily="34" charset="0"/>
                <a:cs typeface="Arial" panose="020B0604020202020204" pitchFamily="34" charset="0"/>
              </a:rPr>
              <a:t>جرم دندان</a:t>
            </a:r>
          </a:p>
          <a:p>
            <a:pPr algn="just">
              <a:lnSpc>
                <a:spcPct val="80000"/>
              </a:lnSpc>
            </a:pPr>
            <a:r>
              <a:rPr lang="fa-IR" altLang="fa-IR" sz="2100" smtClean="0">
                <a:latin typeface="Arial" panose="020B0604020202020204" pitchFamily="34" charset="0"/>
                <a:cs typeface="Arial" panose="020B0604020202020204" pitchFamily="34" charset="0"/>
              </a:rPr>
              <a:t>وجود </a:t>
            </a:r>
            <a:r>
              <a:rPr lang="fa-IR" altLang="fa-IR" sz="2100" smtClean="0">
                <a:solidFill>
                  <a:srgbClr val="0000CC"/>
                </a:solidFill>
                <a:latin typeface="Arial" panose="020B0604020202020204" pitchFamily="34" charset="0"/>
                <a:cs typeface="Arial" panose="020B0604020202020204" pitchFamily="34" charset="0"/>
              </a:rPr>
              <a:t>درد دندان</a:t>
            </a:r>
            <a:r>
              <a:rPr lang="fa-IR" altLang="fa-IR" sz="2100" smtClean="0">
                <a:latin typeface="Arial" panose="020B0604020202020204" pitchFamily="34" charset="0"/>
                <a:cs typeface="Arial" panose="020B0604020202020204" pitchFamily="34" charset="0"/>
              </a:rPr>
              <a:t> </a:t>
            </a:r>
            <a:endParaRPr lang="en-US" altLang="fa-IR" sz="2100" smtClean="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07988" y="981075"/>
            <a:ext cx="82804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lgn="ctr">
              <a:spcBef>
                <a:spcPct val="0"/>
              </a:spcBef>
              <a:buClrTx/>
              <a:buSzTx/>
              <a:buFontTx/>
              <a:buNone/>
            </a:pPr>
            <a:r>
              <a:rPr lang="ar-SA" altLang="fa-IR" sz="2800" b="1">
                <a:solidFill>
                  <a:srgbClr val="7030A0"/>
                </a:solidFill>
                <a:latin typeface="Arial" panose="020B0604020202020204" pitchFamily="34" charset="0"/>
                <a:cs typeface="Arial" panose="020B0604020202020204" pitchFamily="34" charset="0"/>
              </a:rPr>
              <a:t>بالای 12 سال</a:t>
            </a:r>
            <a:endParaRPr lang="en-US" altLang="fa-IR" sz="2800" b="1">
              <a:solidFill>
                <a:srgbClr val="7030A0"/>
              </a:solidFill>
              <a:latin typeface="Arial" panose="020B0604020202020204" pitchFamily="34" charset="0"/>
              <a:cs typeface="Arial" panose="020B0604020202020204" pitchFamily="34" charset="0"/>
            </a:endParaRPr>
          </a:p>
          <a:p>
            <a:pPr algn="ctr">
              <a:spcBef>
                <a:spcPct val="0"/>
              </a:spcBef>
              <a:buClrTx/>
              <a:buSzTx/>
              <a:buFontTx/>
              <a:buNone/>
            </a:pPr>
            <a:endParaRPr lang="en-US" altLang="fa-IR" b="1">
              <a:solidFill>
                <a:schemeClr val="tx1"/>
              </a:solidFill>
              <a:latin typeface="Arial" panose="020B0604020202020204" pitchFamily="34" charset="0"/>
              <a:cs typeface="Arial" panose="020B0604020202020204" pitchFamily="34" charset="0"/>
            </a:endParaRPr>
          </a:p>
          <a:p>
            <a:pPr algn="ctr">
              <a:spcBef>
                <a:spcPct val="0"/>
              </a:spcBef>
              <a:buClrTx/>
              <a:buSzTx/>
              <a:buFontTx/>
              <a:buNone/>
            </a:pPr>
            <a:endParaRPr lang="en-US" altLang="fa-IR" sz="1800" b="1">
              <a:solidFill>
                <a:schemeClr val="tx1"/>
              </a:solidFill>
              <a:latin typeface="Arial" panose="020B0604020202020204" pitchFamily="34" charset="0"/>
              <a:cs typeface="Arial" panose="020B0604020202020204" pitchFamily="34" charset="0"/>
            </a:endParaRPr>
          </a:p>
          <a:p>
            <a:pPr algn="ctr">
              <a:spcBef>
                <a:spcPct val="0"/>
              </a:spcBef>
              <a:buClrTx/>
              <a:buSzTx/>
              <a:buFontTx/>
              <a:buNone/>
            </a:pPr>
            <a:endParaRPr lang="en-US" altLang="fa-IR" sz="1800">
              <a:solidFill>
                <a:schemeClr val="tx1"/>
              </a:solidFill>
              <a:latin typeface="Arial" panose="020B0604020202020204" pitchFamily="34" charset="0"/>
              <a:cs typeface="Arial" panose="020B0604020202020204" pitchFamily="34" charset="0"/>
            </a:endParaRPr>
          </a:p>
          <a:p>
            <a:pPr>
              <a:spcBef>
                <a:spcPct val="0"/>
              </a:spcBef>
              <a:buClrTx/>
              <a:buSzTx/>
              <a:buFontTx/>
              <a:buNone/>
            </a:pPr>
            <a:r>
              <a:rPr lang="ar-SA" altLang="fa-IR" sz="1800" b="1">
                <a:solidFill>
                  <a:schemeClr val="tx1"/>
                </a:solidFill>
                <a:latin typeface="Arial" panose="020B0604020202020204" pitchFamily="34" charset="0"/>
                <a:cs typeface="Arial" panose="020B0604020202020204" pitchFamily="34" charset="0"/>
              </a:rPr>
              <a:t>تفاوت زیادی بین روش مسواک زدن کودکان 6 تا 12 سال و بزرگسالان وجود ندارد. بزرگسالان علاوه بر دندانها و لثه </a:t>
            </a:r>
            <a:r>
              <a:rPr lang="fa-IR" altLang="fa-IR" sz="1800" b="1">
                <a:solidFill>
                  <a:schemeClr val="tx1"/>
                </a:solidFill>
                <a:latin typeface="Arial" panose="020B0604020202020204" pitchFamily="34" charset="0"/>
                <a:cs typeface="Arial" panose="020B0604020202020204" pitchFamily="34" charset="0"/>
              </a:rPr>
              <a:t> </a:t>
            </a:r>
            <a:r>
              <a:rPr lang="ar-SA" altLang="fa-IR" sz="1800" b="1">
                <a:solidFill>
                  <a:schemeClr val="tx1"/>
                </a:solidFill>
                <a:latin typeface="Arial" panose="020B0604020202020204" pitchFamily="34" charset="0"/>
                <a:cs typeface="Arial" panose="020B0604020202020204" pitchFamily="34" charset="0"/>
              </a:rPr>
              <a:t>باید برای جلوگیری از بوی بد دهان </a:t>
            </a:r>
            <a:r>
              <a:rPr lang="ar-SA" altLang="fa-IR" sz="1800" b="1">
                <a:solidFill>
                  <a:srgbClr val="7030A0"/>
                </a:solidFill>
                <a:latin typeface="Arial" panose="020B0604020202020204" pitchFamily="34" charset="0"/>
                <a:cs typeface="Arial" panose="020B0604020202020204" pitchFamily="34" charset="0"/>
              </a:rPr>
              <a:t>روی زبان را هم مسواک بزنند</a:t>
            </a:r>
            <a:r>
              <a:rPr lang="ar-SA" altLang="fa-IR" sz="1800" b="1">
                <a:solidFill>
                  <a:schemeClr val="tx1"/>
                </a:solidFill>
                <a:latin typeface="Arial" panose="020B0604020202020204" pitchFamily="34" charset="0"/>
                <a:cs typeface="Arial" panose="020B0604020202020204" pitchFamily="34" charset="0"/>
              </a:rPr>
              <a:t>. </a:t>
            </a:r>
            <a:endParaRPr lang="en-US" altLang="fa-IR" sz="1800" b="1">
              <a:solidFill>
                <a:schemeClr val="tx1"/>
              </a:solidFill>
              <a:latin typeface="Arial" panose="020B0604020202020204" pitchFamily="34" charset="0"/>
              <a:cs typeface="Arial" panose="020B0604020202020204" pitchFamily="34" charset="0"/>
            </a:endParaRPr>
          </a:p>
          <a:p>
            <a:pPr>
              <a:spcBef>
                <a:spcPct val="0"/>
              </a:spcBef>
              <a:buClrTx/>
              <a:buSzTx/>
              <a:buFontTx/>
              <a:buNone/>
            </a:pPr>
            <a:endParaRPr lang="en-US" altLang="fa-IR" sz="1800" b="1">
              <a:solidFill>
                <a:schemeClr val="tx1"/>
              </a:solidFill>
              <a:latin typeface="Arial" panose="020B0604020202020204" pitchFamily="34" charset="0"/>
              <a:cs typeface="Arial" panose="020B0604020202020204" pitchFamily="34" charset="0"/>
            </a:endParaRPr>
          </a:p>
          <a:p>
            <a:pPr>
              <a:spcBef>
                <a:spcPct val="0"/>
              </a:spcBef>
              <a:buClrTx/>
              <a:buSzTx/>
              <a:buFontTx/>
              <a:buNone/>
            </a:pPr>
            <a:endParaRPr lang="en-US" altLang="fa-IR" sz="1800" b="1">
              <a:solidFill>
                <a:schemeClr val="tx1"/>
              </a:solidFill>
              <a:latin typeface="Arial" panose="020B0604020202020204" pitchFamily="34" charset="0"/>
              <a:cs typeface="Arial" panose="020B0604020202020204" pitchFamily="34" charset="0"/>
            </a:endParaRPr>
          </a:p>
          <a:p>
            <a:pPr>
              <a:spcBef>
                <a:spcPct val="0"/>
              </a:spcBef>
              <a:buClrTx/>
              <a:buSzTx/>
              <a:buFontTx/>
              <a:buNone/>
            </a:pPr>
            <a:endParaRPr lang="en-US" altLang="fa-IR" sz="1800" b="1">
              <a:solidFill>
                <a:schemeClr val="tx1"/>
              </a:solidFill>
              <a:latin typeface="Arial" panose="020B0604020202020204" pitchFamily="34" charset="0"/>
              <a:cs typeface="Arial" panose="020B0604020202020204" pitchFamily="34" charset="0"/>
            </a:endParaRPr>
          </a:p>
        </p:txBody>
      </p:sp>
      <p:pic>
        <p:nvPicPr>
          <p:cNvPr id="337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14166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116013" y="1973263"/>
            <a:ext cx="7416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lgn="ctr">
              <a:spcBef>
                <a:spcPct val="0"/>
              </a:spcBef>
              <a:buClrTx/>
              <a:buSzTx/>
              <a:buFontTx/>
              <a:buNone/>
            </a:pPr>
            <a:endParaRPr lang="fa-IR" altLang="fa-IR" sz="3600" i="1">
              <a:solidFill>
                <a:srgbClr val="FF66CC"/>
              </a:solidFill>
              <a:latin typeface="Arial" panose="020B0604020202020204" pitchFamily="34" charset="0"/>
              <a:cs typeface="Arial" panose="020B0604020202020204" pitchFamily="34" charset="0"/>
            </a:endParaRPr>
          </a:p>
          <a:p>
            <a:pPr>
              <a:spcBef>
                <a:spcPct val="0"/>
              </a:spcBef>
              <a:buClrTx/>
              <a:buSzTx/>
              <a:buFontTx/>
              <a:buNone/>
            </a:pPr>
            <a:r>
              <a:rPr lang="ar-SA" altLang="fa-IR" b="1">
                <a:solidFill>
                  <a:schemeClr val="tx1"/>
                </a:solidFill>
                <a:latin typeface="Arial" panose="020B0604020202020204" pitchFamily="34" charset="0"/>
                <a:cs typeface="Arial" panose="020B0604020202020204" pitchFamily="34" charset="0"/>
              </a:rPr>
              <a:t>بهترین زمان برای مشاوره با دندان‌پزشک </a:t>
            </a:r>
            <a:r>
              <a:rPr lang="fa-IR" altLang="fa-IR" b="1">
                <a:solidFill>
                  <a:schemeClr val="tx1"/>
                </a:solidFill>
                <a:latin typeface="Arial" panose="020B0604020202020204" pitchFamily="34" charset="0"/>
                <a:cs typeface="Arial" panose="020B0604020202020204" pitchFamily="34" charset="0"/>
              </a:rPr>
              <a:t>، قبل از دوران بارداری </a:t>
            </a:r>
            <a:r>
              <a:rPr lang="ar-SA" altLang="fa-IR" b="1">
                <a:solidFill>
                  <a:schemeClr val="tx1"/>
                </a:solidFill>
                <a:latin typeface="Arial" panose="020B0604020202020204" pitchFamily="34" charset="0"/>
                <a:cs typeface="Arial" panose="020B0604020202020204" pitchFamily="34" charset="0"/>
              </a:rPr>
              <a:t> است.به ویژه اگر کودکِ اول باشد.</a:t>
            </a:r>
            <a:endParaRPr lang="fa-IR" altLang="fa-IR" b="1">
              <a:solidFill>
                <a:schemeClr val="tx1"/>
              </a:solidFill>
              <a:latin typeface="Arial" panose="020B0604020202020204" pitchFamily="34" charset="0"/>
              <a:cs typeface="Arial" panose="020B0604020202020204" pitchFamily="34" charset="0"/>
            </a:endParaRPr>
          </a:p>
          <a:p>
            <a:pPr>
              <a:spcBef>
                <a:spcPct val="0"/>
              </a:spcBef>
              <a:buClrTx/>
              <a:buSzTx/>
              <a:buFontTx/>
              <a:buNone/>
            </a:pPr>
            <a:endParaRPr lang="fa-IR" altLang="fa-IR" b="1">
              <a:solidFill>
                <a:schemeClr val="tx1"/>
              </a:solidFill>
              <a:latin typeface="Arial" panose="020B0604020202020204" pitchFamily="34" charset="0"/>
              <a:cs typeface="Arial" panose="020B0604020202020204" pitchFamily="34" charset="0"/>
            </a:endParaRPr>
          </a:p>
          <a:p>
            <a:pPr>
              <a:spcBef>
                <a:spcPct val="0"/>
              </a:spcBef>
              <a:buClrTx/>
              <a:buSzTx/>
              <a:buFontTx/>
              <a:buNone/>
            </a:pPr>
            <a:r>
              <a:rPr lang="ar-SA" altLang="fa-IR" sz="2800">
                <a:solidFill>
                  <a:schemeClr val="tx1"/>
                </a:solidFill>
                <a:latin typeface="Arial" panose="020B0604020202020204" pitchFamily="34" charset="0"/>
                <a:cs typeface="Arial" panose="020B0604020202020204" pitchFamily="34" charset="0"/>
              </a:rPr>
              <a:t> شرایط بهداشت دهان و دندان مادر در رشد </a:t>
            </a:r>
            <a:r>
              <a:rPr lang="fa-IR" altLang="fa-IR" sz="2800">
                <a:solidFill>
                  <a:schemeClr val="tx1"/>
                </a:solidFill>
                <a:latin typeface="Arial" panose="020B0604020202020204" pitchFamily="34" charset="0"/>
                <a:cs typeface="Arial" panose="020B0604020202020204" pitchFamily="34" charset="0"/>
              </a:rPr>
              <a:t>،</a:t>
            </a:r>
            <a:r>
              <a:rPr lang="ar-SA" altLang="fa-IR" sz="2800">
                <a:solidFill>
                  <a:schemeClr val="tx1"/>
                </a:solidFill>
                <a:latin typeface="Arial" panose="020B0604020202020204" pitchFamily="34" charset="0"/>
                <a:cs typeface="Arial" panose="020B0604020202020204" pitchFamily="34" charset="0"/>
              </a:rPr>
              <a:t> تکامل </a:t>
            </a:r>
            <a:r>
              <a:rPr lang="fa-IR" altLang="fa-IR" sz="2800">
                <a:solidFill>
                  <a:schemeClr val="tx1"/>
                </a:solidFill>
                <a:latin typeface="Arial" panose="020B0604020202020204" pitchFamily="34" charset="0"/>
                <a:cs typeface="Arial" panose="020B0604020202020204" pitchFamily="34" charset="0"/>
              </a:rPr>
              <a:t>،</a:t>
            </a:r>
            <a:r>
              <a:rPr lang="ar-SA" altLang="fa-IR" sz="2800">
                <a:solidFill>
                  <a:schemeClr val="tx1"/>
                </a:solidFill>
                <a:latin typeface="Arial" panose="020B0604020202020204" pitchFamily="34" charset="0"/>
                <a:cs typeface="Arial" panose="020B0604020202020204" pitchFamily="34" charset="0"/>
              </a:rPr>
              <a:t> سلامت دندان‌ها و لثه‌های کودک اهمیت زیادی دارد.</a:t>
            </a:r>
          </a:p>
        </p:txBody>
      </p:sp>
      <p:sp>
        <p:nvSpPr>
          <p:cNvPr id="53253" name="Rectangle 3"/>
          <p:cNvSpPr>
            <a:spLocks noGrp="1" noChangeArrowheads="1"/>
          </p:cNvSpPr>
          <p:nvPr>
            <p:ph type="title"/>
          </p:nvPr>
        </p:nvSpPr>
        <p:spPr/>
        <p:txBody>
          <a:bodyPr rtlCol="0">
            <a:normAutofit fontScale="90000"/>
          </a:bodyPr>
          <a:lstStyle/>
          <a:p>
            <a:pPr algn="ctr" fontAlgn="auto">
              <a:spcAft>
                <a:spcPts val="0"/>
              </a:spcAft>
              <a:defRPr/>
            </a:pPr>
            <a:r>
              <a:rPr lang="fa-IR" altLang="fa-IR" sz="3600" b="1" i="1" dirty="0" smtClean="0">
                <a:solidFill>
                  <a:srgbClr val="C00000"/>
                </a:solidFill>
                <a:latin typeface="Arial" panose="020B0604020202020204" pitchFamily="34" charset="0"/>
                <a:cs typeface="Arial" panose="020B0604020202020204" pitchFamily="34" charset="0"/>
              </a:rPr>
              <a:t>مراقبت های بهداشت دهان و دندان پیش از بارداری</a:t>
            </a:r>
            <a:r>
              <a:rPr lang="fa-IR" altLang="fa-IR" b="1" i="1" dirty="0" smtClean="0">
                <a:solidFill>
                  <a:srgbClr val="C00000"/>
                </a:solidFill>
                <a:latin typeface="Arial" panose="020B0604020202020204" pitchFamily="34" charset="0"/>
                <a:cs typeface="Arial" panose="020B0604020202020204" pitchFamily="34" charset="0"/>
              </a:rPr>
              <a:t> </a:t>
            </a:r>
            <a:endParaRPr lang="en-US" altLang="fa-IR" b="1" i="1" dirty="0" smtClean="0">
              <a:solidFill>
                <a:srgbClr val="C00000"/>
              </a:solidFill>
              <a:latin typeface="Arial" panose="020B0604020202020204" pitchFamily="34" charset="0"/>
              <a:cs typeface="Arial" panose="020B0604020202020204" pitchFamily="34" charset="0"/>
            </a:endParaRPr>
          </a:p>
        </p:txBody>
      </p:sp>
      <p:pic>
        <p:nvPicPr>
          <p:cNvPr id="717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4743450"/>
            <a:ext cx="3959225"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ChangeArrowheads="1"/>
          </p:cNvSpPr>
          <p:nvPr/>
        </p:nvSpPr>
        <p:spPr bwMode="auto">
          <a:xfrm>
            <a:off x="755650" y="1390650"/>
            <a:ext cx="7705725"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tabLst>
                <a:tab pos="457200" algn="l"/>
              </a:tabLst>
              <a:defRPr sz="3200">
                <a:solidFill>
                  <a:schemeClr val="tx1"/>
                </a:solidFill>
                <a:latin typeface="Arial" pitchFamily="34" charset="0"/>
                <a:cs typeface="Arial" pitchFamily="34" charset="0"/>
              </a:defRPr>
            </a:lvl1pPr>
            <a:lvl2pPr marL="742950" indent="-285750" algn="l" eaLnBrk="0" hangingPunct="0">
              <a:spcBef>
                <a:spcPct val="20000"/>
              </a:spcBef>
              <a:buChar char="–"/>
              <a:tabLst>
                <a:tab pos="457200" algn="l"/>
              </a:tabLst>
              <a:defRPr sz="2800">
                <a:solidFill>
                  <a:schemeClr val="tx1"/>
                </a:solidFill>
                <a:latin typeface="Arial" pitchFamily="34" charset="0"/>
                <a:cs typeface="Arial" pitchFamily="34" charset="0"/>
              </a:defRPr>
            </a:lvl2pPr>
            <a:lvl3pPr marL="1143000" indent="-228600" algn="l" eaLnBrk="0" hangingPunct="0">
              <a:spcBef>
                <a:spcPct val="20000"/>
              </a:spcBef>
              <a:buChar char="•"/>
              <a:tabLst>
                <a:tab pos="457200" algn="l"/>
              </a:tabLst>
              <a:defRPr sz="2400">
                <a:solidFill>
                  <a:schemeClr val="tx1"/>
                </a:solidFill>
                <a:latin typeface="Arial" pitchFamily="34" charset="0"/>
                <a:cs typeface="Arial" pitchFamily="34" charset="0"/>
              </a:defRPr>
            </a:lvl3pPr>
            <a:lvl4pPr marL="1600200" indent="-228600" algn="l" eaLnBrk="0" hangingPunct="0">
              <a:spcBef>
                <a:spcPct val="20000"/>
              </a:spcBef>
              <a:buChar char="–"/>
              <a:tabLst>
                <a:tab pos="457200" algn="l"/>
              </a:tabLst>
              <a:defRPr sz="2000">
                <a:solidFill>
                  <a:schemeClr val="tx1"/>
                </a:solidFill>
                <a:latin typeface="Arial" pitchFamily="34" charset="0"/>
                <a:cs typeface="Arial" pitchFamily="34" charset="0"/>
              </a:defRPr>
            </a:lvl4pPr>
            <a:lvl5pPr marL="2057400" indent="-228600" algn="l" eaLnBrk="0" hangingPunct="0">
              <a:spcBef>
                <a:spcPct val="20000"/>
              </a:spcBef>
              <a:buChar char="»"/>
              <a:tabLst>
                <a:tab pos="457200" algn="l"/>
              </a:tabLst>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tabLst>
                <a:tab pos="457200" algn="l"/>
              </a:tabLst>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tabLst>
                <a:tab pos="457200" algn="l"/>
              </a:tabLst>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tabLst>
                <a:tab pos="457200" algn="l"/>
              </a:tabLst>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tabLst>
                <a:tab pos="457200" algn="l"/>
              </a:tabLst>
              <a:defRPr sz="2000">
                <a:solidFill>
                  <a:schemeClr val="tx1"/>
                </a:solidFill>
                <a:latin typeface="Arial" pitchFamily="34" charset="0"/>
                <a:cs typeface="Arial" pitchFamily="34" charset="0"/>
              </a:defRPr>
            </a:lvl9pPr>
          </a:lstStyle>
          <a:p>
            <a:pPr algn="r" eaLnBrk="1" fontAlgn="auto" hangingPunct="1">
              <a:spcBef>
                <a:spcPct val="0"/>
              </a:spcBef>
              <a:spcAft>
                <a:spcPts val="0"/>
              </a:spcAft>
              <a:buFontTx/>
              <a:buNone/>
              <a:defRPr/>
            </a:pPr>
            <a:r>
              <a:rPr lang="fa-IR" altLang="fa-IR" sz="1800" dirty="0"/>
              <a:t> </a:t>
            </a:r>
            <a:r>
              <a:rPr lang="ar-SA" altLang="fa-IR" sz="2800" b="1" dirty="0">
                <a:solidFill>
                  <a:srgbClr val="FF66CC"/>
                </a:solidFill>
              </a:rPr>
              <a:t>هدف از مسواک زدن</a:t>
            </a:r>
            <a:r>
              <a:rPr lang="fa-IR" altLang="fa-IR" sz="2400" dirty="0"/>
              <a:t> : </a:t>
            </a:r>
            <a:endParaRPr lang="fa-IR" altLang="fa-IR" sz="2400" dirty="0" smtClean="0"/>
          </a:p>
          <a:p>
            <a:pPr marL="342900" indent="-342900" algn="r" eaLnBrk="1" fontAlgn="auto" hangingPunct="1">
              <a:spcBef>
                <a:spcPct val="0"/>
              </a:spcBef>
              <a:spcAft>
                <a:spcPts val="0"/>
              </a:spcAft>
              <a:buFont typeface="Wingdings" panose="05000000000000000000" pitchFamily="2" charset="2"/>
              <a:buChar char="q"/>
              <a:defRPr/>
            </a:pPr>
            <a:r>
              <a:rPr lang="ar-SA" altLang="fa-IR" sz="2400" dirty="0" smtClean="0"/>
              <a:t>برداشتن </a:t>
            </a:r>
            <a:r>
              <a:rPr lang="ar-SA" altLang="fa-IR" sz="2400" dirty="0"/>
              <a:t>و پاك كردن پلاك ميكروبی از روی دندانها و لثه </a:t>
            </a:r>
            <a:endParaRPr lang="fa-IR" altLang="fa-IR" sz="2400" dirty="0" smtClean="0"/>
          </a:p>
          <a:p>
            <a:pPr marL="342900" indent="-342900" algn="r" eaLnBrk="1" fontAlgn="auto" hangingPunct="1">
              <a:spcBef>
                <a:spcPct val="0"/>
              </a:spcBef>
              <a:spcAft>
                <a:spcPts val="0"/>
              </a:spcAft>
              <a:buFont typeface="Wingdings" panose="05000000000000000000" pitchFamily="2" charset="2"/>
              <a:buChar char="q"/>
              <a:defRPr/>
            </a:pPr>
            <a:endParaRPr lang="fa-IR" altLang="fa-IR" sz="2400" dirty="0"/>
          </a:p>
          <a:p>
            <a:pPr marL="342900" indent="-342900" algn="r" eaLnBrk="1" fontAlgn="auto" hangingPunct="1">
              <a:spcBef>
                <a:spcPct val="0"/>
              </a:spcBef>
              <a:spcAft>
                <a:spcPts val="0"/>
              </a:spcAft>
              <a:buFont typeface="Wingdings" panose="05000000000000000000" pitchFamily="2" charset="2"/>
              <a:buChar char="q"/>
              <a:defRPr/>
            </a:pPr>
            <a:r>
              <a:rPr lang="ar-SA" altLang="fa-IR" sz="2400" dirty="0" smtClean="0"/>
              <a:t>البته </a:t>
            </a:r>
            <a:r>
              <a:rPr lang="ar-SA" altLang="fa-IR" sz="2400" dirty="0"/>
              <a:t>ایده آل آن است که بعداز هر بار مصرف مواد غذایی یا مواد قندی ،دندانهایمان را مسواک کنیم . اگر نشد،در دو نوبت مسواک کردن دندانها حتما باید صورت گیرد:</a:t>
            </a:r>
            <a:endParaRPr lang="en-US" altLang="fa-IR" sz="2400" dirty="0"/>
          </a:p>
          <a:p>
            <a:pPr marL="342900" indent="-342900" algn="r" eaLnBrk="1" fontAlgn="auto" hangingPunct="1">
              <a:spcBef>
                <a:spcPct val="0"/>
              </a:spcBef>
              <a:spcAft>
                <a:spcPts val="0"/>
              </a:spcAft>
              <a:buFont typeface="Wingdings" panose="05000000000000000000" pitchFamily="2" charset="2"/>
              <a:buChar char="q"/>
              <a:defRPr/>
            </a:pPr>
            <a:endParaRPr lang="en-US" altLang="fa-IR" sz="2400" dirty="0"/>
          </a:p>
          <a:p>
            <a:pPr marL="342900" indent="-342900" algn="r" eaLnBrk="1" fontAlgn="auto" hangingPunct="1">
              <a:spcBef>
                <a:spcPct val="0"/>
              </a:spcBef>
              <a:spcAft>
                <a:spcPts val="0"/>
              </a:spcAft>
              <a:buFont typeface="Wingdings" panose="05000000000000000000" pitchFamily="2" charset="2"/>
              <a:buChar char="q"/>
              <a:defRPr/>
            </a:pPr>
            <a:r>
              <a:rPr lang="ar-SA" altLang="fa-IR" sz="2400" dirty="0">
                <a:solidFill>
                  <a:srgbClr val="FF66CC"/>
                </a:solidFill>
              </a:rPr>
              <a:t>شب قبل از خواب:</a:t>
            </a:r>
            <a:r>
              <a:rPr lang="ar-SA" altLang="fa-IR" sz="2400" dirty="0"/>
              <a:t>به دلیل اینکه در زمان خواب ،جریان بزاق و حرکات زبان جهت تمیز کردن محیط دهان کاهش می یابد و دندانها مستعد پوسیدگی می شوند</a:t>
            </a:r>
            <a:r>
              <a:rPr lang="ar-SA" altLang="fa-IR" sz="2400" dirty="0" smtClean="0"/>
              <a:t>.</a:t>
            </a:r>
            <a:endParaRPr lang="en-US" altLang="fa-IR" sz="2400" dirty="0"/>
          </a:p>
          <a:p>
            <a:pPr marL="342900" indent="-342900" algn="r" eaLnBrk="1" fontAlgn="auto" hangingPunct="1">
              <a:spcBef>
                <a:spcPct val="0"/>
              </a:spcBef>
              <a:spcAft>
                <a:spcPts val="0"/>
              </a:spcAft>
              <a:buFont typeface="Wingdings" panose="05000000000000000000" pitchFamily="2" charset="2"/>
              <a:buChar char="q"/>
              <a:defRPr/>
            </a:pPr>
            <a:endParaRPr lang="en-US" altLang="fa-IR" sz="2400" dirty="0"/>
          </a:p>
          <a:p>
            <a:pPr marL="342900" indent="-342900" algn="r" eaLnBrk="1" fontAlgn="auto" hangingPunct="1">
              <a:spcBef>
                <a:spcPct val="0"/>
              </a:spcBef>
              <a:spcAft>
                <a:spcPts val="0"/>
              </a:spcAft>
              <a:buFont typeface="Wingdings" panose="05000000000000000000" pitchFamily="2" charset="2"/>
              <a:buChar char="q"/>
              <a:defRPr/>
            </a:pPr>
            <a:r>
              <a:rPr lang="ar-SA" altLang="fa-IR" sz="2400" dirty="0">
                <a:solidFill>
                  <a:srgbClr val="FF66CC"/>
                </a:solidFill>
              </a:rPr>
              <a:t>صبح بعد از صبحانه</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6013" y="692150"/>
            <a:ext cx="7024687" cy="1143000"/>
          </a:xfrm>
        </p:spPr>
        <p:txBody>
          <a:bodyPr rtlCol="0">
            <a:normAutofit fontScale="90000"/>
          </a:bodyPr>
          <a:lstStyle/>
          <a:p>
            <a:pPr algn="ctr" fontAlgn="auto">
              <a:spcAft>
                <a:spcPts val="0"/>
              </a:spcAft>
              <a:defRPr/>
            </a:pPr>
            <a:r>
              <a:rPr lang="fa-IR" altLang="fa-IR" dirty="0">
                <a:solidFill>
                  <a:srgbClr val="CC3300"/>
                </a:solidFill>
                <a:latin typeface="Arial" panose="020B0604020202020204" pitchFamily="34" charset="0"/>
                <a:cs typeface="Arial" panose="020B0604020202020204" pitchFamily="34" charset="0"/>
              </a:rPr>
              <a:t>انتخاب يك مسواك خوب :</a:t>
            </a:r>
            <a:br>
              <a:rPr lang="fa-IR" altLang="fa-IR" dirty="0">
                <a:solidFill>
                  <a:srgbClr val="CC3300"/>
                </a:solidFill>
                <a:latin typeface="Arial" panose="020B0604020202020204" pitchFamily="34" charset="0"/>
                <a:cs typeface="Arial" panose="020B0604020202020204" pitchFamily="34" charset="0"/>
              </a:rPr>
            </a:br>
            <a:endParaRPr lang="en-US" dirty="0" smtClean="0"/>
          </a:p>
        </p:txBody>
      </p:sp>
      <p:sp>
        <p:nvSpPr>
          <p:cNvPr id="35843" name="Rectangle 3"/>
          <p:cNvSpPr>
            <a:spLocks noGrp="1" noChangeArrowheads="1"/>
          </p:cNvSpPr>
          <p:nvPr>
            <p:ph idx="1"/>
          </p:nvPr>
        </p:nvSpPr>
        <p:spPr>
          <a:xfrm>
            <a:off x="895350" y="1157288"/>
            <a:ext cx="7705725" cy="6408737"/>
          </a:xfrm>
        </p:spPr>
        <p:txBody>
          <a:bodyPr/>
          <a:lstStyle/>
          <a:p>
            <a:pPr>
              <a:lnSpc>
                <a:spcPct val="80000"/>
              </a:lnSpc>
            </a:pPr>
            <a:endParaRPr lang="fa-IR" altLang="fa-IR" sz="2000" b="1" smtClean="0">
              <a:latin typeface="Arial" panose="020B0604020202020204" pitchFamily="34" charset="0"/>
              <a:cs typeface="Arial" panose="020B0604020202020204" pitchFamily="34" charset="0"/>
            </a:endParaRPr>
          </a:p>
          <a:p>
            <a:pPr>
              <a:lnSpc>
                <a:spcPct val="80000"/>
              </a:lnSpc>
            </a:pPr>
            <a:r>
              <a:rPr lang="fa-IR" altLang="fa-IR" sz="2000" b="1" smtClean="0">
                <a:latin typeface="Arial" panose="020B0604020202020204" pitchFamily="34" charset="0"/>
                <a:cs typeface="Arial" panose="020B0604020202020204" pitchFamily="34" charset="0"/>
              </a:rPr>
              <a:t>موهاي آن از نايلون</a:t>
            </a:r>
            <a:r>
              <a:rPr lang="fa-IR" altLang="fa-IR" sz="2000" b="1" smtClean="0">
                <a:solidFill>
                  <a:srgbClr val="7030A0"/>
                </a:solidFill>
                <a:latin typeface="Arial" panose="020B0604020202020204" pitchFamily="34" charset="0"/>
                <a:cs typeface="Arial" panose="020B0604020202020204" pitchFamily="34" charset="0"/>
              </a:rPr>
              <a:t> نرم </a:t>
            </a:r>
            <a:r>
              <a:rPr lang="fa-IR" altLang="fa-IR" sz="2000" b="1" smtClean="0">
                <a:latin typeface="Arial" panose="020B0604020202020204" pitchFamily="34" charset="0"/>
                <a:cs typeface="Arial" panose="020B0604020202020204" pitchFamily="34" charset="0"/>
              </a:rPr>
              <a:t>و سر موهاي آن</a:t>
            </a:r>
            <a:r>
              <a:rPr lang="fa-IR" altLang="fa-IR" sz="2000" b="1" smtClean="0">
                <a:solidFill>
                  <a:srgbClr val="7030A0"/>
                </a:solidFill>
                <a:latin typeface="Arial" panose="020B0604020202020204" pitchFamily="34" charset="0"/>
                <a:cs typeface="Arial" panose="020B0604020202020204" pitchFamily="34" charset="0"/>
              </a:rPr>
              <a:t> گرد </a:t>
            </a:r>
            <a:r>
              <a:rPr lang="fa-IR" altLang="fa-IR" sz="2000" b="1" smtClean="0">
                <a:latin typeface="Arial" panose="020B0604020202020204" pitchFamily="34" charset="0"/>
                <a:cs typeface="Arial" panose="020B0604020202020204" pitchFamily="34" charset="0"/>
              </a:rPr>
              <a:t>باشد.</a:t>
            </a:r>
          </a:p>
          <a:p>
            <a:pPr>
              <a:lnSpc>
                <a:spcPct val="80000"/>
              </a:lnSpc>
            </a:pPr>
            <a:endParaRPr lang="fa-IR" altLang="fa-IR" sz="2000" b="1" smtClean="0">
              <a:latin typeface="Arial" panose="020B0604020202020204" pitchFamily="34" charset="0"/>
              <a:cs typeface="Arial" panose="020B0604020202020204" pitchFamily="34" charset="0"/>
            </a:endParaRPr>
          </a:p>
          <a:p>
            <a:pPr>
              <a:lnSpc>
                <a:spcPct val="80000"/>
              </a:lnSpc>
            </a:pPr>
            <a:r>
              <a:rPr lang="fa-IR" altLang="fa-IR" sz="2000" b="1" smtClean="0">
                <a:latin typeface="Arial" panose="020B0604020202020204" pitchFamily="34" charset="0"/>
                <a:cs typeface="Arial" panose="020B0604020202020204" pitchFamily="34" charset="0"/>
              </a:rPr>
              <a:t>موهاي آن </a:t>
            </a:r>
            <a:r>
              <a:rPr lang="fa-IR" altLang="fa-IR" sz="2000" b="1" smtClean="0">
                <a:solidFill>
                  <a:srgbClr val="7030A0"/>
                </a:solidFill>
                <a:latin typeface="Arial" panose="020B0604020202020204" pitchFamily="34" charset="0"/>
                <a:cs typeface="Arial" panose="020B0604020202020204" pitchFamily="34" charset="0"/>
              </a:rPr>
              <a:t>منظم و مرتب </a:t>
            </a:r>
            <a:r>
              <a:rPr lang="fa-IR" altLang="fa-IR" sz="2000" b="1" smtClean="0">
                <a:latin typeface="Arial" panose="020B0604020202020204" pitchFamily="34" charset="0"/>
                <a:cs typeface="Arial" panose="020B0604020202020204" pitchFamily="34" charset="0"/>
              </a:rPr>
              <a:t>باشد.</a:t>
            </a:r>
          </a:p>
          <a:p>
            <a:pPr>
              <a:lnSpc>
                <a:spcPct val="80000"/>
              </a:lnSpc>
            </a:pPr>
            <a:endParaRPr lang="fa-IR" altLang="fa-IR" sz="2000" b="1" smtClean="0">
              <a:latin typeface="Arial" panose="020B0604020202020204" pitchFamily="34" charset="0"/>
              <a:cs typeface="Arial" panose="020B0604020202020204" pitchFamily="34" charset="0"/>
            </a:endParaRPr>
          </a:p>
          <a:p>
            <a:pPr>
              <a:lnSpc>
                <a:spcPct val="80000"/>
              </a:lnSpc>
            </a:pPr>
            <a:r>
              <a:rPr lang="fa-IR" altLang="fa-IR" sz="2000" b="1" smtClean="0">
                <a:latin typeface="Arial" panose="020B0604020202020204" pitchFamily="34" charset="0"/>
                <a:cs typeface="Arial" panose="020B0604020202020204" pitchFamily="34" charset="0"/>
              </a:rPr>
              <a:t> معمولاً نمي‌توان بيش از 3 الي 4 ماه از يك مسواك استفاده نمود. چون موهاي آن خميده و نامنظم مي‌شود يا رنگ موهاي آن تغيير مي‌كند كه در اينصورت حتماً مسواك را بايد تعويض نمود.</a:t>
            </a:r>
          </a:p>
          <a:p>
            <a:pPr>
              <a:lnSpc>
                <a:spcPct val="80000"/>
              </a:lnSpc>
            </a:pPr>
            <a:endParaRPr lang="fa-IR" altLang="fa-IR" sz="2000" b="1" smtClean="0">
              <a:latin typeface="Arial" panose="020B0604020202020204" pitchFamily="34" charset="0"/>
              <a:cs typeface="Arial" panose="020B0604020202020204" pitchFamily="34" charset="0"/>
            </a:endParaRPr>
          </a:p>
          <a:p>
            <a:pPr>
              <a:lnSpc>
                <a:spcPct val="80000"/>
              </a:lnSpc>
            </a:pPr>
            <a:r>
              <a:rPr lang="fa-IR" altLang="fa-IR" sz="2000" b="1" smtClean="0">
                <a:latin typeface="Arial" panose="020B0604020202020204" pitchFamily="34" charset="0"/>
                <a:cs typeface="Arial" panose="020B0604020202020204" pitchFamily="34" charset="0"/>
              </a:rPr>
              <a:t>  مسواك كودكان كوچكتر از بزرگسالان است.</a:t>
            </a:r>
          </a:p>
        </p:txBody>
      </p:sp>
      <p:pic>
        <p:nvPicPr>
          <p:cNvPr id="358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716338"/>
            <a:ext cx="295116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755650" y="692150"/>
            <a:ext cx="7670800" cy="1143000"/>
          </a:xfrm>
        </p:spPr>
        <p:txBody>
          <a:bodyPr/>
          <a:lstStyle/>
          <a:p>
            <a:pPr algn="ctr"/>
            <a:r>
              <a:rPr lang="fa-IR" sz="3200" smtClean="0">
                <a:solidFill>
                  <a:srgbClr val="0000CC"/>
                </a:solidFill>
                <a:latin typeface="Arial" panose="020B0604020202020204" pitchFamily="34" charset="0"/>
                <a:cs typeface="Arial" panose="020B0604020202020204" pitchFamily="34" charset="0"/>
              </a:rPr>
              <a:t>يك مسواك مناسب دستجات موي منظم و مرتب با سرهاي گرد  دارد.</a:t>
            </a:r>
            <a:endParaRPr lang="en-US" sz="3200" smtClean="0">
              <a:solidFill>
                <a:srgbClr val="0000CC"/>
              </a:solidFill>
              <a:latin typeface="Arial" panose="020B0604020202020204" pitchFamily="34" charset="0"/>
              <a:cs typeface="Arial" panose="020B0604020202020204" pitchFamily="34" charset="0"/>
            </a:endParaRPr>
          </a:p>
        </p:txBody>
      </p:sp>
      <p:pic>
        <p:nvPicPr>
          <p:cNvPr id="36867" name="Picture 4" descr="Dt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47700" y="1976438"/>
            <a:ext cx="6858000" cy="4114800"/>
          </a:xfrm>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6013" y="692150"/>
            <a:ext cx="7024687" cy="1143000"/>
          </a:xfrm>
        </p:spPr>
        <p:txBody>
          <a:bodyPr rtlCol="0">
            <a:normAutofit fontScale="90000"/>
          </a:bodyPr>
          <a:lstStyle/>
          <a:p>
            <a:pPr algn="ctr" fontAlgn="auto">
              <a:spcAft>
                <a:spcPts val="0"/>
              </a:spcAft>
              <a:defRPr/>
            </a:pPr>
            <a:r>
              <a:rPr lang="fa-IR" altLang="fa-IR" dirty="0">
                <a:solidFill>
                  <a:srgbClr val="CC3300"/>
                </a:solidFill>
                <a:latin typeface="Arial" panose="020B0604020202020204" pitchFamily="34" charset="0"/>
                <a:cs typeface="Arial" panose="020B0604020202020204" pitchFamily="34" charset="0"/>
              </a:rPr>
              <a:t>انتخاب يك مسواك خوب :</a:t>
            </a:r>
            <a:br>
              <a:rPr lang="fa-IR" altLang="fa-IR" dirty="0">
                <a:solidFill>
                  <a:srgbClr val="CC3300"/>
                </a:solidFill>
                <a:latin typeface="Arial" panose="020B0604020202020204" pitchFamily="34" charset="0"/>
                <a:cs typeface="Arial" panose="020B0604020202020204" pitchFamily="34" charset="0"/>
              </a:rPr>
            </a:br>
            <a:endParaRPr lang="en-US" dirty="0" smtClean="0"/>
          </a:p>
        </p:txBody>
      </p:sp>
      <p:sp>
        <p:nvSpPr>
          <p:cNvPr id="37891" name="Rectangle 3"/>
          <p:cNvSpPr>
            <a:spLocks noGrp="1" noChangeArrowheads="1"/>
          </p:cNvSpPr>
          <p:nvPr>
            <p:ph idx="1"/>
          </p:nvPr>
        </p:nvSpPr>
        <p:spPr>
          <a:xfrm>
            <a:off x="827088" y="1412875"/>
            <a:ext cx="7705725" cy="6408738"/>
          </a:xfrm>
        </p:spPr>
        <p:txBody>
          <a:bodyPr/>
          <a:lstStyle/>
          <a:p>
            <a:pPr>
              <a:lnSpc>
                <a:spcPct val="80000"/>
              </a:lnSpc>
            </a:pPr>
            <a:endParaRPr lang="fa-IR" altLang="fa-IR" sz="2100" smtClean="0">
              <a:latin typeface="Arial" panose="020B0604020202020204" pitchFamily="34" charset="0"/>
              <a:cs typeface="Arial" panose="020B0604020202020204" pitchFamily="34" charset="0"/>
            </a:endParaRPr>
          </a:p>
          <a:p>
            <a:pPr>
              <a:lnSpc>
                <a:spcPct val="80000"/>
              </a:lnSpc>
            </a:pPr>
            <a:r>
              <a:rPr lang="fa-IR" altLang="fa-IR" sz="2100" smtClean="0">
                <a:latin typeface="Arial" panose="020B0604020202020204" pitchFamily="34" charset="0"/>
                <a:cs typeface="Arial" panose="020B0604020202020204" pitchFamily="34" charset="0"/>
              </a:rPr>
              <a:t>دسته مسواک بخصوص برای کودکان باید بگونه ای باشد که بخوبی در دستهای کوچک کودکان قرار بگیرد و فاقد لغزش برای قرار گرفتن در دست باشد.</a:t>
            </a:r>
          </a:p>
          <a:p>
            <a:pPr>
              <a:lnSpc>
                <a:spcPct val="80000"/>
              </a:lnSpc>
            </a:pPr>
            <a:endParaRPr lang="fa-IR" altLang="fa-IR" sz="2100" smtClean="0">
              <a:latin typeface="Arial" panose="020B0604020202020204" pitchFamily="34" charset="0"/>
              <a:cs typeface="Arial" panose="020B0604020202020204" pitchFamily="34" charset="0"/>
            </a:endParaRPr>
          </a:p>
          <a:p>
            <a:pPr>
              <a:lnSpc>
                <a:spcPct val="80000"/>
              </a:lnSpc>
            </a:pPr>
            <a:r>
              <a:rPr lang="fa-IR" altLang="fa-IR" sz="2100" smtClean="0">
                <a:latin typeface="Arial" panose="020B0604020202020204" pitchFamily="34" charset="0"/>
                <a:cs typeface="Arial" panose="020B0604020202020204" pitchFamily="34" charset="0"/>
              </a:rPr>
              <a:t>دسته مسواک ترجیحا مستقیم باشد و خمیدگی بیش از حد نداشته باشد چراکه مسواکهایی که دارای دسته مستقیم هستند از قدرت پاک کنندگی بالاتری برخوردارند.</a:t>
            </a:r>
          </a:p>
        </p:txBody>
      </p:sp>
      <p:pic>
        <p:nvPicPr>
          <p:cNvPr id="3789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4310063"/>
            <a:ext cx="3527425" cy="235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183063"/>
            <a:ext cx="208756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20675"/>
            <a:ext cx="7239000" cy="1143000"/>
          </a:xfrm>
          <a:solidFill>
            <a:srgbClr val="FFFF00"/>
          </a:solidFill>
        </p:spPr>
        <p:txBody>
          <a:bodyPr/>
          <a:lstStyle/>
          <a:p>
            <a:pPr algn="r"/>
            <a:r>
              <a:rPr lang="fa-IR" smtClean="0">
                <a:solidFill>
                  <a:srgbClr val="CC6600"/>
                </a:solidFill>
              </a:rPr>
              <a:t>خمير دندان    :</a:t>
            </a:r>
            <a:endParaRPr lang="en-US" smtClean="0">
              <a:solidFill>
                <a:srgbClr val="CC6600"/>
              </a:solidFill>
              <a:cs typeface="Tahoma" panose="020B0604030504040204" pitchFamily="34" charset="0"/>
            </a:endParaRPr>
          </a:p>
        </p:txBody>
      </p:sp>
      <p:sp>
        <p:nvSpPr>
          <p:cNvPr id="38915" name="Rectangle 3"/>
          <p:cNvSpPr>
            <a:spLocks noGrp="1" noChangeArrowheads="1"/>
          </p:cNvSpPr>
          <p:nvPr>
            <p:ph idx="1"/>
          </p:nvPr>
        </p:nvSpPr>
        <p:spPr>
          <a:xfrm>
            <a:off x="827088" y="1484313"/>
            <a:ext cx="7569200" cy="3509962"/>
          </a:xfrm>
        </p:spPr>
        <p:txBody>
          <a:bodyPr/>
          <a:lstStyle/>
          <a:p>
            <a:pPr algn="just">
              <a:buFont typeface="Wingdings" panose="05000000000000000000" pitchFamily="2" charset="2"/>
              <a:buNone/>
            </a:pPr>
            <a:r>
              <a:rPr lang="fa-IR" altLang="fa-IR" smtClean="0">
                <a:latin typeface="Arial" panose="020B0604020202020204" pitchFamily="34" charset="0"/>
                <a:cs typeface="Arial" panose="020B0604020202020204" pitchFamily="34" charset="0"/>
              </a:rPr>
              <a:t> </a:t>
            </a:r>
          </a:p>
          <a:p>
            <a:pPr algn="just"/>
            <a:r>
              <a:rPr lang="fa-IR" altLang="fa-IR" smtClean="0">
                <a:latin typeface="Arial" panose="020B0604020202020204" pitchFamily="34" charset="0"/>
                <a:cs typeface="Arial" panose="020B0604020202020204" pitchFamily="34" charset="0"/>
              </a:rPr>
              <a:t>خمير دندانهاي حاوي فلورايد               مقاومتر شدن دندان در برابر پوسيدگي</a:t>
            </a:r>
          </a:p>
          <a:p>
            <a:pPr algn="just"/>
            <a:r>
              <a:rPr lang="fa-IR" altLang="fa-IR" smtClean="0">
                <a:latin typeface="Arial" panose="020B0604020202020204" pitchFamily="34" charset="0"/>
                <a:cs typeface="Arial" panose="020B0604020202020204" pitchFamily="34" charset="0"/>
              </a:rPr>
              <a:t> از بين بردن پلاك و رنگدانه و كنترل رسوب </a:t>
            </a:r>
          </a:p>
          <a:p>
            <a:pPr algn="just"/>
            <a:r>
              <a:rPr lang="fa-IR" altLang="fa-IR" smtClean="0">
                <a:latin typeface="Arial" panose="020B0604020202020204" pitchFamily="34" charset="0"/>
                <a:cs typeface="Arial" panose="020B0604020202020204" pitchFamily="34" charset="0"/>
              </a:rPr>
              <a:t>خاصيت ضد پوسيدگي</a:t>
            </a:r>
          </a:p>
          <a:p>
            <a:pPr algn="just"/>
            <a:r>
              <a:rPr lang="fa-IR" altLang="fa-IR" smtClean="0">
                <a:latin typeface="Arial" panose="020B0604020202020204" pitchFamily="34" charset="0"/>
                <a:cs typeface="Arial" panose="020B0604020202020204" pitchFamily="34" charset="0"/>
              </a:rPr>
              <a:t> ضد حساسيت</a:t>
            </a:r>
          </a:p>
          <a:p>
            <a:pPr algn="just"/>
            <a:r>
              <a:rPr lang="fa-IR" altLang="fa-IR" smtClean="0">
                <a:latin typeface="Arial" panose="020B0604020202020204" pitchFamily="34" charset="0"/>
                <a:cs typeface="Arial" panose="020B0604020202020204" pitchFamily="34" charset="0"/>
              </a:rPr>
              <a:t> خوشبو و خوش طعم كننده دهان ميباشند. </a:t>
            </a:r>
            <a:endParaRPr lang="en-US" altLang="fa-IR" smtClean="0">
              <a:latin typeface="Arial" panose="020B0604020202020204" pitchFamily="34" charset="0"/>
              <a:cs typeface="Arial" panose="020B0604020202020204" pitchFamily="34" charset="0"/>
            </a:endParaRP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4221163"/>
            <a:ext cx="26638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eft Arrow 1"/>
          <p:cNvSpPr/>
          <p:nvPr/>
        </p:nvSpPr>
        <p:spPr>
          <a:xfrm>
            <a:off x="3995738" y="1900238"/>
            <a:ext cx="977900" cy="4857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fa-I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320675"/>
            <a:ext cx="7239000" cy="1143000"/>
          </a:xfrm>
        </p:spPr>
        <p:txBody>
          <a:bodyPr/>
          <a:lstStyle/>
          <a:p>
            <a:pPr algn="r"/>
            <a:r>
              <a:rPr lang="fa-IR" sz="4400" smtClean="0">
                <a:solidFill>
                  <a:srgbClr val="FF0000"/>
                </a:solidFill>
                <a:cs typeface="Andalus" panose="02020603050405020304" pitchFamily="18" charset="-78"/>
              </a:rPr>
              <a:t>نكته</a:t>
            </a:r>
            <a:endParaRPr lang="en-US" sz="4400" smtClean="0">
              <a:solidFill>
                <a:srgbClr val="FF0000"/>
              </a:solidFill>
              <a:cs typeface="Andalus" panose="02020603050405020304" pitchFamily="18" charset="-78"/>
            </a:endParaRPr>
          </a:p>
        </p:txBody>
      </p:sp>
      <p:sp>
        <p:nvSpPr>
          <p:cNvPr id="74755" name="Rectangle 3"/>
          <p:cNvSpPr>
            <a:spLocks noGrp="1" noChangeArrowheads="1"/>
          </p:cNvSpPr>
          <p:nvPr>
            <p:ph idx="1"/>
          </p:nvPr>
        </p:nvSpPr>
        <p:spPr/>
        <p:txBody>
          <a:bodyPr rtlCol="0">
            <a:normAutofit lnSpcReduction="10000"/>
          </a:bodyPr>
          <a:lstStyle/>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 چون خرده‌هاي مواد غذايي و ميكروبها روي سطح زبان جمع مي‌شود ، بهتر است هر بعد از مسواک کردن دندانها ، روي زبان را هم با مسواك تميزنمود.</a:t>
            </a:r>
          </a:p>
          <a:p>
            <a:pPr indent="-274320" algn="just" fontAlgn="auto">
              <a:spcAft>
                <a:spcPts val="0"/>
              </a:spcAft>
              <a:defRPr/>
            </a:pPr>
            <a:endParaRPr lang="fa-IR" altLang="fa-IR" sz="2000" dirty="0">
              <a:latin typeface="Arial" panose="020B0604020202020204" pitchFamily="34" charset="0"/>
              <a:cs typeface="Arial" panose="020B0604020202020204" pitchFamily="34" charset="0"/>
            </a:endParaRPr>
          </a:p>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براي اينكار مسواك در عقب زبان قرار مي‌گيرد و به طرف جلو كشيده  مي‌شود. تميزكردن زبان نقش مهمي در از بين بردن بوي بد دهان دارد.</a:t>
            </a:r>
          </a:p>
          <a:p>
            <a:pPr indent="-274320" algn="just" fontAlgn="auto">
              <a:spcAft>
                <a:spcPts val="0"/>
              </a:spcAft>
              <a:defRPr/>
            </a:pPr>
            <a:endParaRPr lang="fa-IR" altLang="fa-IR" sz="2000" dirty="0">
              <a:latin typeface="Arial" panose="020B0604020202020204" pitchFamily="34" charset="0"/>
              <a:cs typeface="Arial" panose="020B0604020202020204" pitchFamily="34" charset="0"/>
            </a:endParaRPr>
          </a:p>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 پس از مسواك كردن دندانها و زبان بايد دهان چندين بار با آب شسته شود.</a:t>
            </a:r>
          </a:p>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 وقتي مسواك كردن دندانها تمام شد، مسواك را خوب بشوئيد و در جايي دور از آلودگي نگهداري كنيد. </a:t>
            </a:r>
          </a:p>
          <a:p>
            <a:pPr indent="-274320" algn="just" fontAlgn="auto">
              <a:spcAft>
                <a:spcPts val="0"/>
              </a:spcAft>
              <a:defRPr/>
            </a:pPr>
            <a:r>
              <a:rPr lang="fa-IR" altLang="fa-IR" sz="2000" dirty="0" smtClean="0">
                <a:latin typeface="Arial" panose="020B0604020202020204" pitchFamily="34" charset="0"/>
                <a:cs typeface="Arial" panose="020B0604020202020204" pitchFamily="34" charset="0"/>
              </a:rPr>
              <a:t>هيچگاه مسواك خيس را در جعبه سر بسته نگذاريد، چون هواي داخل جعبه دم كرده و رشد ميكروبها را تسريع مي‌كند.</a:t>
            </a:r>
            <a:endParaRPr lang="en-US" altLang="fa-IR" sz="2000" dirty="0" smtClean="0">
              <a:latin typeface="Arial" panose="020B0604020202020204" pitchFamily="34" charset="0"/>
              <a:cs typeface="Arial" panose="020B0604020202020204" pitchFamily="34" charset="0"/>
            </a:endParaRPr>
          </a:p>
        </p:txBody>
      </p:sp>
      <p:pic>
        <p:nvPicPr>
          <p:cNvPr id="399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33375"/>
            <a:ext cx="22860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5650" y="260350"/>
            <a:ext cx="7089775" cy="1143000"/>
          </a:xfrm>
          <a:solidFill>
            <a:srgbClr val="FFFF00"/>
          </a:solidFill>
        </p:spPr>
        <p:txBody>
          <a:bodyPr/>
          <a:lstStyle/>
          <a:p>
            <a:pPr algn="r"/>
            <a:r>
              <a:rPr lang="fa-IR" smtClean="0">
                <a:solidFill>
                  <a:srgbClr val="CC0000"/>
                </a:solidFill>
                <a:latin typeface="Arial" panose="020B0604020202020204" pitchFamily="34" charset="0"/>
                <a:cs typeface="Arial" panose="020B0604020202020204" pitchFamily="34" charset="0"/>
              </a:rPr>
              <a:t>نخ دندان :</a:t>
            </a:r>
            <a:endParaRPr lang="en-US" smtClean="0">
              <a:solidFill>
                <a:srgbClr val="CC0000"/>
              </a:solidFill>
              <a:latin typeface="Arial" panose="020B0604020202020204" pitchFamily="34" charset="0"/>
              <a:cs typeface="Arial" panose="020B0604020202020204" pitchFamily="34" charset="0"/>
            </a:endParaRPr>
          </a:p>
        </p:txBody>
      </p:sp>
      <p:sp>
        <p:nvSpPr>
          <p:cNvPr id="40963" name="Rectangle 3"/>
          <p:cNvSpPr>
            <a:spLocks noGrp="1" noChangeArrowheads="1"/>
          </p:cNvSpPr>
          <p:nvPr>
            <p:ph idx="1"/>
          </p:nvPr>
        </p:nvSpPr>
        <p:spPr/>
        <p:txBody>
          <a:bodyPr/>
          <a:lstStyle/>
          <a:p>
            <a:pPr algn="just"/>
            <a:r>
              <a:rPr lang="fa-IR" altLang="fa-IR" smtClean="0">
                <a:latin typeface="Arial" panose="020B0604020202020204" pitchFamily="34" charset="0"/>
                <a:cs typeface="Arial" panose="020B0604020202020204" pitchFamily="34" charset="0"/>
              </a:rPr>
              <a:t>براي تميز كردن بين دندانها و خارج نمودن مواد غذايي از بين آنها موهاي مسواك به هیج وجه نمي‌تواند اين عمل را انجام دهد و بايد از نخ دندان استفاده شود.</a:t>
            </a:r>
          </a:p>
          <a:p>
            <a:pPr algn="just"/>
            <a:endParaRPr lang="fa-IR" altLang="fa-IR" smtClean="0">
              <a:latin typeface="Arial" panose="020B0604020202020204" pitchFamily="34" charset="0"/>
              <a:cs typeface="Arial" panose="020B0604020202020204" pitchFamily="34" charset="0"/>
            </a:endParaRPr>
          </a:p>
          <a:p>
            <a:pPr algn="just"/>
            <a:r>
              <a:rPr lang="fa-IR" altLang="fa-IR" smtClean="0">
                <a:latin typeface="Arial" panose="020B0604020202020204" pitchFamily="34" charset="0"/>
                <a:cs typeface="Arial" panose="020B0604020202020204" pitchFamily="34" charset="0"/>
              </a:rPr>
              <a:t>نخ دندان، نخ ابريشمي يا نايلوني مخصوص است كه بايد آن را از داروخانه تهيه نمود.</a:t>
            </a:r>
            <a:endParaRPr lang="en-US" altLang="fa-IR" smtClean="0">
              <a:latin typeface="Arial" panose="020B0604020202020204" pitchFamily="34" charset="0"/>
              <a:cs typeface="Arial" panose="020B0604020202020204" pitchFamily="34" charset="0"/>
            </a:endParaRPr>
          </a:p>
        </p:txBody>
      </p:sp>
      <p:pic>
        <p:nvPicPr>
          <p:cNvPr id="4096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88913"/>
            <a:ext cx="1624013"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827088" y="115888"/>
            <a:ext cx="7239000" cy="1143000"/>
          </a:xfrm>
        </p:spPr>
        <p:txBody>
          <a:bodyPr/>
          <a:lstStyle/>
          <a:p>
            <a:pPr algn="r"/>
            <a:r>
              <a:rPr lang="fa-IR" smtClean="0">
                <a:latin typeface="Arial" panose="020B0604020202020204" pitchFamily="34" charset="0"/>
                <a:cs typeface="Arial" panose="020B0604020202020204" pitchFamily="34" charset="0"/>
              </a:rPr>
              <a:t> استفاده درست از نخ دندان </a:t>
            </a:r>
            <a:endParaRPr lang="en-US" smtClean="0">
              <a:latin typeface="Arial" panose="020B0604020202020204" pitchFamily="34" charset="0"/>
              <a:cs typeface="Arial" panose="020B0604020202020204" pitchFamily="34" charset="0"/>
            </a:endParaRPr>
          </a:p>
        </p:txBody>
      </p:sp>
      <p:sp>
        <p:nvSpPr>
          <p:cNvPr id="41987" name="Rectangle 3"/>
          <p:cNvSpPr>
            <a:spLocks noGrp="1" noChangeArrowheads="1"/>
          </p:cNvSpPr>
          <p:nvPr>
            <p:ph idx="1"/>
          </p:nvPr>
        </p:nvSpPr>
        <p:spPr>
          <a:xfrm>
            <a:off x="428625" y="1357313"/>
            <a:ext cx="7561263" cy="4525962"/>
          </a:xfrm>
        </p:spPr>
        <p:txBody>
          <a:bodyPr/>
          <a:lstStyle/>
          <a:p>
            <a:pPr>
              <a:buFont typeface="Wingdings" panose="05000000000000000000" pitchFamily="2" charset="2"/>
              <a:buNone/>
            </a:pPr>
            <a:r>
              <a:rPr lang="fa-IR" altLang="fa-IR" smtClean="0">
                <a:latin typeface="Arial" panose="020B0604020202020204" pitchFamily="34" charset="0"/>
                <a:cs typeface="Arial" panose="020B0604020202020204" pitchFamily="34" charset="0"/>
              </a:rPr>
              <a:t>قبل از استفاده دستها را با آب و صابون خوب بشوئيد.</a:t>
            </a:r>
            <a:endParaRPr lang="en-US" altLang="fa-IR" smtClean="0">
              <a:latin typeface="Arial" panose="020B0604020202020204" pitchFamily="34" charset="0"/>
              <a:cs typeface="Arial" panose="020B0604020202020204" pitchFamily="34" charset="0"/>
            </a:endParaRPr>
          </a:p>
          <a:p>
            <a:pPr>
              <a:buFont typeface="Wingdings" panose="05000000000000000000" pitchFamily="2" charset="2"/>
              <a:buNone/>
            </a:pPr>
            <a:r>
              <a:rPr lang="en-US" altLang="fa-IR" smtClean="0">
                <a:latin typeface="Arial" panose="020B0604020202020204" pitchFamily="34" charset="0"/>
                <a:cs typeface="Arial" panose="020B0604020202020204" pitchFamily="34" charset="0"/>
              </a:rPr>
              <a:t/>
            </a:r>
            <a:br>
              <a:rPr lang="en-US" altLang="fa-IR" smtClean="0">
                <a:latin typeface="Arial" panose="020B0604020202020204" pitchFamily="34" charset="0"/>
                <a:cs typeface="Arial" panose="020B0604020202020204" pitchFamily="34" charset="0"/>
              </a:rPr>
            </a:br>
            <a:r>
              <a:rPr lang="fa-IR" altLang="fa-IR" sz="2500" b="1" smtClean="0">
                <a:latin typeface="Arial" panose="020B0604020202020204" pitchFamily="34" charset="0"/>
                <a:cs typeface="Arial" panose="020B0604020202020204" pitchFamily="34" charset="0"/>
              </a:rPr>
              <a:t>حدود 30  تا  45 سانتيمتر از نخ دندان را ببريد</a:t>
            </a:r>
            <a:endParaRPr lang="en-US" altLang="fa-IR" sz="2500" b="1" smtClean="0">
              <a:latin typeface="Arial" panose="020B0604020202020204" pitchFamily="34" charset="0"/>
              <a:cs typeface="Arial" panose="020B0604020202020204" pitchFamily="34" charset="0"/>
            </a:endParaRPr>
          </a:p>
          <a:p>
            <a:pPr>
              <a:buFont typeface="Wingdings" panose="05000000000000000000" pitchFamily="2" charset="2"/>
              <a:buNone/>
            </a:pPr>
            <a:r>
              <a:rPr lang="fa-IR" altLang="fa-IR" sz="2500" b="1" smtClean="0">
                <a:latin typeface="Arial" panose="020B0604020202020204" pitchFamily="34" charset="0"/>
                <a:cs typeface="Arial" panose="020B0604020202020204" pitchFamily="34" charset="0"/>
              </a:rPr>
              <a:t>     و دو طرف نخي را كه بريده‌ايد</a:t>
            </a:r>
          </a:p>
          <a:p>
            <a:pPr>
              <a:buFont typeface="Wingdings" panose="05000000000000000000" pitchFamily="2" charset="2"/>
              <a:buNone/>
            </a:pPr>
            <a:r>
              <a:rPr lang="fa-IR" altLang="fa-IR" sz="2500" b="1" smtClean="0">
                <a:latin typeface="Arial" panose="020B0604020202020204" pitchFamily="34" charset="0"/>
                <a:cs typeface="Arial" panose="020B0604020202020204" pitchFamily="34" charset="0"/>
              </a:rPr>
              <a:t> درهردو دست به دور انگشت وسط یا انگشتری بپيچيد.</a:t>
            </a:r>
            <a:endParaRPr lang="en-US" altLang="fa-IR" sz="2500" b="1" smtClean="0">
              <a:latin typeface="Arial" panose="020B0604020202020204" pitchFamily="34" charset="0"/>
              <a:cs typeface="Arial" panose="020B0604020202020204" pitchFamily="34" charset="0"/>
            </a:endParaRPr>
          </a:p>
        </p:txBody>
      </p:sp>
      <p:pic>
        <p:nvPicPr>
          <p:cNvPr id="41988" name="Picture 4" descr="floss1%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786188"/>
            <a:ext cx="3384550" cy="2714625"/>
          </a:xfrm>
          <a:prstGeom prst="rect">
            <a:avLst/>
          </a:prstGeom>
          <a:noFill/>
          <a:ln w="76200">
            <a:solidFill>
              <a:srgbClr val="33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1127125" y="1681163"/>
            <a:ext cx="6777038" cy="3508375"/>
          </a:xfrm>
        </p:spPr>
        <p:txBody>
          <a:bodyPr/>
          <a:lstStyle/>
          <a:p>
            <a:pPr algn="just"/>
            <a:r>
              <a:rPr lang="fa-IR" altLang="fa-IR" smtClean="0">
                <a:latin typeface="Arial" panose="020B0604020202020204" pitchFamily="34" charset="0"/>
                <a:cs typeface="Arial" panose="020B0604020202020204" pitchFamily="34" charset="0"/>
              </a:rPr>
              <a:t>سه انگشت آخر را ببنديد و دو دست را از هم دوركنيد</a:t>
            </a:r>
          </a:p>
          <a:p>
            <a:pPr algn="just">
              <a:buFont typeface="Wingdings" panose="05000000000000000000" pitchFamily="2" charset="2"/>
              <a:buNone/>
            </a:pPr>
            <a:r>
              <a:rPr lang="fa-IR" altLang="fa-IR" smtClean="0">
                <a:latin typeface="Arial" panose="020B0604020202020204" pitchFamily="34" charset="0"/>
                <a:cs typeface="Arial" panose="020B0604020202020204" pitchFamily="34" charset="0"/>
              </a:rPr>
              <a:t>     تا نخ محكم كشيده شود. به اين ترتيب انگشت نشانه وشست هردست آزاد مي‌ماند. و قدرت مانور بالایی به شما می دهد.</a:t>
            </a:r>
            <a:endParaRPr lang="en-US" altLang="fa-IR" smtClean="0">
              <a:latin typeface="Arial" panose="020B0604020202020204" pitchFamily="34" charset="0"/>
              <a:cs typeface="Arial" panose="020B0604020202020204" pitchFamily="34" charset="0"/>
            </a:endParaRPr>
          </a:p>
        </p:txBody>
      </p:sp>
      <p:pic>
        <p:nvPicPr>
          <p:cNvPr id="43011" name="Picture 4" descr="floss2%20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3214688"/>
            <a:ext cx="4319588" cy="3024187"/>
          </a:xfrm>
          <a:prstGeom prst="rect">
            <a:avLst/>
          </a:prstGeom>
          <a:noFill/>
          <a:ln w="76200">
            <a:solidFill>
              <a:srgbClr val="33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1258888" y="765175"/>
            <a:ext cx="7272337" cy="5576888"/>
          </a:xfrm>
        </p:spPr>
        <p:txBody>
          <a:bodyPr rtlCol="0">
            <a:normAutofit/>
          </a:bodyPr>
          <a:lstStyle/>
          <a:p>
            <a:pPr indent="-274320" fontAlgn="auto">
              <a:spcAft>
                <a:spcPts val="0"/>
              </a:spcAft>
              <a:buFont typeface="Wingdings" pitchFamily="2" charset="2"/>
              <a:buNone/>
              <a:defRPr/>
            </a:pPr>
            <a:endParaRPr lang="fa-IR" altLang="fa-IR" sz="2800" dirty="0" smtClean="0">
              <a:latin typeface="Arial" panose="020B0604020202020204" pitchFamily="34" charset="0"/>
              <a:cs typeface="Arial" panose="020B0604020202020204" pitchFamily="34" charset="0"/>
            </a:endParaRPr>
          </a:p>
          <a:p>
            <a:pPr indent="-274320" fontAlgn="auto">
              <a:spcAft>
                <a:spcPts val="0"/>
              </a:spcAft>
              <a:buFont typeface="Wingdings" panose="05000000000000000000" pitchFamily="2" charset="2"/>
              <a:buChar char="v"/>
              <a:defRPr/>
            </a:pPr>
            <a:r>
              <a:rPr lang="fa-IR" altLang="fa-IR" sz="2800" dirty="0" smtClean="0">
                <a:latin typeface="Arial" panose="020B0604020202020204" pitchFamily="34" charset="0"/>
                <a:cs typeface="Arial" panose="020B0604020202020204" pitchFamily="34" charset="0"/>
              </a:rPr>
              <a:t> </a:t>
            </a:r>
            <a:r>
              <a:rPr lang="fa-IR" altLang="fa-IR" sz="2000" dirty="0">
                <a:solidFill>
                  <a:schemeClr val="tx1"/>
                </a:solidFill>
                <a:latin typeface="Arial" pitchFamily="34" charset="0"/>
                <a:cs typeface="Arial" panose="020B0604020202020204" pitchFamily="34" charset="0"/>
              </a:rPr>
              <a:t>قطعه اي از نخ به طول 2 تا 2/5  سانتي‌متر </a:t>
            </a:r>
            <a:r>
              <a:rPr lang="fa-IR" altLang="fa-IR" sz="2000" dirty="0" smtClean="0">
                <a:solidFill>
                  <a:schemeClr val="tx1"/>
                </a:solidFill>
                <a:latin typeface="Arial" pitchFamily="34" charset="0"/>
                <a:cs typeface="Arial" panose="020B0604020202020204" pitchFamily="34" charset="0"/>
              </a:rPr>
              <a:t>را </a:t>
            </a:r>
            <a:r>
              <a:rPr lang="fa-IR" altLang="fa-IR" sz="2000" dirty="0">
                <a:solidFill>
                  <a:schemeClr val="tx1"/>
                </a:solidFill>
                <a:latin typeface="Arial" pitchFamily="34" charset="0"/>
                <a:cs typeface="Arial" panose="020B0604020202020204" pitchFamily="34" charset="0"/>
              </a:rPr>
              <a:t>بين انگشتان </a:t>
            </a:r>
            <a:endParaRPr lang="fa-IR" altLang="fa-IR" sz="2000" dirty="0" smtClean="0">
              <a:solidFill>
                <a:schemeClr val="tx1"/>
              </a:solidFill>
              <a:latin typeface="Arial" pitchFamily="34" charset="0"/>
              <a:cs typeface="Arial" panose="020B0604020202020204" pitchFamily="34" charset="0"/>
            </a:endParaRPr>
          </a:p>
          <a:p>
            <a:pPr marL="68580" indent="0" fontAlgn="auto">
              <a:spcAft>
                <a:spcPts val="0"/>
              </a:spcAft>
              <a:buFont typeface="Wingdings 2" panose="05020102010507070707" pitchFamily="18" charset="2"/>
              <a:buNone/>
              <a:defRPr/>
            </a:pPr>
            <a:r>
              <a:rPr lang="fa-IR" altLang="fa-IR" sz="2000" dirty="0" smtClean="0">
                <a:solidFill>
                  <a:schemeClr val="tx1"/>
                </a:solidFill>
                <a:latin typeface="Arial" pitchFamily="34" charset="0"/>
                <a:cs typeface="Arial" panose="020B0604020202020204" pitchFamily="34" charset="0"/>
              </a:rPr>
              <a:t> </a:t>
            </a:r>
            <a:r>
              <a:rPr lang="fa-IR" altLang="fa-IR" sz="2000" dirty="0">
                <a:solidFill>
                  <a:schemeClr val="tx1"/>
                </a:solidFill>
                <a:latin typeface="Arial" pitchFamily="34" charset="0"/>
                <a:cs typeface="Arial" panose="020B0604020202020204" pitchFamily="34" charset="0"/>
              </a:rPr>
              <a:t>شست و اشاره هر </a:t>
            </a:r>
            <a:r>
              <a:rPr lang="fa-IR" altLang="fa-IR" sz="2000" dirty="0" smtClean="0">
                <a:solidFill>
                  <a:schemeClr val="tx1"/>
                </a:solidFill>
                <a:latin typeface="Arial" pitchFamily="34" charset="0"/>
                <a:cs typeface="Arial" panose="020B0604020202020204" pitchFamily="34" charset="0"/>
              </a:rPr>
              <a:t>دست  </a:t>
            </a:r>
            <a:r>
              <a:rPr lang="fa-IR" altLang="fa-IR" sz="2000" dirty="0">
                <a:solidFill>
                  <a:schemeClr val="tx1"/>
                </a:solidFill>
                <a:latin typeface="Arial" pitchFamily="34" charset="0"/>
                <a:cs typeface="Arial" panose="020B0604020202020204" pitchFamily="34" charset="0"/>
              </a:rPr>
              <a:t>نگهداريد</a:t>
            </a:r>
            <a:r>
              <a:rPr lang="fa-IR" altLang="fa-IR" sz="2100" dirty="0" smtClean="0">
                <a:latin typeface="Arial" panose="020B0604020202020204" pitchFamily="34" charset="0"/>
                <a:cs typeface="Arial" panose="020B0604020202020204" pitchFamily="34" charset="0"/>
              </a:rPr>
              <a:t>.</a:t>
            </a:r>
            <a:endParaRPr lang="en-US" altLang="fa-IR" sz="2100" dirty="0" smtClean="0">
              <a:latin typeface="Arial" panose="020B0604020202020204" pitchFamily="34" charset="0"/>
              <a:cs typeface="Arial" panose="020B0604020202020204" pitchFamily="34" charset="0"/>
            </a:endParaRPr>
          </a:p>
        </p:txBody>
      </p:sp>
      <p:pic>
        <p:nvPicPr>
          <p:cNvPr id="44035" name="Picture 4" descr="floss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4005263"/>
            <a:ext cx="2555875" cy="2447925"/>
          </a:xfrm>
          <a:prstGeom prst="rect">
            <a:avLst/>
          </a:prstGeom>
          <a:noFill/>
          <a:ln w="76200">
            <a:solidFill>
              <a:srgbClr val="993300"/>
            </a:solidFill>
            <a:miter lim="800000"/>
            <a:headEnd/>
            <a:tailEnd/>
          </a:ln>
          <a:extLst>
            <a:ext uri="{909E8E84-426E-40DD-AFC4-6F175D3DCCD1}">
              <a14:hiddenFill xmlns:a14="http://schemas.microsoft.com/office/drawing/2010/main">
                <a:solidFill>
                  <a:srgbClr val="FFFFFF"/>
                </a:solidFill>
              </a14:hiddenFill>
            </a:ext>
          </a:extLst>
        </p:spPr>
      </p:pic>
      <p:sp>
        <p:nvSpPr>
          <p:cNvPr id="44036" name="Rectangle 6"/>
          <p:cNvSpPr>
            <a:spLocks noChangeArrowheads="1"/>
          </p:cNvSpPr>
          <p:nvPr/>
        </p:nvSpPr>
        <p:spPr bwMode="auto">
          <a:xfrm>
            <a:off x="-1054100" y="2324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itchFamily="34" charset="0"/>
                <a:cs typeface="Tahoma" panose="020B0604030504040204" pitchFamily="34" charset="0"/>
              </a:defRPr>
            </a:lvl9pPr>
          </a:lstStyle>
          <a:p>
            <a:pPr>
              <a:spcBef>
                <a:spcPct val="0"/>
              </a:spcBef>
              <a:buClrTx/>
              <a:buSzTx/>
              <a:buFontTx/>
              <a:buNone/>
            </a:pPr>
            <a:endParaRPr lang="en-US" altLang="fa-IR" sz="1800">
              <a:solidFill>
                <a:schemeClr val="tx1"/>
              </a:solidFill>
              <a:latin typeface="Arial" panose="020B0604020202020204" pitchFamily="34" charset="0"/>
              <a:cs typeface="Arial" panose="020B0604020202020204" pitchFamily="34" charset="0"/>
            </a:endParaRPr>
          </a:p>
        </p:txBody>
      </p:sp>
      <p:sp>
        <p:nvSpPr>
          <p:cNvPr id="44037" name="Rectangle 7"/>
          <p:cNvSpPr>
            <a:spLocks noChangeArrowheads="1"/>
          </p:cNvSpPr>
          <p:nvPr/>
        </p:nvSpPr>
        <p:spPr bwMode="auto">
          <a:xfrm>
            <a:off x="3367088" y="2344738"/>
            <a:ext cx="4949825"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accent1"/>
              </a:buClr>
              <a:buSzPct val="76000"/>
              <a:buFont typeface="Wingdings 2" panose="05020102010507070707" pitchFamily="18" charset="2"/>
              <a:buChar char=""/>
              <a:tabLst>
                <a:tab pos="228600" algn="l"/>
              </a:tabLst>
              <a:defRPr sz="2400">
                <a:solidFill>
                  <a:schemeClr val="tx2"/>
                </a:solidFill>
                <a:latin typeface="Century Gothic" pitchFamily="34" charset="0"/>
                <a:cs typeface="Tahoma" panose="020B0604030504040204" pitchFamily="34" charset="0"/>
              </a:defRPr>
            </a:lvl1pPr>
            <a:lvl2pPr marL="742950" indent="-285750">
              <a:spcBef>
                <a:spcPct val="20000"/>
              </a:spcBef>
              <a:buClr>
                <a:schemeClr val="accent1"/>
              </a:buClr>
              <a:buSzPct val="76000"/>
              <a:buFont typeface="Wingdings 2" panose="05020102010507070707" pitchFamily="18" charset="2"/>
              <a:buChar char=""/>
              <a:tabLst>
                <a:tab pos="228600" algn="l"/>
              </a:tabLst>
              <a:defRPr sz="2200">
                <a:solidFill>
                  <a:schemeClr val="tx2"/>
                </a:solidFill>
                <a:latin typeface="Century Gothic" pitchFamily="34" charset="0"/>
                <a:cs typeface="Tahoma" panose="020B0604030504040204" pitchFamily="34" charset="0"/>
              </a:defRPr>
            </a:lvl2pPr>
            <a:lvl3pPr marL="1143000" indent="-228600">
              <a:spcBef>
                <a:spcPct val="20000"/>
              </a:spcBef>
              <a:buClr>
                <a:schemeClr val="accent1"/>
              </a:buClr>
              <a:buSzPct val="76000"/>
              <a:buFont typeface="Wingdings 2" panose="05020102010507070707" pitchFamily="18" charset="2"/>
              <a:buChar char=""/>
              <a:tabLst>
                <a:tab pos="228600" algn="l"/>
              </a:tabLst>
              <a:defRPr sz="2000">
                <a:solidFill>
                  <a:schemeClr val="tx2"/>
                </a:solidFill>
                <a:latin typeface="Century Gothic" pitchFamily="34" charset="0"/>
                <a:cs typeface="Tahoma" panose="020B0604030504040204" pitchFamily="34" charset="0"/>
              </a:defRPr>
            </a:lvl3pPr>
            <a:lvl4pPr marL="1600200" indent="-228600">
              <a:spcBef>
                <a:spcPct val="20000"/>
              </a:spcBef>
              <a:buClr>
                <a:schemeClr val="accent1"/>
              </a:buClr>
              <a:buSzPct val="76000"/>
              <a:buFont typeface="Wingdings 2" panose="05020102010507070707" pitchFamily="18" charset="2"/>
              <a:buChar char=""/>
              <a:tabLst>
                <a:tab pos="228600" algn="l"/>
              </a:tabLst>
              <a:defRPr>
                <a:solidFill>
                  <a:schemeClr val="tx2"/>
                </a:solidFill>
                <a:latin typeface="Century Gothic" pitchFamily="34" charset="0"/>
                <a:cs typeface="Tahoma" panose="020B0604030504040204" pitchFamily="34" charset="0"/>
              </a:defRPr>
            </a:lvl4pPr>
            <a:lvl5pPr marL="2057400" indent="-228600">
              <a:spcBef>
                <a:spcPct val="20000"/>
              </a:spcBef>
              <a:buClr>
                <a:schemeClr val="accent1"/>
              </a:buClr>
              <a:buSzPct val="76000"/>
              <a:buFont typeface="Wingdings 2" panose="05020102010507070707" pitchFamily="18" charset="2"/>
              <a:buChar char=""/>
              <a:tabLst>
                <a:tab pos="228600" algn="l"/>
              </a:tabLst>
              <a:defRPr sz="1600">
                <a:solidFill>
                  <a:schemeClr val="tx2"/>
                </a:solidFill>
                <a:latin typeface="Century Gothic" pitchFamily="34" charset="0"/>
                <a:cs typeface="Tahoma" panose="020B0604030504040204" pitchFamily="34" charset="0"/>
              </a:defRPr>
            </a:lvl5pPr>
            <a:lvl6pPr marL="2514600" indent="-228600" algn="r" rtl="1" fontAlgn="base">
              <a:spcBef>
                <a:spcPct val="20000"/>
              </a:spcBef>
              <a:spcAft>
                <a:spcPct val="0"/>
              </a:spcAft>
              <a:buClr>
                <a:schemeClr val="accent1"/>
              </a:buClr>
              <a:buSzPct val="76000"/>
              <a:buFont typeface="Wingdings 2" panose="05020102010507070707" pitchFamily="18" charset="2"/>
              <a:buChar char=""/>
              <a:tabLst>
                <a:tab pos="228600" algn="l"/>
              </a:tabLst>
              <a:defRPr sz="1600">
                <a:solidFill>
                  <a:schemeClr val="tx2"/>
                </a:solidFill>
                <a:latin typeface="Century Gothic" pitchFamily="34" charset="0"/>
                <a:cs typeface="Tahoma" panose="020B0604030504040204" pitchFamily="34" charset="0"/>
              </a:defRPr>
            </a:lvl6pPr>
            <a:lvl7pPr marL="2971800" indent="-228600" algn="r" rtl="1" fontAlgn="base">
              <a:spcBef>
                <a:spcPct val="20000"/>
              </a:spcBef>
              <a:spcAft>
                <a:spcPct val="0"/>
              </a:spcAft>
              <a:buClr>
                <a:schemeClr val="accent1"/>
              </a:buClr>
              <a:buSzPct val="76000"/>
              <a:buFont typeface="Wingdings 2" panose="05020102010507070707" pitchFamily="18" charset="2"/>
              <a:buChar char=""/>
              <a:tabLst>
                <a:tab pos="228600" algn="l"/>
              </a:tabLst>
              <a:defRPr sz="1600">
                <a:solidFill>
                  <a:schemeClr val="tx2"/>
                </a:solidFill>
                <a:latin typeface="Century Gothic" pitchFamily="34" charset="0"/>
                <a:cs typeface="Tahoma" panose="020B0604030504040204" pitchFamily="34" charset="0"/>
              </a:defRPr>
            </a:lvl7pPr>
            <a:lvl8pPr marL="3429000" indent="-228600" algn="r" rtl="1" fontAlgn="base">
              <a:spcBef>
                <a:spcPct val="20000"/>
              </a:spcBef>
              <a:spcAft>
                <a:spcPct val="0"/>
              </a:spcAft>
              <a:buClr>
                <a:schemeClr val="accent1"/>
              </a:buClr>
              <a:buSzPct val="76000"/>
              <a:buFont typeface="Wingdings 2" panose="05020102010507070707" pitchFamily="18" charset="2"/>
              <a:buChar char=""/>
              <a:tabLst>
                <a:tab pos="228600" algn="l"/>
              </a:tabLst>
              <a:defRPr sz="1600">
                <a:solidFill>
                  <a:schemeClr val="tx2"/>
                </a:solidFill>
                <a:latin typeface="Century Gothic" pitchFamily="34" charset="0"/>
                <a:cs typeface="Tahoma" panose="020B0604030504040204" pitchFamily="34" charset="0"/>
              </a:defRPr>
            </a:lvl8pPr>
            <a:lvl9pPr marL="3886200" indent="-228600" algn="r" rtl="1" fontAlgn="base">
              <a:spcBef>
                <a:spcPct val="20000"/>
              </a:spcBef>
              <a:spcAft>
                <a:spcPct val="0"/>
              </a:spcAft>
              <a:buClr>
                <a:schemeClr val="accent1"/>
              </a:buClr>
              <a:buSzPct val="76000"/>
              <a:buFont typeface="Wingdings 2" panose="05020102010507070707" pitchFamily="18" charset="2"/>
              <a:buChar char=""/>
              <a:tabLst>
                <a:tab pos="228600" algn="l"/>
              </a:tabLst>
              <a:defRPr sz="1600">
                <a:solidFill>
                  <a:schemeClr val="tx2"/>
                </a:solidFill>
                <a:latin typeface="Century Gothic" pitchFamily="34" charset="0"/>
                <a:cs typeface="Tahoma" panose="020B0604030504040204" pitchFamily="34" charset="0"/>
              </a:defRPr>
            </a:lvl9pPr>
          </a:lstStyle>
          <a:p>
            <a:pPr algn="just">
              <a:spcBef>
                <a:spcPct val="0"/>
              </a:spcBef>
              <a:buClrTx/>
              <a:buSzTx/>
              <a:buFontTx/>
              <a:buNone/>
            </a:pPr>
            <a:r>
              <a:rPr lang="fa-IR" altLang="fa-IR" sz="1600">
                <a:solidFill>
                  <a:schemeClr val="tx1"/>
                </a:solidFill>
                <a:latin typeface="Arial" panose="020B0604020202020204" pitchFamily="34" charset="0"/>
                <a:cs typeface="Arial" panose="020B0604020202020204" pitchFamily="34" charset="0"/>
              </a:rPr>
              <a:t>-</a:t>
            </a:r>
            <a:r>
              <a:rPr lang="fa-IR" altLang="fa-IR" sz="2000">
                <a:solidFill>
                  <a:schemeClr val="tx1"/>
                </a:solidFill>
                <a:latin typeface="Arial" panose="020B0604020202020204" pitchFamily="34" charset="0"/>
                <a:cs typeface="Arial" panose="020B0604020202020204" pitchFamily="34" charset="0"/>
              </a:rPr>
              <a:t>براي واردكردن نخ بين دندانهاي فك پايين از دو انگشت اشاره و بين دندانهاي فك بالا از دو انگشت شست يا يك شست و يك انگشت اشاره استفاده كنيد.</a:t>
            </a:r>
          </a:p>
          <a:p>
            <a:pPr algn="just" eaLnBrk="0" hangingPunct="0">
              <a:spcBef>
                <a:spcPct val="0"/>
              </a:spcBef>
              <a:buClrTx/>
              <a:buSzPct val="100000"/>
              <a:buFont typeface="Tahoma" panose="020B0604030504040204" pitchFamily="34" charset="0"/>
              <a:buChar char="-"/>
            </a:pPr>
            <a:endParaRPr lang="fa-IR" altLang="fa-IR" sz="2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eaLnBrk="0" hangingPunct="0">
              <a:spcBef>
                <a:spcPct val="0"/>
              </a:spcBef>
              <a:buClrTx/>
              <a:buSzPct val="100000"/>
              <a:buFont typeface="Tahoma" panose="020B0604030504040204" pitchFamily="34" charset="0"/>
              <a:buChar char="-"/>
            </a:pPr>
            <a:endParaRPr lang="fa-IR" altLang="fa-IR" sz="200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eaLnBrk="0" hangingPunct="0">
              <a:spcBef>
                <a:spcPct val="0"/>
              </a:spcBef>
              <a:buClrTx/>
              <a:buSzPct val="100000"/>
              <a:buFont typeface="Tahoma" panose="020B0604030504040204" pitchFamily="34" charset="0"/>
              <a:buChar char="-"/>
            </a:pPr>
            <a:r>
              <a:rPr lang="fa-IR" altLang="fa-IR" sz="2000">
                <a:solidFill>
                  <a:srgbClr val="000000"/>
                </a:solidFill>
                <a:latin typeface="Arial" panose="020B0604020202020204" pitchFamily="34" charset="0"/>
                <a:ea typeface="Times New Roman" panose="02020603050405020304" pitchFamily="18" charset="0"/>
                <a:cs typeface="Arial" panose="020B0604020202020204" pitchFamily="34" charset="0"/>
              </a:rPr>
              <a:t>نخ را با حركتي شبيه اره كشيدن به آرامي به فضاي بين</a:t>
            </a:r>
            <a:endParaRPr lang="en-US" altLang="fa-IR" sz="2000">
              <a:solidFill>
                <a:schemeClr val="tx1"/>
              </a:solidFill>
              <a:latin typeface="Arial" panose="020B0604020202020204" pitchFamily="34" charset="0"/>
              <a:cs typeface="Arial" panose="020B0604020202020204" pitchFamily="34" charset="0"/>
            </a:endParaRPr>
          </a:p>
          <a:p>
            <a:pPr algn="just" eaLnBrk="0" hangingPunct="0">
              <a:spcBef>
                <a:spcPct val="0"/>
              </a:spcBef>
              <a:buClrTx/>
              <a:buSzTx/>
              <a:buFontTx/>
              <a:buNone/>
            </a:pPr>
            <a:r>
              <a:rPr lang="fa-IR" altLang="fa-IR" sz="2000">
                <a:solidFill>
                  <a:srgbClr val="000000"/>
                </a:solidFill>
                <a:latin typeface="Arial" panose="020B0604020202020204" pitchFamily="34" charset="0"/>
                <a:cs typeface="Arial" panose="020B0604020202020204" pitchFamily="34" charset="0"/>
              </a:rPr>
              <a:t> دندانها واردكنيد مراقب باشيد  فشار نخ ، لثه را زخم نكند.</a:t>
            </a:r>
            <a:endParaRPr lang="en-US" altLang="fa-IR" sz="2000">
              <a:solidFill>
                <a:schemeClr val="tx1"/>
              </a:solidFill>
              <a:latin typeface="Arial" panose="020B0604020202020204" pitchFamily="34" charset="0"/>
              <a:cs typeface="Arial" panose="020B0604020202020204" pitchFamily="34" charset="0"/>
            </a:endParaRPr>
          </a:p>
          <a:p>
            <a:pPr algn="just" eaLnBrk="0" hangingPunct="0">
              <a:spcBef>
                <a:spcPct val="0"/>
              </a:spcBef>
              <a:buClrTx/>
              <a:buSzTx/>
              <a:buFontTx/>
              <a:buNone/>
            </a:pPr>
            <a:endParaRPr lang="en-US" altLang="fa-IR" sz="2000">
              <a:solidFill>
                <a:schemeClr val="tx1"/>
              </a:solidFill>
              <a:latin typeface="Arial" panose="020B0604020202020204" pitchFamily="34" charset="0"/>
              <a:cs typeface="Arial" panose="020B0604020202020204" pitchFamily="34" charset="0"/>
            </a:endParaRPr>
          </a:p>
        </p:txBody>
      </p:sp>
      <p:pic>
        <p:nvPicPr>
          <p:cNvPr id="44038" name="Picture 8" descr="flos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000125"/>
            <a:ext cx="2663825" cy="2447925"/>
          </a:xfrm>
          <a:prstGeom prst="rect">
            <a:avLst/>
          </a:prstGeom>
          <a:noFill/>
          <a:ln w="76200">
            <a:solidFill>
              <a:srgbClr val="3399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6" name="Rectangle 2"/>
          <p:cNvSpPr>
            <a:spLocks noChangeArrowheads="1"/>
          </p:cNvSpPr>
          <p:nvPr/>
        </p:nvSpPr>
        <p:spPr bwMode="auto">
          <a:xfrm>
            <a:off x="1139825" y="1627188"/>
            <a:ext cx="7353300" cy="412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auto" hangingPunct="1">
              <a:spcBef>
                <a:spcPct val="0"/>
              </a:spcBef>
              <a:spcAft>
                <a:spcPts val="0"/>
              </a:spcAft>
              <a:buFontTx/>
              <a:buNone/>
              <a:defRPr/>
            </a:pPr>
            <a:r>
              <a:rPr lang="ar-SA" altLang="fa-IR" sz="4400" b="1" i="1" dirty="0">
                <a:solidFill>
                  <a:srgbClr val="C00000"/>
                </a:solidFill>
              </a:rPr>
              <a:t>از تولد تا 1 سالگی</a:t>
            </a:r>
            <a:endParaRPr lang="fa-IR" altLang="fa-IR" sz="4400" b="1" i="1" dirty="0">
              <a:solidFill>
                <a:srgbClr val="C00000"/>
              </a:solidFill>
            </a:endParaRPr>
          </a:p>
          <a:p>
            <a:pPr algn="r" eaLnBrk="1" fontAlgn="auto" hangingPunct="1">
              <a:spcBef>
                <a:spcPct val="0"/>
              </a:spcBef>
              <a:spcAft>
                <a:spcPts val="0"/>
              </a:spcAft>
              <a:buFontTx/>
              <a:buNone/>
              <a:defRPr/>
            </a:pPr>
            <a:endParaRPr lang="fa-IR" altLang="fa-IR" b="1" dirty="0"/>
          </a:p>
          <a:p>
            <a:pPr algn="r" eaLnBrk="1" fontAlgn="auto" hangingPunct="1">
              <a:spcBef>
                <a:spcPct val="0"/>
              </a:spcBef>
              <a:spcAft>
                <a:spcPts val="0"/>
              </a:spcAft>
              <a:buFontTx/>
              <a:buNone/>
              <a:defRPr/>
            </a:pPr>
            <a:endParaRPr lang="fa-IR" altLang="fa-IR" sz="1800" b="1" dirty="0"/>
          </a:p>
          <a:p>
            <a:pPr marL="514350" indent="-514350" algn="r" eaLnBrk="1" fontAlgn="auto" hangingPunct="1">
              <a:spcBef>
                <a:spcPct val="0"/>
              </a:spcBef>
              <a:spcAft>
                <a:spcPts val="0"/>
              </a:spcAft>
              <a:buFont typeface="Wingdings" panose="05000000000000000000" pitchFamily="2" charset="2"/>
              <a:buChar char="v"/>
              <a:defRPr/>
            </a:pPr>
            <a:r>
              <a:rPr lang="fa-IR" altLang="fa-IR" sz="2800" dirty="0" smtClean="0"/>
              <a:t>شروع </a:t>
            </a:r>
            <a:r>
              <a:rPr lang="ar-SA" altLang="fa-IR" sz="2800" dirty="0" smtClean="0"/>
              <a:t>تمیز </a:t>
            </a:r>
            <a:r>
              <a:rPr lang="ar-SA" altLang="fa-IR" sz="2800" dirty="0"/>
              <a:t>کردن دندان‌های </a:t>
            </a:r>
            <a:r>
              <a:rPr lang="ar-SA" altLang="fa-IR" sz="2800" dirty="0" smtClean="0"/>
              <a:t>کودک</a:t>
            </a:r>
            <a:r>
              <a:rPr lang="fa-IR" altLang="fa-IR" sz="2800" dirty="0"/>
              <a:t> :</a:t>
            </a:r>
            <a:r>
              <a:rPr lang="ar-SA" altLang="fa-IR" sz="2800" dirty="0" smtClean="0"/>
              <a:t> از </a:t>
            </a:r>
            <a:r>
              <a:rPr lang="ar-SA" altLang="fa-IR" sz="2800" dirty="0"/>
              <a:t>6 ماهگی همزمان با رویش اولین دندان </a:t>
            </a:r>
            <a:r>
              <a:rPr lang="ar-SA" altLang="fa-IR" sz="2800" dirty="0" smtClean="0"/>
              <a:t>شیری</a:t>
            </a:r>
            <a:endParaRPr lang="fa-IR" altLang="fa-IR" sz="2800" dirty="0"/>
          </a:p>
          <a:p>
            <a:pPr marL="514350" indent="-514350" algn="r" eaLnBrk="1" fontAlgn="auto" hangingPunct="1">
              <a:spcBef>
                <a:spcPct val="0"/>
              </a:spcBef>
              <a:spcAft>
                <a:spcPts val="0"/>
              </a:spcAft>
              <a:buFont typeface="Wingdings" panose="05000000000000000000" pitchFamily="2" charset="2"/>
              <a:buChar char="v"/>
              <a:defRPr/>
            </a:pPr>
            <a:r>
              <a:rPr lang="ar-SA" altLang="fa-IR" sz="2800" dirty="0" smtClean="0"/>
              <a:t>یک </a:t>
            </a:r>
            <a:r>
              <a:rPr lang="ar-SA" altLang="fa-IR" sz="2800" dirty="0"/>
              <a:t>تکه پارچه تمیز و مرطوب </a:t>
            </a:r>
            <a:endParaRPr lang="fa-IR" altLang="fa-IR" sz="2800" dirty="0"/>
          </a:p>
          <a:p>
            <a:pPr marL="514350" indent="-514350" algn="r" eaLnBrk="1" fontAlgn="auto" hangingPunct="1">
              <a:spcBef>
                <a:spcPct val="0"/>
              </a:spcBef>
              <a:spcAft>
                <a:spcPts val="0"/>
              </a:spcAft>
              <a:buFont typeface="Wingdings" panose="05000000000000000000" pitchFamily="2" charset="2"/>
              <a:buChar char="v"/>
              <a:defRPr/>
            </a:pPr>
            <a:r>
              <a:rPr lang="ar-SA" altLang="fa-IR" sz="2800" dirty="0" smtClean="0">
                <a:solidFill>
                  <a:srgbClr val="0070C0"/>
                </a:solidFill>
              </a:rPr>
              <a:t>6 ماهگی تا 12 ماهگی، لازم است نوزاد را برای اولین مشاوره</a:t>
            </a:r>
            <a:r>
              <a:rPr lang="fa-IR" altLang="fa-IR" sz="2800" dirty="0" smtClean="0">
                <a:solidFill>
                  <a:srgbClr val="0070C0"/>
                </a:solidFill>
              </a:rPr>
              <a:t> به</a:t>
            </a:r>
            <a:r>
              <a:rPr lang="ar-SA" altLang="fa-IR" sz="2800" dirty="0" smtClean="0">
                <a:solidFill>
                  <a:srgbClr val="0070C0"/>
                </a:solidFill>
              </a:rPr>
              <a:t> دندان‌پزشک </a:t>
            </a:r>
            <a:r>
              <a:rPr lang="fa-IR" altLang="fa-IR" sz="2800" dirty="0" smtClean="0">
                <a:solidFill>
                  <a:srgbClr val="0070C0"/>
                </a:solidFill>
              </a:rPr>
              <a:t>مراجعه کند</a:t>
            </a:r>
            <a:r>
              <a:rPr lang="ar-SA" altLang="fa-IR" sz="2800" dirty="0" smtClean="0">
                <a:solidFill>
                  <a:srgbClr val="0070C0"/>
                </a:solidFill>
              </a:rPr>
              <a:t>.</a:t>
            </a:r>
            <a:endParaRPr lang="fa-IR" altLang="fa-IR" sz="2800" dirty="0">
              <a:solidFill>
                <a:srgbClr val="0070C0"/>
              </a:solidFill>
            </a:endParaRPr>
          </a:p>
          <a:p>
            <a:pPr algn="r" eaLnBrk="1" fontAlgn="auto" hangingPunct="1">
              <a:spcBef>
                <a:spcPct val="0"/>
              </a:spcBef>
              <a:spcAft>
                <a:spcPts val="0"/>
              </a:spcAft>
              <a:buFontTx/>
              <a:buNone/>
              <a:defRPr/>
            </a:pPr>
            <a:endParaRPr lang="ar-SA" altLang="fa-IR" sz="2800" dirty="0">
              <a:solidFill>
                <a:srgbClr val="0070C0"/>
              </a:solidFill>
            </a:endParaRPr>
          </a:p>
        </p:txBody>
      </p:sp>
      <p:sp>
        <p:nvSpPr>
          <p:cNvPr id="8195" name="Rectangle 1"/>
          <p:cNvSpPr>
            <a:spLocks noChangeArrowheads="1"/>
          </p:cNvSpPr>
          <p:nvPr/>
        </p:nvSpPr>
        <p:spPr bwMode="auto">
          <a:xfrm>
            <a:off x="10215563" y="2006600"/>
            <a:ext cx="296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cs typeface="Tahoma" panose="020B0604030504040204" pitchFamily="34" charset="0"/>
              </a:defRPr>
            </a:lvl1pPr>
            <a:lvl2pPr marL="742950" indent="-285750">
              <a:defRPr>
                <a:solidFill>
                  <a:schemeClr val="tx1"/>
                </a:solidFill>
                <a:latin typeface="Century Gothic" pitchFamily="34" charset="0"/>
                <a:cs typeface="Tahoma" panose="020B0604030504040204" pitchFamily="34" charset="0"/>
              </a:defRPr>
            </a:lvl2pPr>
            <a:lvl3pPr marL="1143000" indent="-228600">
              <a:defRPr>
                <a:solidFill>
                  <a:schemeClr val="tx1"/>
                </a:solidFill>
                <a:latin typeface="Century Gothic" pitchFamily="34" charset="0"/>
                <a:cs typeface="Tahoma" panose="020B0604030504040204" pitchFamily="34" charset="0"/>
              </a:defRPr>
            </a:lvl3pPr>
            <a:lvl4pPr marL="1600200" indent="-228600">
              <a:defRPr>
                <a:solidFill>
                  <a:schemeClr val="tx1"/>
                </a:solidFill>
                <a:latin typeface="Century Gothic" pitchFamily="34" charset="0"/>
                <a:cs typeface="Tahoma" panose="020B0604030504040204" pitchFamily="34" charset="0"/>
              </a:defRPr>
            </a:lvl4pPr>
            <a:lvl5pPr marL="2057400" indent="-228600">
              <a:defRPr>
                <a:solidFill>
                  <a:schemeClr val="tx1"/>
                </a:solidFill>
                <a:latin typeface="Century Gothic" pitchFamily="34" charset="0"/>
                <a:cs typeface="Tahoma" panose="020B0604030504040204" pitchFamily="34" charset="0"/>
              </a:defRPr>
            </a:lvl5pPr>
            <a:lvl6pPr marL="25146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6pPr>
            <a:lvl7pPr marL="29718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7pPr>
            <a:lvl8pPr marL="34290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8pPr>
            <a:lvl9pPr marL="38862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9pPr>
          </a:lstStyle>
          <a:p>
            <a:r>
              <a:rPr lang="ar-SA" altLang="fa-IR" sz="2800">
                <a:solidFill>
                  <a:srgbClr val="000000"/>
                </a:solidFill>
              </a:rPr>
              <a:t> </a:t>
            </a:r>
            <a:endParaRPr lang="fa-IR"/>
          </a:p>
        </p:txBody>
      </p:sp>
      <p:pic>
        <p:nvPicPr>
          <p:cNvPr id="8196" name="Picture 6" descr="35le1b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620713"/>
            <a:ext cx="2400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1042988" y="1268413"/>
            <a:ext cx="7239000" cy="2136775"/>
          </a:xfrm>
        </p:spPr>
        <p:txBody>
          <a:bodyPr/>
          <a:lstStyle/>
          <a:p>
            <a:pPr algn="just"/>
            <a:r>
              <a:rPr lang="fa-IR" altLang="fa-IR" smtClean="0"/>
              <a:t>پس از اینکه نخ را وارد فضای بین دندانی کردید ابتدا نخ را به سطح کناری دندان جلویی تکیه داده و با ملایمت به زیر لثه برده و آن را به دیواره دندان چسبانده و چند بار به طرف بالا و پایین حرکت دهید.</a:t>
            </a:r>
            <a:endParaRPr lang="en-US" altLang="fa-IR" smtClean="0"/>
          </a:p>
        </p:txBody>
      </p:sp>
      <p:pic>
        <p:nvPicPr>
          <p:cNvPr id="450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3429000"/>
            <a:ext cx="4075112"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95288" y="0"/>
            <a:ext cx="7416800" cy="765175"/>
          </a:xfrm>
        </p:spPr>
        <p:txBody>
          <a:bodyPr/>
          <a:lstStyle/>
          <a:p>
            <a:pPr algn="r"/>
            <a:r>
              <a:rPr lang="fa-IR" smtClean="0">
                <a:solidFill>
                  <a:srgbClr val="CC0000"/>
                </a:solidFill>
                <a:cs typeface="Andalus" panose="02020603050405020304" pitchFamily="18" charset="-78"/>
              </a:rPr>
              <a:t>نكات:</a:t>
            </a:r>
            <a:endParaRPr lang="en-US" smtClean="0">
              <a:solidFill>
                <a:srgbClr val="CC0000"/>
              </a:solidFill>
              <a:cs typeface="Andalus" panose="02020603050405020304" pitchFamily="18" charset="-78"/>
            </a:endParaRPr>
          </a:p>
        </p:txBody>
      </p:sp>
      <p:sp>
        <p:nvSpPr>
          <p:cNvPr id="60419" name="Rectangle 3"/>
          <p:cNvSpPr>
            <a:spLocks noGrp="1" noChangeArrowheads="1"/>
          </p:cNvSpPr>
          <p:nvPr>
            <p:ph idx="1"/>
          </p:nvPr>
        </p:nvSpPr>
        <p:spPr>
          <a:xfrm>
            <a:off x="755650" y="1196975"/>
            <a:ext cx="7705725" cy="5327650"/>
          </a:xfrm>
        </p:spPr>
        <p:txBody>
          <a:bodyPr/>
          <a:lstStyle/>
          <a:p>
            <a:pPr algn="just">
              <a:lnSpc>
                <a:spcPct val="80000"/>
              </a:lnSpc>
            </a:pPr>
            <a:r>
              <a:rPr lang="fa-IR" altLang="fa-IR" sz="1900" smtClean="0">
                <a:latin typeface="Arial" panose="020B0604020202020204" pitchFamily="34" charset="0"/>
                <a:cs typeface="Arial" panose="020B0604020202020204" pitchFamily="34" charset="0"/>
              </a:rPr>
              <a:t> پشت آخرين دندان هر فك را نيز مثل دندانهاي ديگر نخ بكشيد.</a:t>
            </a:r>
          </a:p>
          <a:p>
            <a:pPr algn="just">
              <a:lnSpc>
                <a:spcPct val="80000"/>
              </a:lnSpc>
            </a:pPr>
            <a:r>
              <a:rPr lang="fa-IR" altLang="fa-IR" sz="1900" smtClean="0">
                <a:latin typeface="Arial" panose="020B0604020202020204" pitchFamily="34" charset="0"/>
                <a:cs typeface="Arial" panose="020B0604020202020204" pitchFamily="34" charset="0"/>
              </a:rPr>
              <a:t>استفاده از نخ دندان براي كودك بايد به كمك والديني كه آموزش ديده باشند، انجام پذيرد. پس از اينكه كودك مهارت كافي را بدست آورد، بازهم تا مدتي با نظارت والدين جهت استفاده صحيح از نخ دندان مي‌تواند شخصاً اين كار را انجام بدهد. </a:t>
            </a:r>
          </a:p>
          <a:p>
            <a:pPr algn="just">
              <a:lnSpc>
                <a:spcPct val="80000"/>
              </a:lnSpc>
            </a:pPr>
            <a:endParaRPr lang="fa-IR" altLang="fa-IR" sz="1900" smtClean="0">
              <a:latin typeface="Arial" panose="020B0604020202020204" pitchFamily="34" charset="0"/>
              <a:cs typeface="Arial" panose="020B0604020202020204" pitchFamily="34" charset="0"/>
            </a:endParaRPr>
          </a:p>
          <a:p>
            <a:pPr algn="just">
              <a:lnSpc>
                <a:spcPct val="80000"/>
              </a:lnSpc>
            </a:pPr>
            <a:r>
              <a:rPr lang="fa-IR" altLang="fa-IR" sz="1900" smtClean="0">
                <a:latin typeface="Arial" panose="020B0604020202020204" pitchFamily="34" charset="0"/>
                <a:cs typeface="Arial" panose="020B0604020202020204" pitchFamily="34" charset="0"/>
              </a:rPr>
              <a:t>بهتر است روزي دو بار ( شبها قبل از خواب و صبحها بعد از صبحانه) از نخ دندان ومسواك استفاده كنيد. در غير اينصورت حداقل شبها قبل از خواب ابتدا از نخ دندان استفاده كرده، سپس  دندانها را مسواك كنيد.</a:t>
            </a:r>
            <a:endParaRPr lang="en-US" altLang="fa-IR" sz="1900" smtClean="0">
              <a:latin typeface="Arial" panose="020B0604020202020204" pitchFamily="34" charset="0"/>
              <a:cs typeface="Arial" panose="020B0604020202020204" pitchFamily="34" charset="0"/>
            </a:endParaRPr>
          </a:p>
          <a:p>
            <a:pPr algn="just">
              <a:lnSpc>
                <a:spcPct val="80000"/>
              </a:lnSpc>
            </a:pPr>
            <a:endParaRPr lang="fa-IR" altLang="fa-IR" sz="1900" smtClean="0">
              <a:latin typeface="Arial" panose="020B0604020202020204" pitchFamily="34" charset="0"/>
              <a:cs typeface="Arial" panose="020B0604020202020204" pitchFamily="34" charset="0"/>
            </a:endParaRPr>
          </a:p>
          <a:p>
            <a:pPr algn="just">
              <a:lnSpc>
                <a:spcPct val="80000"/>
              </a:lnSpc>
            </a:pPr>
            <a:r>
              <a:rPr lang="fa-IR" altLang="fa-IR" sz="1900" smtClean="0">
                <a:latin typeface="Arial" panose="020B0604020202020204" pitchFamily="34" charset="0"/>
                <a:cs typeface="Arial" panose="020B0604020202020204" pitchFamily="34" charset="0"/>
              </a:rPr>
              <a:t>- اگر هنگام مسواك زدن و نخ كشيدن دندانها، درد و خونريزي وجود داشت، در اكثر مواقع با ادامه اينكار (استفاده از مسواک و نخ دندان ) و برطرف شدن التهاب لثه ، درد و خونريزي هم از بين مي رود. اگر پس از يك هفته علائم برطرف نشد حتماً بيمار را به دندانپزشک ارجاع دهيد. </a:t>
            </a:r>
            <a:endParaRPr lang="en-US" altLang="fa-IR" sz="1900" smtClean="0">
              <a:latin typeface="Arial" panose="020B0604020202020204" pitchFamily="34" charset="0"/>
              <a:cs typeface="Arial" panose="020B0604020202020204" pitchFamily="34" charset="0"/>
            </a:endParaRPr>
          </a:p>
          <a:p>
            <a:pPr algn="just">
              <a:lnSpc>
                <a:spcPct val="80000"/>
              </a:lnSpc>
            </a:pPr>
            <a:endParaRPr lang="en-US" altLang="fa-IR" sz="1900" smtClean="0">
              <a:latin typeface="Arial" panose="020B0604020202020204" pitchFamily="34" charset="0"/>
              <a:cs typeface="Arial" panose="020B0604020202020204" pitchFamily="34" charset="0"/>
            </a:endParaRPr>
          </a:p>
          <a:p>
            <a:pPr algn="just">
              <a:lnSpc>
                <a:spcPct val="80000"/>
              </a:lnSpc>
            </a:pPr>
            <a:r>
              <a:rPr lang="fa-IR" altLang="fa-IR" smtClean="0">
                <a:solidFill>
                  <a:srgbClr val="CC0000"/>
                </a:solidFill>
                <a:latin typeface="Arial" panose="020B0604020202020204" pitchFamily="34" charset="0"/>
                <a:cs typeface="Arial" panose="020B0604020202020204" pitchFamily="34" charset="0"/>
              </a:rPr>
              <a:t>نكته مهم: به جاي نخ دندان براي تميز كردن سطوح بين دندانها از هيچ نوع نخ ديگر يا وسايل سخت و نوك‌تيز مثل سنجاق و چوب كبريت استفاده نكنيد.</a:t>
            </a:r>
          </a:p>
          <a:p>
            <a:pPr algn="just">
              <a:lnSpc>
                <a:spcPct val="80000"/>
              </a:lnSpc>
              <a:buFont typeface="Wingdings" panose="05000000000000000000" pitchFamily="2" charset="2"/>
              <a:buNone/>
            </a:pPr>
            <a:r>
              <a:rPr lang="fa-IR" altLang="fa-IR" sz="1900" smtClean="0">
                <a:latin typeface="Arial" panose="020B0604020202020204" pitchFamily="34" charset="0"/>
                <a:cs typeface="Arial" panose="020B0604020202020204" pitchFamily="34" charset="0"/>
              </a:rPr>
              <a:t/>
            </a:r>
            <a:br>
              <a:rPr lang="fa-IR" altLang="fa-IR" sz="1900" smtClean="0">
                <a:latin typeface="Arial" panose="020B0604020202020204" pitchFamily="34" charset="0"/>
                <a:cs typeface="Arial" panose="020B0604020202020204" pitchFamily="34" charset="0"/>
              </a:rPr>
            </a:br>
            <a:endParaRPr lang="en-US" altLang="fa-IR" sz="1900" smtClean="0">
              <a:latin typeface="Arial" panose="020B0604020202020204" pitchFamily="34" charset="0"/>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60419">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417638"/>
          </a:xfrm>
        </p:spPr>
        <p:txBody>
          <a:bodyPr/>
          <a:lstStyle/>
          <a:p>
            <a:pPr algn="ctr"/>
            <a:r>
              <a:rPr lang="fa-IR" altLang="fa-IR" sz="3600" b="1" i="1" smtClean="0">
                <a:solidFill>
                  <a:srgbClr val="C00000"/>
                </a:solidFill>
                <a:latin typeface="Arial" panose="020B0604020202020204" pitchFamily="34" charset="0"/>
                <a:cs typeface="Arial" panose="020B0604020202020204" pitchFamily="34" charset="0"/>
              </a:rPr>
              <a:t>نحوه تميز كردن لثه ودندانهاي نوزاد</a:t>
            </a:r>
            <a:endParaRPr lang="en-US" altLang="fa-IR" sz="3600" b="1" i="1" smtClean="0">
              <a:solidFill>
                <a:srgbClr val="C00000"/>
              </a:solidFill>
              <a:latin typeface="Arial" panose="020B0604020202020204" pitchFamily="34" charset="0"/>
              <a:cs typeface="Arial" panose="020B0604020202020204" pitchFamily="34" charset="0"/>
            </a:endParaRPr>
          </a:p>
        </p:txBody>
      </p:sp>
      <p:sp>
        <p:nvSpPr>
          <p:cNvPr id="9219" name="Rectangle 3"/>
          <p:cNvSpPr>
            <a:spLocks noGrp="1" noChangeArrowheads="1"/>
          </p:cNvSpPr>
          <p:nvPr>
            <p:ph idx="1"/>
          </p:nvPr>
        </p:nvSpPr>
        <p:spPr>
          <a:xfrm>
            <a:off x="684213" y="1628775"/>
            <a:ext cx="7777162" cy="4562475"/>
          </a:xfrm>
        </p:spPr>
        <p:txBody>
          <a:bodyPr/>
          <a:lstStyle/>
          <a:p>
            <a:pPr>
              <a:lnSpc>
                <a:spcPct val="90000"/>
              </a:lnSpc>
              <a:buFont typeface="Wingdings" panose="05000000000000000000" pitchFamily="2" charset="2"/>
              <a:buChar char="v"/>
            </a:pPr>
            <a:r>
              <a:rPr lang="fa-IR" altLang="fa-IR" sz="2000" b="1" smtClean="0">
                <a:latin typeface="Arial" panose="020B0604020202020204" pitchFamily="34" charset="0"/>
                <a:cs typeface="Arial" panose="020B0604020202020204" pitchFamily="34" charset="0"/>
              </a:rPr>
              <a:t>كودك را بطوريكه سرش بطرف مادر و پاهايش از او دور باشد بغل كند</a:t>
            </a:r>
          </a:p>
          <a:p>
            <a:pPr>
              <a:lnSpc>
                <a:spcPct val="90000"/>
              </a:lnSpc>
              <a:buFont typeface="Wingdings" panose="05000000000000000000" pitchFamily="2" charset="2"/>
              <a:buChar char="v"/>
            </a:pPr>
            <a:endParaRPr lang="fa-IR" altLang="fa-I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r>
              <a:rPr lang="fa-IR" altLang="fa-IR" sz="2000" b="1" smtClean="0">
                <a:latin typeface="Arial" panose="020B0604020202020204" pitchFamily="34" charset="0"/>
                <a:cs typeface="Arial" panose="020B0604020202020204" pitchFamily="34" charset="0"/>
              </a:rPr>
              <a:t>براي باز كردن دهان انگشت سبابه را به گونه كودك به آرامي فشار دهند تا فك پائين باز شود</a:t>
            </a:r>
          </a:p>
          <a:p>
            <a:pPr>
              <a:lnSpc>
                <a:spcPct val="90000"/>
              </a:lnSpc>
              <a:buFont typeface="Wingdings" panose="05000000000000000000" pitchFamily="2" charset="2"/>
              <a:buChar char="v"/>
            </a:pPr>
            <a:endParaRPr lang="fa-IR" altLang="fa-I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r>
              <a:rPr lang="fa-IR" altLang="fa-IR" sz="2000" b="1" smtClean="0">
                <a:latin typeface="Arial" panose="020B0604020202020204" pitchFamily="34" charset="0"/>
                <a:cs typeface="Arial" panose="020B0604020202020204" pitchFamily="34" charset="0"/>
              </a:rPr>
              <a:t>يك تكه گاز تميز دور انگشت سبابه پيچيده و لثه بالا و پائين را به آهستگي تميز كنند</a:t>
            </a:r>
          </a:p>
          <a:p>
            <a:pPr>
              <a:lnSpc>
                <a:spcPct val="90000"/>
              </a:lnSpc>
              <a:buFont typeface="Wingdings" panose="05000000000000000000" pitchFamily="2" charset="2"/>
              <a:buChar char="v"/>
            </a:pPr>
            <a:endParaRPr lang="fa-IR" altLang="fa-I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endParaRPr lang="fa-IR" altLang="fa-I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r>
              <a:rPr lang="fa-IR" altLang="fa-IR" sz="2000" b="1" smtClean="0">
                <a:latin typeface="Arial" panose="020B0604020202020204" pitchFamily="34" charset="0"/>
                <a:cs typeface="Arial" panose="020B0604020202020204" pitchFamily="34" charset="0"/>
              </a:rPr>
              <a:t>فشار به اندازه اي باشد كه تا پلاك ميكروبي برداشته شود</a:t>
            </a:r>
          </a:p>
          <a:p>
            <a:pPr>
              <a:lnSpc>
                <a:spcPct val="90000"/>
              </a:lnSpc>
              <a:buFont typeface="Wingdings" panose="05000000000000000000" pitchFamily="2" charset="2"/>
              <a:buChar char="v"/>
            </a:pPr>
            <a:endParaRPr lang="fa-IR" altLang="fa-IR" sz="2000" b="1" smtClean="0">
              <a:latin typeface="Arial" panose="020B0604020202020204" pitchFamily="34" charset="0"/>
              <a:cs typeface="Arial" panose="020B0604020202020204" pitchFamily="34" charset="0"/>
            </a:endParaRPr>
          </a:p>
          <a:p>
            <a:pPr>
              <a:lnSpc>
                <a:spcPct val="90000"/>
              </a:lnSpc>
              <a:buFont typeface="Wingdings" panose="05000000000000000000" pitchFamily="2" charset="2"/>
              <a:buChar char="v"/>
            </a:pPr>
            <a:r>
              <a:rPr lang="fa-IR" altLang="fa-IR" sz="2000" b="1" smtClean="0">
                <a:latin typeface="Arial" panose="020B0604020202020204" pitchFamily="34" charset="0"/>
                <a:cs typeface="Arial" panose="020B0604020202020204" pitchFamily="34" charset="0"/>
              </a:rPr>
              <a:t> روزي دو بار بعد از اولين و آخرين دفعه تغذيه انجام شود</a:t>
            </a:r>
            <a:r>
              <a:rPr lang="fa-IR" altLang="fa-IR" smtClean="0">
                <a:latin typeface="Arial" panose="020B0604020202020204" pitchFamily="34" charset="0"/>
                <a:cs typeface="Arial" panose="020B0604020202020204" pitchFamily="34" charset="0"/>
              </a:rPr>
              <a:t> </a:t>
            </a:r>
            <a:endParaRPr lang="en-US" altLang="fa-IR" smtClean="0">
              <a:latin typeface="Arial" panose="020B0604020202020204" pitchFamily="34" charset="0"/>
              <a:cs typeface="Arial" panose="020B0604020202020204" pitchFamily="34" charset="0"/>
            </a:endParaRPr>
          </a:p>
        </p:txBody>
      </p:sp>
      <p:pic>
        <p:nvPicPr>
          <p:cNvPr id="9220"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4365625"/>
            <a:ext cx="252095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417638"/>
          </a:xfrm>
        </p:spPr>
        <p:txBody>
          <a:bodyPr/>
          <a:lstStyle/>
          <a:p>
            <a:pPr rtl="0"/>
            <a:r>
              <a:rPr lang="fa-IR" altLang="fa-IR" sz="3600" b="1" i="1" smtClean="0">
                <a:solidFill>
                  <a:srgbClr val="C00000"/>
                </a:solidFill>
                <a:latin typeface="Arial" panose="020B0604020202020204" pitchFamily="34" charset="0"/>
                <a:cs typeface="Arial" panose="020B0604020202020204" pitchFamily="34" charset="0"/>
              </a:rPr>
              <a:t>نحوه تميز كردن لثه ودندانهاي نوزاد</a:t>
            </a:r>
            <a:endParaRPr lang="en-US" altLang="fa-IR" sz="3600" b="1" i="1" smtClean="0">
              <a:solidFill>
                <a:srgbClr val="C00000"/>
              </a:solidFill>
              <a:latin typeface="Arial" panose="020B0604020202020204" pitchFamily="34" charset="0"/>
              <a:cs typeface="Arial" panose="020B0604020202020204" pitchFamily="34" charset="0"/>
            </a:endParaRPr>
          </a:p>
        </p:txBody>
      </p:sp>
      <p:sp>
        <p:nvSpPr>
          <p:cNvPr id="62469" name="Rectangle 3"/>
          <p:cNvSpPr>
            <a:spLocks noGrp="1" noChangeArrowheads="1"/>
          </p:cNvSpPr>
          <p:nvPr>
            <p:ph idx="1"/>
          </p:nvPr>
        </p:nvSpPr>
        <p:spPr>
          <a:xfrm>
            <a:off x="684213" y="1628775"/>
            <a:ext cx="7777162" cy="4562475"/>
          </a:xfrm>
        </p:spPr>
        <p:txBody>
          <a:bodyPr rtlCol="0">
            <a:normAutofit fontScale="92500" lnSpcReduction="20000"/>
          </a:bodyPr>
          <a:lstStyle/>
          <a:p>
            <a:pPr indent="-274320" fontAlgn="auto">
              <a:lnSpc>
                <a:spcPct val="90000"/>
              </a:lnSpc>
              <a:spcAft>
                <a:spcPts val="0"/>
              </a:spcAft>
              <a:defRPr/>
            </a:pPr>
            <a:endParaRPr lang="fa-IR" altLang="fa-IR" dirty="0" smtClean="0">
              <a:latin typeface="Arial" panose="020B0604020202020204" pitchFamily="34" charset="0"/>
              <a:cs typeface="Arial" panose="020B0604020202020204" pitchFamily="34" charset="0"/>
            </a:endParaRPr>
          </a:p>
          <a:p>
            <a:pPr indent="-274320" fontAlgn="auto">
              <a:lnSpc>
                <a:spcPct val="90000"/>
              </a:lnSpc>
              <a:spcAft>
                <a:spcPts val="0"/>
              </a:spcAft>
              <a:buFont typeface="Wingdings" panose="05000000000000000000" pitchFamily="2" charset="2"/>
              <a:buChar char="v"/>
              <a:defRPr/>
            </a:pPr>
            <a:endParaRPr lang="fa-IR"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r>
              <a:rPr lang="fa-IR" altLang="fa-IR" dirty="0">
                <a:latin typeface="Arial" panose="020B0604020202020204" pitchFamily="34" charset="0"/>
                <a:cs typeface="Arial" panose="020B0604020202020204" pitchFamily="34" charset="0"/>
              </a:rPr>
              <a:t>در صورت دسترسي به </a:t>
            </a:r>
            <a:r>
              <a:rPr lang="fa-IR" altLang="fa-IR" b="1" dirty="0">
                <a:solidFill>
                  <a:srgbClr val="7030A0"/>
                </a:solidFill>
                <a:latin typeface="Arial" panose="020B0604020202020204" pitchFamily="34" charset="0"/>
                <a:cs typeface="Arial" panose="020B0604020202020204" pitchFamily="34" charset="0"/>
              </a:rPr>
              <a:t>مسواك انگشتي </a:t>
            </a:r>
            <a:r>
              <a:rPr lang="fa-IR" altLang="fa-IR" dirty="0">
                <a:latin typeface="Arial" panose="020B0604020202020204" pitchFamily="34" charset="0"/>
                <a:cs typeface="Arial" panose="020B0604020202020204" pitchFamily="34" charset="0"/>
              </a:rPr>
              <a:t>آنرا روي انگشت اشاره قرار داده وبا حركات ملايم تميز </a:t>
            </a:r>
            <a:r>
              <a:rPr lang="fa-IR" altLang="fa-IR" dirty="0" smtClean="0">
                <a:latin typeface="Arial" panose="020B0604020202020204" pitchFamily="34" charset="0"/>
                <a:cs typeface="Arial" panose="020B0604020202020204" pitchFamily="34" charset="0"/>
              </a:rPr>
              <a:t>شود</a:t>
            </a:r>
          </a:p>
          <a:p>
            <a:pPr indent="-274320" fontAlgn="auto">
              <a:spcBef>
                <a:spcPct val="0"/>
              </a:spcBef>
              <a:spcAft>
                <a:spcPts val="0"/>
              </a:spcAft>
              <a:buFont typeface="Wingdings" panose="05000000000000000000" pitchFamily="2" charset="2"/>
              <a:buChar char="v"/>
              <a:defRPr/>
            </a:pPr>
            <a:endParaRPr lang="fa-IR"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r>
              <a:rPr lang="ar-SA" altLang="fa-IR" dirty="0">
                <a:latin typeface="Arial" panose="020B0604020202020204" pitchFamily="34" charset="0"/>
                <a:cs typeface="Arial" panose="020B0604020202020204" pitchFamily="34" charset="0"/>
              </a:rPr>
              <a:t>حرکت مسواک در سطوح بیرونی و سطوح جونده دندانها به صورت </a:t>
            </a:r>
            <a:r>
              <a:rPr lang="ar-SA" altLang="fa-IR" dirty="0" smtClean="0">
                <a:solidFill>
                  <a:srgbClr val="7030A0"/>
                </a:solidFill>
                <a:latin typeface="Arial" panose="020B0604020202020204" pitchFamily="34" charset="0"/>
                <a:cs typeface="Arial" panose="020B0604020202020204" pitchFamily="34" charset="0"/>
              </a:rPr>
              <a:t>افقی</a:t>
            </a:r>
            <a:endParaRPr lang="fa-IR" altLang="fa-IR" dirty="0" smtClean="0">
              <a:solidFill>
                <a:srgbClr val="7030A0"/>
              </a:solidFill>
              <a:latin typeface="Arial" panose="020B0604020202020204" pitchFamily="34" charset="0"/>
              <a:cs typeface="Arial" panose="020B0604020202020204" pitchFamily="34" charset="0"/>
            </a:endParaRPr>
          </a:p>
          <a:p>
            <a:pPr marL="68580" indent="0" fontAlgn="auto">
              <a:spcBef>
                <a:spcPct val="0"/>
              </a:spcBef>
              <a:spcAft>
                <a:spcPts val="0"/>
              </a:spcAft>
              <a:buFont typeface="Wingdings 2" panose="05020102010507070707" pitchFamily="18" charset="2"/>
              <a:buNone/>
              <a:defRPr/>
            </a:pPr>
            <a:r>
              <a:rPr lang="ar-SA" altLang="fa-IR" dirty="0" smtClean="0">
                <a:latin typeface="Arial" panose="020B0604020202020204" pitchFamily="34" charset="0"/>
                <a:cs typeface="Arial" panose="020B0604020202020204" pitchFamily="34" charset="0"/>
              </a:rPr>
              <a:t>( </a:t>
            </a:r>
            <a:r>
              <a:rPr lang="fa-IR" altLang="fa-IR" dirty="0" smtClean="0">
                <a:latin typeface="Arial" panose="020B0604020202020204" pitchFamily="34" charset="0"/>
                <a:cs typeface="Arial" panose="020B0604020202020204" pitchFamily="34" charset="0"/>
              </a:rPr>
              <a:t> </a:t>
            </a:r>
            <a:r>
              <a:rPr lang="ar-SA" altLang="fa-IR" dirty="0">
                <a:latin typeface="Arial" panose="020B0604020202020204" pitchFamily="34" charset="0"/>
                <a:cs typeface="Arial" panose="020B0604020202020204" pitchFamily="34" charset="0"/>
              </a:rPr>
              <a:t>رفت و برگشت)می باشد.</a:t>
            </a:r>
            <a:endParaRPr lang="en-US"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endParaRPr lang="en-US"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endParaRPr lang="en-US"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r>
              <a:rPr lang="ar-SA" altLang="fa-IR" dirty="0">
                <a:latin typeface="Arial" panose="020B0604020202020204" pitchFamily="34" charset="0"/>
                <a:cs typeface="Arial" panose="020B0604020202020204" pitchFamily="34" charset="0"/>
              </a:rPr>
              <a:t>حرکت مسواک جهت تمیز کردن سطوح داخلی دندانها به صورت عمودی ( حرکت مسواک از لثه به طرف سطح جونده </a:t>
            </a:r>
            <a:r>
              <a:rPr lang="fa-IR" altLang="fa-IR" dirty="0">
                <a:latin typeface="Arial" panose="020B0604020202020204" pitchFamily="34" charset="0"/>
                <a:cs typeface="Arial" panose="020B0604020202020204" pitchFamily="34" charset="0"/>
              </a:rPr>
              <a:t> </a:t>
            </a:r>
            <a:r>
              <a:rPr lang="ar-SA" altLang="fa-IR" dirty="0">
                <a:latin typeface="Arial" panose="020B0604020202020204" pitchFamily="34" charset="0"/>
                <a:cs typeface="Arial" panose="020B0604020202020204" pitchFamily="34" charset="0"/>
              </a:rPr>
              <a:t>دندانها) می باشد.</a:t>
            </a:r>
            <a:endParaRPr lang="en-US"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endParaRPr lang="en-US"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endParaRPr lang="en-US"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endParaRPr lang="fa-IR" altLang="fa-IR" dirty="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r>
              <a:rPr lang="ar-SA" altLang="fa-IR" dirty="0">
                <a:latin typeface="Arial" panose="020B0604020202020204" pitchFamily="34" charset="0"/>
                <a:cs typeface="Arial" panose="020B0604020202020204" pitchFamily="34" charset="0"/>
              </a:rPr>
              <a:t>والدین جهت تمیز کردن سطوح بین دندانها </a:t>
            </a:r>
            <a:r>
              <a:rPr lang="fa-IR" altLang="fa-IR" dirty="0">
                <a:latin typeface="Arial" panose="020B0604020202020204" pitchFamily="34" charset="0"/>
                <a:cs typeface="Arial" panose="020B0604020202020204" pitchFamily="34" charset="0"/>
              </a:rPr>
              <a:t> </a:t>
            </a:r>
            <a:r>
              <a:rPr lang="ar-SA" altLang="fa-IR" dirty="0">
                <a:latin typeface="Arial" panose="020B0604020202020204" pitchFamily="34" charset="0"/>
                <a:cs typeface="Arial" panose="020B0604020202020204" pitchFamily="34" charset="0"/>
              </a:rPr>
              <a:t>باید از نخ دندان استفاده </a:t>
            </a:r>
            <a:r>
              <a:rPr lang="ar-SA" altLang="fa-IR" dirty="0" smtClean="0">
                <a:latin typeface="Arial" panose="020B0604020202020204" pitchFamily="34" charset="0"/>
                <a:cs typeface="Arial" panose="020B0604020202020204" pitchFamily="34" charset="0"/>
              </a:rPr>
              <a:t>کنند</a:t>
            </a:r>
            <a:endParaRPr lang="fa-IR" altLang="fa-IR" dirty="0" smtClean="0">
              <a:latin typeface="Arial" panose="020B0604020202020204" pitchFamily="34" charset="0"/>
              <a:cs typeface="Arial" panose="020B0604020202020204" pitchFamily="34" charset="0"/>
            </a:endParaRPr>
          </a:p>
          <a:p>
            <a:pPr indent="-274320" fontAlgn="auto">
              <a:spcBef>
                <a:spcPct val="0"/>
              </a:spcBef>
              <a:spcAft>
                <a:spcPts val="0"/>
              </a:spcAft>
              <a:buFont typeface="Wingdings" panose="05000000000000000000" pitchFamily="2" charset="2"/>
              <a:buChar char="v"/>
              <a:defRPr/>
            </a:pPr>
            <a:r>
              <a:rPr lang="ar-SA" altLang="fa-IR" dirty="0" smtClean="0">
                <a:latin typeface="Arial" panose="020B0604020202020204" pitchFamily="34" charset="0"/>
                <a:cs typeface="Arial" panose="020B0604020202020204" pitchFamily="34" charset="0"/>
              </a:rPr>
              <a:t>(</a:t>
            </a:r>
            <a:r>
              <a:rPr lang="ar-SA" altLang="fa-IR" dirty="0">
                <a:latin typeface="Arial" panose="020B0604020202020204" pitchFamily="34" charset="0"/>
                <a:cs typeface="Arial" panose="020B0604020202020204" pitchFamily="34" charset="0"/>
              </a:rPr>
              <a:t>از زمانی که تماس بین دندانی ایجاد می شو</a:t>
            </a:r>
            <a:r>
              <a:rPr lang="fa-IR" altLang="fa-IR" dirty="0">
                <a:latin typeface="Arial" panose="020B0604020202020204" pitchFamily="34" charset="0"/>
                <a:cs typeface="Arial" panose="020B0604020202020204" pitchFamily="34" charset="0"/>
              </a:rPr>
              <a:t>د).</a:t>
            </a:r>
            <a:r>
              <a:rPr lang="en-US" altLang="fa-IR" dirty="0">
                <a:latin typeface="Arial" panose="020B0604020202020204" pitchFamily="34" charset="0"/>
                <a:cs typeface="Arial" panose="020B0604020202020204" pitchFamily="34" charset="0"/>
              </a:rPr>
              <a:t> </a:t>
            </a:r>
          </a:p>
          <a:p>
            <a:pPr indent="-274320" fontAlgn="auto">
              <a:lnSpc>
                <a:spcPct val="90000"/>
              </a:lnSpc>
              <a:spcAft>
                <a:spcPts val="0"/>
              </a:spcAft>
              <a:buFont typeface="Wingdings" panose="05000000000000000000" pitchFamily="2" charset="2"/>
              <a:buChar char="v"/>
              <a:defRPr/>
            </a:pPr>
            <a:endParaRPr lang="en-US" altLang="fa-IR" dirty="0">
              <a:latin typeface="Arial" panose="020B0604020202020204" pitchFamily="34" charset="0"/>
              <a:cs typeface="Arial" panose="020B0604020202020204" pitchFamily="34" charset="0"/>
            </a:endParaRPr>
          </a:p>
        </p:txBody>
      </p:sp>
      <p:pic>
        <p:nvPicPr>
          <p:cNvPr id="10244" name="Picture 4" descr="baby%20brush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549275"/>
            <a:ext cx="2303462"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5683250"/>
            <a:ext cx="165735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22288" y="333375"/>
            <a:ext cx="4752975" cy="1143000"/>
          </a:xfrm>
        </p:spPr>
        <p:txBody>
          <a:bodyPr/>
          <a:lstStyle/>
          <a:p>
            <a:pPr algn="ctr"/>
            <a:r>
              <a:rPr lang="fa-IR" altLang="fa-IR" smtClean="0">
                <a:solidFill>
                  <a:srgbClr val="C00000"/>
                </a:solidFill>
                <a:latin typeface="Arial" panose="020B0604020202020204" pitchFamily="34" charset="0"/>
                <a:cs typeface="Arial" panose="020B0604020202020204" pitchFamily="34" charset="0"/>
              </a:rPr>
              <a:t>مسواك انگشتي </a:t>
            </a:r>
            <a:endParaRPr lang="en-US" altLang="fa-IR" smtClean="0">
              <a:solidFill>
                <a:srgbClr val="C00000"/>
              </a:solidFill>
              <a:latin typeface="Arial" panose="020B0604020202020204" pitchFamily="34" charset="0"/>
              <a:cs typeface="Arial" panose="020B0604020202020204" pitchFamily="34" charset="0"/>
            </a:endParaRPr>
          </a:p>
        </p:txBody>
      </p:sp>
      <p:pic>
        <p:nvPicPr>
          <p:cNvPr id="11267" name="Picture 2" descr="1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64163" y="1574800"/>
            <a:ext cx="2927350" cy="2257425"/>
          </a:xfrm>
        </p:spPr>
      </p:pic>
      <p:pic>
        <p:nvPicPr>
          <p:cNvPr id="11268" name="Picture 3" descr="oralbru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574800"/>
            <a:ext cx="3836988"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
          <p:cNvSpPr>
            <a:spLocks noChangeArrowheads="1"/>
          </p:cNvSpPr>
          <p:nvPr/>
        </p:nvSpPr>
        <p:spPr bwMode="auto">
          <a:xfrm>
            <a:off x="4572000" y="4005263"/>
            <a:ext cx="428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itchFamily="34" charset="0"/>
                <a:cs typeface="Tahoma" panose="020B0604030504040204" pitchFamily="34" charset="0"/>
              </a:defRPr>
            </a:lvl1pPr>
            <a:lvl2pPr marL="742950" indent="-285750">
              <a:defRPr>
                <a:solidFill>
                  <a:schemeClr val="tx1"/>
                </a:solidFill>
                <a:latin typeface="Century Gothic" pitchFamily="34" charset="0"/>
                <a:cs typeface="Tahoma" panose="020B0604030504040204" pitchFamily="34" charset="0"/>
              </a:defRPr>
            </a:lvl2pPr>
            <a:lvl3pPr marL="1143000" indent="-228600">
              <a:defRPr>
                <a:solidFill>
                  <a:schemeClr val="tx1"/>
                </a:solidFill>
                <a:latin typeface="Century Gothic" pitchFamily="34" charset="0"/>
                <a:cs typeface="Tahoma" panose="020B0604030504040204" pitchFamily="34" charset="0"/>
              </a:defRPr>
            </a:lvl3pPr>
            <a:lvl4pPr marL="1600200" indent="-228600">
              <a:defRPr>
                <a:solidFill>
                  <a:schemeClr val="tx1"/>
                </a:solidFill>
                <a:latin typeface="Century Gothic" pitchFamily="34" charset="0"/>
                <a:cs typeface="Tahoma" panose="020B0604030504040204" pitchFamily="34" charset="0"/>
              </a:defRPr>
            </a:lvl4pPr>
            <a:lvl5pPr marL="2057400" indent="-228600">
              <a:defRPr>
                <a:solidFill>
                  <a:schemeClr val="tx1"/>
                </a:solidFill>
                <a:latin typeface="Century Gothic" pitchFamily="34" charset="0"/>
                <a:cs typeface="Tahoma" panose="020B0604030504040204" pitchFamily="34" charset="0"/>
              </a:defRPr>
            </a:lvl5pPr>
            <a:lvl6pPr marL="25146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6pPr>
            <a:lvl7pPr marL="29718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7pPr>
            <a:lvl8pPr marL="34290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8pPr>
            <a:lvl9pPr marL="3886200" indent="-228600" algn="r" rtl="1" fontAlgn="base">
              <a:spcBef>
                <a:spcPct val="0"/>
              </a:spcBef>
              <a:spcAft>
                <a:spcPct val="0"/>
              </a:spcAft>
              <a:defRPr>
                <a:solidFill>
                  <a:schemeClr val="tx1"/>
                </a:solidFill>
                <a:latin typeface="Century Gothic" pitchFamily="34" charset="0"/>
                <a:cs typeface="Tahoma" panose="020B0604030504040204" pitchFamily="34" charset="0"/>
              </a:defRPr>
            </a:lvl9pPr>
          </a:lstStyle>
          <a:p>
            <a:pPr algn="ctr">
              <a:spcBef>
                <a:spcPct val="50000"/>
              </a:spcBef>
            </a:pPr>
            <a:r>
              <a:rPr lang="fa-IR" altLang="fa-IR" b="1"/>
              <a:t>تمیز نگه داشتن لثه نوزاد با گاز مرطوب</a:t>
            </a:r>
            <a:endParaRPr lang="en-US" altLang="fa-IR" b="1"/>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a:r>
              <a:rPr lang="fa-IR" altLang="fa-IR" b="1" i="1" smtClean="0">
                <a:solidFill>
                  <a:srgbClr val="C00000"/>
                </a:solidFill>
                <a:latin typeface="Arial" panose="020B0604020202020204" pitchFamily="34" charset="0"/>
                <a:cs typeface="Arial" panose="020B0604020202020204" pitchFamily="34" charset="0"/>
              </a:rPr>
              <a:t>مسواك انگشتي</a:t>
            </a:r>
            <a:r>
              <a:rPr lang="fa-IR" altLang="fa-IR" smtClean="0">
                <a:solidFill>
                  <a:srgbClr val="C00000"/>
                </a:solidFill>
                <a:latin typeface="Arial" panose="020B0604020202020204" pitchFamily="34" charset="0"/>
                <a:cs typeface="Arial" panose="020B0604020202020204" pitchFamily="34" charset="0"/>
              </a:rPr>
              <a:t> </a:t>
            </a:r>
            <a:endParaRPr lang="en-US" altLang="fa-IR" smtClean="0">
              <a:solidFill>
                <a:srgbClr val="C00000"/>
              </a:solidFill>
              <a:latin typeface="Arial" panose="020B0604020202020204" pitchFamily="34" charset="0"/>
              <a:cs typeface="Arial" panose="020B0604020202020204" pitchFamily="34" charset="0"/>
            </a:endParaRPr>
          </a:p>
        </p:txBody>
      </p:sp>
      <p:sp>
        <p:nvSpPr>
          <p:cNvPr id="12291" name="Rectangle 3"/>
          <p:cNvSpPr>
            <a:spLocks noGrp="1" noChangeArrowheads="1"/>
          </p:cNvSpPr>
          <p:nvPr>
            <p:ph idx="1"/>
          </p:nvPr>
        </p:nvSpPr>
        <p:spPr>
          <a:xfrm>
            <a:off x="1042988" y="2324100"/>
            <a:ext cx="7345362" cy="3508375"/>
          </a:xfrm>
        </p:spPr>
        <p:txBody>
          <a:bodyPr/>
          <a:lstStyle/>
          <a:p>
            <a:r>
              <a:rPr lang="fa-IR" altLang="fa-IR" smtClean="0">
                <a:latin typeface="Arial" panose="020B0604020202020204" pitchFamily="34" charset="0"/>
                <a:cs typeface="Arial" panose="020B0604020202020204" pitchFamily="34" charset="0"/>
              </a:rPr>
              <a:t>پس از استفاده مي توان با </a:t>
            </a:r>
            <a:r>
              <a:rPr lang="fa-IR" altLang="fa-IR" b="1" smtClean="0">
                <a:latin typeface="Arial" panose="020B0604020202020204" pitchFamily="34" charset="0"/>
                <a:cs typeface="Arial" panose="020B0604020202020204" pitchFamily="34" charset="0"/>
              </a:rPr>
              <a:t>مايع ظرفشوئي </a:t>
            </a:r>
            <a:r>
              <a:rPr lang="fa-IR" altLang="fa-IR" smtClean="0">
                <a:latin typeface="Arial" panose="020B0604020202020204" pitchFamily="34" charset="0"/>
                <a:cs typeface="Arial" panose="020B0604020202020204" pitchFamily="34" charset="0"/>
              </a:rPr>
              <a:t>شستشو داد</a:t>
            </a:r>
          </a:p>
          <a:p>
            <a:endParaRPr lang="fa-IR" altLang="fa-IR" smtClean="0">
              <a:latin typeface="Arial" panose="020B0604020202020204" pitchFamily="34" charset="0"/>
              <a:cs typeface="Arial" panose="020B0604020202020204" pitchFamily="34" charset="0"/>
            </a:endParaRPr>
          </a:p>
          <a:p>
            <a:r>
              <a:rPr lang="fa-IR" altLang="fa-IR" smtClean="0">
                <a:latin typeface="Arial" panose="020B0604020202020204" pitchFamily="34" charset="0"/>
                <a:cs typeface="Arial" panose="020B0604020202020204" pitchFamily="34" charset="0"/>
              </a:rPr>
              <a:t>در </a:t>
            </a:r>
            <a:r>
              <a:rPr lang="fa-IR" altLang="fa-IR" b="1" smtClean="0">
                <a:latin typeface="Arial" panose="020B0604020202020204" pitchFamily="34" charset="0"/>
                <a:cs typeface="Arial" panose="020B0604020202020204" pitchFamily="34" charset="0"/>
              </a:rPr>
              <a:t>آب جوش </a:t>
            </a:r>
            <a:r>
              <a:rPr lang="fa-IR" altLang="fa-IR" smtClean="0">
                <a:latin typeface="Arial" panose="020B0604020202020204" pitchFamily="34" charset="0"/>
                <a:cs typeface="Arial" panose="020B0604020202020204" pitchFamily="34" charset="0"/>
              </a:rPr>
              <a:t>استريل شده و </a:t>
            </a:r>
            <a:r>
              <a:rPr lang="fa-IR" altLang="fa-IR" b="1" smtClean="0">
                <a:latin typeface="Arial" panose="020B0604020202020204" pitchFamily="34" charset="0"/>
                <a:cs typeface="Arial" panose="020B0604020202020204" pitchFamily="34" charset="0"/>
              </a:rPr>
              <a:t>قابل فريزكردن </a:t>
            </a:r>
            <a:r>
              <a:rPr lang="fa-IR" altLang="fa-IR" smtClean="0">
                <a:latin typeface="Arial" panose="020B0604020202020204" pitchFamily="34" charset="0"/>
                <a:cs typeface="Arial" panose="020B0604020202020204" pitchFamily="34" charset="0"/>
              </a:rPr>
              <a:t>مي باشد </a:t>
            </a:r>
          </a:p>
          <a:p>
            <a:endParaRPr lang="fa-IR" altLang="fa-IR" smtClean="0">
              <a:latin typeface="Arial" panose="020B0604020202020204" pitchFamily="34" charset="0"/>
              <a:cs typeface="Arial" panose="020B0604020202020204" pitchFamily="34" charset="0"/>
            </a:endParaRPr>
          </a:p>
          <a:p>
            <a:r>
              <a:rPr lang="fa-IR" altLang="fa-IR" smtClean="0">
                <a:latin typeface="Arial" panose="020B0604020202020204" pitchFamily="34" charset="0"/>
                <a:cs typeface="Arial" panose="020B0604020202020204" pitchFamily="34" charset="0"/>
              </a:rPr>
              <a:t>مسواك انگشتي حجم كمي دارد و براحتي قابل حمل مي باشد</a:t>
            </a:r>
          </a:p>
          <a:p>
            <a:endParaRPr lang="fa-IR" altLang="fa-IR" b="1" smtClean="0">
              <a:solidFill>
                <a:srgbClr val="7030A0"/>
              </a:solidFill>
              <a:latin typeface="Arial" panose="020B0604020202020204" pitchFamily="34" charset="0"/>
              <a:cs typeface="Arial" panose="020B0604020202020204" pitchFamily="34" charset="0"/>
            </a:endParaRPr>
          </a:p>
          <a:p>
            <a:r>
              <a:rPr lang="fa-IR" altLang="fa-IR" sz="2800" b="1" smtClean="0">
                <a:solidFill>
                  <a:srgbClr val="7030A0"/>
                </a:solidFill>
                <a:latin typeface="Arial" panose="020B0604020202020204" pitchFamily="34" charset="0"/>
                <a:cs typeface="Arial" panose="020B0604020202020204" pitchFamily="34" charset="0"/>
              </a:rPr>
              <a:t>برای مدت 3 تا 4 ماه </a:t>
            </a:r>
            <a:r>
              <a:rPr lang="fa-IR" altLang="fa-IR" sz="2800" smtClean="0">
                <a:latin typeface="Arial" panose="020B0604020202020204" pitchFamily="34" charset="0"/>
                <a:cs typeface="Arial" panose="020B0604020202020204" pitchFamily="34" charset="0"/>
              </a:rPr>
              <a:t>قابل استفاده می باشدو پس از آن باید تعویض گردد.</a:t>
            </a:r>
            <a:endParaRPr lang="en-US" altLang="fa-IR" sz="2800" smtClean="0">
              <a:latin typeface="Arial" panose="020B0604020202020204" pitchFamily="34" charset="0"/>
              <a:cs typeface="Arial" panose="020B0604020202020204" pitchFamily="34" charset="0"/>
            </a:endParaRPr>
          </a:p>
        </p:txBody>
      </p:sp>
      <p:pic>
        <p:nvPicPr>
          <p:cNvPr id="12292" name="Picture 3" descr="oralbru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7463"/>
            <a:ext cx="280828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95288" y="620713"/>
            <a:ext cx="7499350" cy="949325"/>
          </a:xfrm>
        </p:spPr>
        <p:txBody>
          <a:bodyPr/>
          <a:lstStyle/>
          <a:p>
            <a:pPr algn="r"/>
            <a:r>
              <a:rPr lang="fa-IR" sz="2400" b="1" smtClean="0">
                <a:solidFill>
                  <a:srgbClr val="00B050"/>
                </a:solidFill>
                <a:latin typeface="Arial" panose="020B0604020202020204" pitchFamily="34" charset="0"/>
                <a:cs typeface="Arial" panose="020B0604020202020204" pitchFamily="34" charset="0"/>
              </a:rPr>
              <a:t>آموزش نحوه مسواك زدن براي كودكان 1 تا 2 ساله:</a:t>
            </a:r>
            <a:br>
              <a:rPr lang="fa-IR" sz="2400" b="1" smtClean="0">
                <a:solidFill>
                  <a:srgbClr val="00B050"/>
                </a:solidFill>
                <a:latin typeface="Arial" panose="020B0604020202020204" pitchFamily="34" charset="0"/>
                <a:cs typeface="Arial" panose="020B0604020202020204" pitchFamily="34" charset="0"/>
              </a:rPr>
            </a:br>
            <a:endParaRPr lang="en-US" sz="2400" b="1" smtClean="0">
              <a:solidFill>
                <a:srgbClr val="00B050"/>
              </a:solidFill>
              <a:latin typeface="Arial" panose="020B0604020202020204" pitchFamily="34" charset="0"/>
              <a:cs typeface="Arial" panose="020B0604020202020204" pitchFamily="34" charset="0"/>
            </a:endParaRPr>
          </a:p>
        </p:txBody>
      </p:sp>
      <p:sp>
        <p:nvSpPr>
          <p:cNvPr id="112644" name="Rectangle 3"/>
          <p:cNvSpPr>
            <a:spLocks noGrp="1" noChangeArrowheads="1"/>
          </p:cNvSpPr>
          <p:nvPr>
            <p:ph idx="1"/>
          </p:nvPr>
        </p:nvSpPr>
        <p:spPr>
          <a:xfrm>
            <a:off x="1619250" y="1484313"/>
            <a:ext cx="6261100" cy="2605087"/>
          </a:xfrm>
        </p:spPr>
        <p:txBody>
          <a:bodyPr rtlCol="0">
            <a:normAutofit fontScale="85000" lnSpcReduction="20000"/>
          </a:bodyPr>
          <a:lstStyle/>
          <a:p>
            <a:pPr marL="896112" lvl="3" indent="0" algn="ctr" fontAlgn="auto">
              <a:spcAft>
                <a:spcPts val="0"/>
              </a:spcAft>
              <a:buFont typeface="Wingdings 2" panose="05020102010507070707" pitchFamily="18" charset="2"/>
              <a:buNone/>
              <a:defRPr/>
            </a:pPr>
            <a:r>
              <a:rPr lang="fa-IR" altLang="fa-IR" sz="2900" b="1" dirty="0" smtClean="0">
                <a:latin typeface="Arial" panose="020B0604020202020204" pitchFamily="34" charset="0"/>
                <a:cs typeface="Arial" panose="020B0604020202020204" pitchFamily="34" charset="0"/>
              </a:rPr>
              <a:t>بهترين روش مسواك زدن براي آموزش به كودكان</a:t>
            </a:r>
          </a:p>
          <a:p>
            <a:pPr indent="-274320" algn="ctr" fontAlgn="auto">
              <a:spcAft>
                <a:spcPts val="0"/>
              </a:spcAft>
              <a:defRPr/>
            </a:pPr>
            <a:endParaRPr lang="fa-IR" altLang="fa-IR" sz="2500" dirty="0">
              <a:latin typeface="Arial" panose="020B0604020202020204" pitchFamily="34" charset="0"/>
              <a:cs typeface="Arial" panose="020B0604020202020204" pitchFamily="34" charset="0"/>
            </a:endParaRPr>
          </a:p>
          <a:p>
            <a:pPr marL="68580" indent="0" algn="ctr" fontAlgn="auto">
              <a:spcAft>
                <a:spcPts val="0"/>
              </a:spcAft>
              <a:buFont typeface="Wingdings 2" panose="05020102010507070707" pitchFamily="18" charset="2"/>
              <a:buNone/>
              <a:defRPr/>
            </a:pPr>
            <a:r>
              <a:rPr lang="fa-IR" altLang="fa-IR" sz="2500" dirty="0" smtClean="0">
                <a:latin typeface="Arial" panose="020B0604020202020204" pitchFamily="34" charset="0"/>
                <a:cs typeface="Arial" panose="020B0604020202020204" pitchFamily="34" charset="0"/>
              </a:rPr>
              <a:t>     </a:t>
            </a:r>
            <a:r>
              <a:rPr lang="fa-IR" altLang="fa-IR" sz="4500" b="1" dirty="0" smtClean="0">
                <a:solidFill>
                  <a:srgbClr val="C00000"/>
                </a:solidFill>
                <a:latin typeface="Arial" panose="020B0604020202020204" pitchFamily="34" charset="0"/>
                <a:cs typeface="Arial" panose="020B0604020202020204" pitchFamily="34" charset="0"/>
              </a:rPr>
              <a:t>روش افقي  </a:t>
            </a:r>
            <a:endParaRPr lang="fa-IR" altLang="fa-IR" sz="2500" b="1" dirty="0" smtClean="0">
              <a:solidFill>
                <a:srgbClr val="C00000"/>
              </a:solidFill>
              <a:latin typeface="Arial" panose="020B0604020202020204" pitchFamily="34" charset="0"/>
              <a:cs typeface="Arial" panose="020B0604020202020204" pitchFamily="34" charset="0"/>
            </a:endParaRPr>
          </a:p>
          <a:p>
            <a:pPr marL="68580" indent="0" algn="ctr" fontAlgn="auto">
              <a:spcAft>
                <a:spcPts val="0"/>
              </a:spcAft>
              <a:buFont typeface="Wingdings 2" panose="05020102010507070707" pitchFamily="18" charset="2"/>
              <a:buNone/>
              <a:defRPr/>
            </a:pPr>
            <a:endParaRPr lang="fa-IR" altLang="fa-IR" sz="2500" dirty="0">
              <a:latin typeface="Arial" panose="020B0604020202020204" pitchFamily="34" charset="0"/>
              <a:cs typeface="Arial" panose="020B0604020202020204" pitchFamily="34" charset="0"/>
            </a:endParaRPr>
          </a:p>
          <a:p>
            <a:pPr marL="68580" indent="0" algn="ctr" fontAlgn="auto">
              <a:spcAft>
                <a:spcPts val="0"/>
              </a:spcAft>
              <a:buFont typeface="Wingdings 2" panose="05020102010507070707" pitchFamily="18" charset="2"/>
              <a:buNone/>
              <a:defRPr/>
            </a:pPr>
            <a:r>
              <a:rPr lang="fa-IR" altLang="fa-IR" sz="2500" dirty="0" smtClean="0">
                <a:latin typeface="Arial" panose="020B0604020202020204" pitchFamily="34" charset="0"/>
                <a:cs typeface="Arial" panose="020B0604020202020204" pitchFamily="34" charset="0"/>
              </a:rPr>
              <a:t>مسواك را بطور افقي بر روي سطح داخلي و خارجي و جونده دندانها گذارده و با حركت مالشي به جلو و عقب حركت داده مي شود. </a:t>
            </a:r>
            <a:endParaRPr lang="en-US" altLang="fa-IR" sz="2500" dirty="0" smtClean="0">
              <a:latin typeface="Arial" panose="020B0604020202020204" pitchFamily="34" charset="0"/>
              <a:cs typeface="Arial" panose="020B0604020202020204" pitchFamily="34" charset="0"/>
            </a:endParaRPr>
          </a:p>
        </p:txBody>
      </p:sp>
      <p:pic>
        <p:nvPicPr>
          <p:cNvPr id="13316" name="Picture 6" descr="babycraw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533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76700"/>
            <a:ext cx="346233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روش-های-پیشگیری-و-بهداشت-دهان-در-سنین-مختلف</Template>
  <TotalTime>0</TotalTime>
  <Words>2324</Words>
  <Application>Microsoft Office PowerPoint</Application>
  <PresentationFormat>On-screen Show (4:3)</PresentationFormat>
  <Paragraphs>250</Paragraphs>
  <Slides>41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Century Gothic</vt:lpstr>
      <vt:lpstr>Tahoma</vt:lpstr>
      <vt:lpstr>Arial</vt:lpstr>
      <vt:lpstr>Wingdings 2</vt:lpstr>
      <vt:lpstr>Calibri</vt:lpstr>
      <vt:lpstr>B Titr</vt:lpstr>
      <vt:lpstr>Wingdings</vt:lpstr>
      <vt:lpstr>Trebuchet MS</vt:lpstr>
      <vt:lpstr>Verdana</vt:lpstr>
      <vt:lpstr>Times New Roman</vt:lpstr>
      <vt:lpstr>Andalus</vt:lpstr>
      <vt:lpstr>Austin</vt:lpstr>
      <vt:lpstr>روشهای پیشگیری از بیماریهای دهان و دندان</vt:lpstr>
      <vt:lpstr>روشهای پیشگیری از بیماریهای دهان و دندان</vt:lpstr>
      <vt:lpstr>مراقبت های بهداشت دهان و دندان پیش از بارداری </vt:lpstr>
      <vt:lpstr>PowerPoint Presentation</vt:lpstr>
      <vt:lpstr>نحوه تميز كردن لثه ودندانهاي نوزاد</vt:lpstr>
      <vt:lpstr>نحوه تميز كردن لثه ودندانهاي نوزاد</vt:lpstr>
      <vt:lpstr>مسواك انگشتي </vt:lpstr>
      <vt:lpstr>مسواك انگشتي </vt:lpstr>
      <vt:lpstr>آموزش نحوه مسواك زدن براي كودكان 1 تا 2 ساله: </vt:lpstr>
      <vt:lpstr>PowerPoint Presentation</vt:lpstr>
      <vt:lpstr>PowerPoint Presentation</vt:lpstr>
      <vt:lpstr>PowerPoint Presentation</vt:lpstr>
      <vt:lpstr>PowerPoint Presentation</vt:lpstr>
      <vt:lpstr>PowerPoint Presentation</vt:lpstr>
      <vt:lpstr>PowerPoint Presentation</vt:lpstr>
      <vt:lpstr>مواد قندی و پوسیدگی</vt:lpstr>
      <vt:lpstr>مراقبت دهان و دندان كودكان5-3 سال</vt:lpstr>
      <vt:lpstr>مراقبت دهان و دندان كودكان2-5 سال</vt:lpstr>
      <vt:lpstr>PowerPoint Presentation</vt:lpstr>
      <vt:lpstr>کودکان 3 تا 5 سال</vt:lpstr>
      <vt:lpstr>PowerPoint Presentation</vt:lpstr>
      <vt:lpstr>PowerPoint Presentation</vt:lpstr>
      <vt:lpstr>PowerPoint Presentation</vt:lpstr>
      <vt:lpstr>مسواک زدن برای کودک 6 تا 8 ساله:</vt:lpstr>
      <vt:lpstr>PowerPoint Presentation</vt:lpstr>
      <vt:lpstr>PowerPoint Presentation</vt:lpstr>
      <vt:lpstr>نحوه مراقبت دهان و دندان كودكان6 -12سال:  </vt:lpstr>
      <vt:lpstr>نحوه مراقبت دهان و دندان كودكان6 -12سال:  </vt:lpstr>
      <vt:lpstr>PowerPoint Presentation</vt:lpstr>
      <vt:lpstr>PowerPoint Presentation</vt:lpstr>
      <vt:lpstr>انتخاب يك مسواك خوب : </vt:lpstr>
      <vt:lpstr>يك مسواك مناسب دستجات موي منظم و مرتب با سرهاي گرد  دارد.</vt:lpstr>
      <vt:lpstr>انتخاب يك مسواك خوب : </vt:lpstr>
      <vt:lpstr>خمير دندان    :</vt:lpstr>
      <vt:lpstr>نكته</vt:lpstr>
      <vt:lpstr>نخ دندان :</vt:lpstr>
      <vt:lpstr> استفاده درست از نخ دندان </vt:lpstr>
      <vt:lpstr>PowerPoint Presentation</vt:lpstr>
      <vt:lpstr>PowerPoint Presentation</vt:lpstr>
      <vt:lpstr>PowerPoint Presentation</vt:lpstr>
      <vt:lpstr>نكات:</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روشهای پیشگیری از بیماریهای دهان و دندان</dc:title>
  <dc:creator>omid arzi</dc:creator>
  <cp:lastModifiedBy>omid arzi</cp:lastModifiedBy>
  <cp:revision>1</cp:revision>
  <dcterms:created xsi:type="dcterms:W3CDTF">2022-04-12T14:36:16Z</dcterms:created>
  <dcterms:modified xsi:type="dcterms:W3CDTF">2022-04-12T14:36:43Z</dcterms:modified>
</cp:coreProperties>
</file>