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4" r:id="rId3"/>
    <p:sldId id="275" r:id="rId4"/>
    <p:sldId id="276" r:id="rId5"/>
    <p:sldId id="277" r:id="rId6"/>
    <p:sldId id="278" r:id="rId7"/>
    <p:sldId id="286" r:id="rId8"/>
    <p:sldId id="279" r:id="rId9"/>
    <p:sldId id="280" r:id="rId10"/>
    <p:sldId id="294" r:id="rId11"/>
    <p:sldId id="281" r:id="rId12"/>
    <p:sldId id="282" r:id="rId13"/>
    <p:sldId id="283" r:id="rId14"/>
    <p:sldId id="284" r:id="rId15"/>
    <p:sldId id="285" r:id="rId16"/>
    <p:sldId id="288" r:id="rId17"/>
    <p:sldId id="289" r:id="rId18"/>
    <p:sldId id="296" r:id="rId19"/>
    <p:sldId id="297" r:id="rId20"/>
    <p:sldId id="295" r:id="rId21"/>
    <p:sldId id="290" r:id="rId22"/>
    <p:sldId id="291" r:id="rId23"/>
    <p:sldId id="292" r:id="rId24"/>
    <p:sldId id="293"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rtl="1"/>
            <a:r>
              <a:rPr lang="fa-IR" sz="3600" dirty="0" smtClean="0">
                <a:cs typeface="B Mitra" pitchFamily="2" charset="-78"/>
              </a:rPr>
              <a:t/>
            </a:r>
            <a:br>
              <a:rPr lang="fa-IR" sz="3600" dirty="0" smtClean="0">
                <a:cs typeface="B Mitra" pitchFamily="2" charset="-78"/>
              </a:rPr>
            </a:br>
            <a:r>
              <a:rPr lang="fa-IR" sz="3600" dirty="0" smtClean="0">
                <a:cs typeface="B Mitra" pitchFamily="2" charset="-78"/>
              </a:rPr>
              <a:t>فصل 6: عصري تازه در تاريخ ايران</a:t>
            </a:r>
            <a:r>
              <a:rPr lang="en-US" dirty="0" smtClean="0"/>
              <a:t/>
            </a:r>
            <a:br>
              <a:rPr lang="en-US" dirty="0" smtClean="0"/>
            </a:br>
            <a:endParaRPr lang="en-US" dirty="0"/>
          </a:p>
        </p:txBody>
      </p:sp>
      <p:sp>
        <p:nvSpPr>
          <p:cNvPr id="3" name="Content Placeholder 2"/>
          <p:cNvSpPr>
            <a:spLocks noGrp="1"/>
          </p:cNvSpPr>
          <p:nvPr>
            <p:ph idx="1"/>
          </p:nvPr>
        </p:nvSpPr>
        <p:spPr>
          <a:xfrm>
            <a:off x="457200" y="1143000"/>
            <a:ext cx="8229600" cy="4983163"/>
          </a:xfrm>
        </p:spPr>
        <p:txBody>
          <a:bodyPr>
            <a:normAutofit/>
          </a:bodyPr>
          <a:lstStyle/>
          <a:p>
            <a:pPr algn="r" rtl="1">
              <a:lnSpc>
                <a:spcPct val="200000"/>
              </a:lnSpc>
            </a:pPr>
            <a:r>
              <a:rPr lang="fa-IR" sz="2000" b="1" dirty="0" smtClean="0">
                <a:cs typeface="B Mitra" pitchFamily="2" charset="-78"/>
              </a:rPr>
              <a:t>شرح اجمالي فصل</a:t>
            </a:r>
          </a:p>
          <a:p>
            <a:pPr algn="r" rtl="1">
              <a:lnSpc>
                <a:spcPct val="200000"/>
              </a:lnSpc>
              <a:buFont typeface="Wingdings" pitchFamily="2" charset="2"/>
              <a:buChar char="v"/>
            </a:pPr>
            <a:r>
              <a:rPr lang="fa-IR" sz="2000" dirty="0" smtClean="0">
                <a:cs typeface="B Mitra" pitchFamily="2" charset="-78"/>
              </a:rPr>
              <a:t>رويدادهاي مهم قرون نخست هجري (چهار قرن اول)</a:t>
            </a:r>
          </a:p>
          <a:p>
            <a:pPr algn="r" rtl="1">
              <a:lnSpc>
                <a:spcPct val="200000"/>
              </a:lnSpc>
              <a:buFont typeface="Wingdings" pitchFamily="2" charset="2"/>
              <a:buChar char="§"/>
            </a:pPr>
            <a:r>
              <a:rPr lang="fa-IR" sz="2000" dirty="0" smtClean="0">
                <a:cs typeface="B Mitra" pitchFamily="2" charset="-78"/>
              </a:rPr>
              <a:t>درس 11: قرن اول و دوم هجري: فتح ايران و سقوط ساسانيان؛ تسلط سياسي و نظامي اعراب بر ايران؛ گروش ايرانيان به اسلام</a:t>
            </a:r>
          </a:p>
          <a:p>
            <a:pPr algn="r" rtl="1">
              <a:lnSpc>
                <a:spcPct val="200000"/>
              </a:lnSpc>
              <a:buFont typeface="Wingdings" pitchFamily="2" charset="2"/>
              <a:buChar char="§"/>
            </a:pPr>
            <a:r>
              <a:rPr lang="fa-IR" sz="2000" dirty="0" smtClean="0">
                <a:cs typeface="B Mitra" pitchFamily="2" charset="-78"/>
              </a:rPr>
              <a:t>درس 12: قرن هاي سوم و چهارم هجري: شكل گيري حكومت هاي ايراني؛ نقش و سهم ايرانيان در ايجاد و گسترش فرهنگ و تمدن اسلامي</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نقشۀ حملۀ اعراب مسلمان </a:t>
            </a:r>
            <a:endParaRPr lang="en-US" sz="3200" dirty="0">
              <a:cs typeface="B Mitra" pitchFamily="2" charset="-78"/>
            </a:endParaRPr>
          </a:p>
        </p:txBody>
      </p:sp>
      <p:pic>
        <p:nvPicPr>
          <p:cNvPr id="3074" name="Picture 2" descr="C:\Users\Public\Pictures\Sample Pictures\7.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36357" y="914400"/>
            <a:ext cx="7671286" cy="5867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1894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25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500"/>
                                  </p:stCondLst>
                                  <p:childTnLst>
                                    <p:set>
                                      <p:cBhvr>
                                        <p:cTn id="11" dur="1" fill="hold">
                                          <p:stCondLst>
                                            <p:cond delay="0"/>
                                          </p:stCondLst>
                                        </p:cTn>
                                        <p:tgtEl>
                                          <p:spTgt spid="3074"/>
                                        </p:tgtEl>
                                        <p:attrNameLst>
                                          <p:attrName>style.visibility</p:attrName>
                                        </p:attrNameLst>
                                      </p:cBhvr>
                                      <p:to>
                                        <p:strVal val="visible"/>
                                      </p:to>
                                    </p:set>
                                    <p:animEffect transition="in" filter="strips(downLeft)">
                                      <p:cBhvr>
                                        <p:cTn id="12" dur="10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ارائة درس</a:t>
            </a:r>
            <a:endParaRPr lang="en-US" sz="3200" dirty="0">
              <a:cs typeface="B Mitra" pitchFamily="2" charset="-78"/>
            </a:endParaRPr>
          </a:p>
        </p:txBody>
      </p:sp>
      <p:sp>
        <p:nvSpPr>
          <p:cNvPr id="3" name="Content Placeholder 2"/>
          <p:cNvSpPr>
            <a:spLocks noGrp="1"/>
          </p:cNvSpPr>
          <p:nvPr>
            <p:ph idx="1"/>
          </p:nvPr>
        </p:nvSpPr>
        <p:spPr>
          <a:xfrm>
            <a:off x="457200" y="914400"/>
            <a:ext cx="8229600" cy="5211763"/>
          </a:xfrm>
        </p:spPr>
        <p:txBody>
          <a:bodyPr>
            <a:normAutofit/>
          </a:bodyPr>
          <a:lstStyle/>
          <a:p>
            <a:pPr algn="r" rtl="1">
              <a:lnSpc>
                <a:spcPct val="200000"/>
              </a:lnSpc>
            </a:pPr>
            <a:r>
              <a:rPr lang="fa-IR" sz="2000" b="1" dirty="0" smtClean="0">
                <a:cs typeface="B Mitra" pitchFamily="2" charset="-78"/>
              </a:rPr>
              <a:t>گروش ايرانيان به اسلام </a:t>
            </a:r>
            <a:r>
              <a:rPr lang="fa-IR" sz="2000" dirty="0" smtClean="0">
                <a:cs typeface="B Mitra" pitchFamily="2" charset="-78"/>
              </a:rPr>
              <a:t>: روش پيشنهادي: بحث و گفت و گوي كلاسي</a:t>
            </a:r>
          </a:p>
          <a:p>
            <a:pPr algn="r" rtl="1">
              <a:lnSpc>
                <a:spcPct val="200000"/>
              </a:lnSpc>
              <a:buFont typeface="Wingdings" pitchFamily="2" charset="2"/>
              <a:buChar char="v"/>
            </a:pPr>
            <a:r>
              <a:rPr lang="fa-IR" sz="2000" dirty="0" smtClean="0">
                <a:cs typeface="B Mitra" pitchFamily="2" charset="-78"/>
              </a:rPr>
              <a:t>اجداد ما چگونه مسلمان شدند؟</a:t>
            </a:r>
          </a:p>
          <a:p>
            <a:pPr algn="r" rtl="1">
              <a:lnSpc>
                <a:spcPct val="200000"/>
              </a:lnSpc>
              <a:buFont typeface="Wingdings" pitchFamily="2" charset="2"/>
              <a:buChar char="ü"/>
            </a:pPr>
            <a:r>
              <a:rPr lang="fa-IR" sz="2000" dirty="0" smtClean="0">
                <a:cs typeface="B Mitra" pitchFamily="2" charset="-78"/>
              </a:rPr>
              <a:t>روند فتح ايران : </a:t>
            </a:r>
            <a:r>
              <a:rPr lang="fa-IR" sz="2000" dirty="0" smtClean="0">
                <a:solidFill>
                  <a:srgbClr val="FF0000"/>
                </a:solidFill>
                <a:cs typeface="B Mitra" pitchFamily="2" charset="-78"/>
              </a:rPr>
              <a:t>حدود 20 سال</a:t>
            </a:r>
          </a:p>
          <a:p>
            <a:pPr algn="r" rtl="1">
              <a:lnSpc>
                <a:spcPct val="200000"/>
              </a:lnSpc>
              <a:buFont typeface="Wingdings" pitchFamily="2" charset="2"/>
              <a:buChar char="ü"/>
            </a:pPr>
            <a:r>
              <a:rPr lang="fa-IR" sz="2000" dirty="0" smtClean="0">
                <a:cs typeface="B Mitra" pitchFamily="2" charset="-78"/>
              </a:rPr>
              <a:t>روند گروش ايرانيان به اسلام: </a:t>
            </a:r>
            <a:r>
              <a:rPr lang="fa-IR" sz="2000" dirty="0" smtClean="0">
                <a:solidFill>
                  <a:srgbClr val="FF0000"/>
                </a:solidFill>
                <a:cs typeface="B Mitra" pitchFamily="2" charset="-78"/>
              </a:rPr>
              <a:t>حدود 4 قرن</a:t>
            </a:r>
          </a:p>
          <a:p>
            <a:pPr algn="r" rtl="1">
              <a:lnSpc>
                <a:spcPct val="200000"/>
              </a:lnSpc>
              <a:buFont typeface="Wingdings" pitchFamily="2" charset="2"/>
              <a:buChar char="ü"/>
            </a:pPr>
            <a:r>
              <a:rPr lang="fa-IR" sz="2000" dirty="0" smtClean="0">
                <a:cs typeface="B Mitra" pitchFamily="2" charset="-78"/>
              </a:rPr>
              <a:t>نشانه و دليل: </a:t>
            </a:r>
            <a:r>
              <a:rPr lang="fa-IR" sz="2000" dirty="0" smtClean="0">
                <a:solidFill>
                  <a:srgbClr val="FF0000"/>
                </a:solidFill>
                <a:cs typeface="B Mitra" pitchFamily="2" charset="-78"/>
              </a:rPr>
              <a:t>آتشكده هاي روشن </a:t>
            </a:r>
            <a:r>
              <a:rPr lang="fa-IR" sz="2000" dirty="0" smtClean="0">
                <a:cs typeface="B Mitra" pitchFamily="2" charset="-78"/>
              </a:rPr>
              <a:t>تا قرن 4 و 5 هجري در بسياري از شهرها و ولايات</a:t>
            </a:r>
          </a:p>
          <a:p>
            <a:pPr algn="r" rtl="1">
              <a:lnSpc>
                <a:spcPct val="200000"/>
              </a:lnSpc>
              <a:buFont typeface="Wingdings" pitchFamily="2" charset="2"/>
              <a:buChar char="v"/>
            </a:pPr>
            <a:r>
              <a:rPr lang="fa-IR" sz="2000" dirty="0" smtClean="0">
                <a:cs typeface="B Mitra" pitchFamily="2" charset="-78"/>
              </a:rPr>
              <a:t>نياكان ما چرا مسلمان شدند؟</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Autofit/>
          </a:bodyPr>
          <a:lstStyle/>
          <a:p>
            <a:pPr rtl="1"/>
            <a:r>
              <a:rPr lang="fa-IR" sz="2800" dirty="0" smtClean="0">
                <a:cs typeface="B Mitra" pitchFamily="2" charset="-78"/>
              </a:rPr>
              <a:t/>
            </a:r>
            <a:br>
              <a:rPr lang="fa-IR" sz="2800" dirty="0" smtClean="0">
                <a:cs typeface="B Mitra" pitchFamily="2" charset="-78"/>
              </a:rPr>
            </a:br>
            <a:r>
              <a:rPr lang="fa-IR" sz="2800" dirty="0" smtClean="0">
                <a:cs typeface="B Mitra" pitchFamily="2" charset="-78"/>
              </a:rPr>
              <a:t>فعاليت</a:t>
            </a:r>
            <a:r>
              <a:rPr lang="en-US" sz="2800" dirty="0" smtClean="0">
                <a:cs typeface="B Mitra" pitchFamily="2" charset="-78"/>
              </a:rPr>
              <a:t/>
            </a:r>
            <a:br>
              <a:rPr lang="en-US" sz="2800" dirty="0" smtClean="0">
                <a:cs typeface="B Mitra" pitchFamily="2" charset="-78"/>
              </a:rPr>
            </a:br>
            <a:endParaRPr lang="en-US" sz="2800" dirty="0">
              <a:cs typeface="B Mitra" pitchFamily="2" charset="-78"/>
            </a:endParaRPr>
          </a:p>
        </p:txBody>
      </p:sp>
      <p:sp>
        <p:nvSpPr>
          <p:cNvPr id="3" name="Content Placeholder 2"/>
          <p:cNvSpPr>
            <a:spLocks noGrp="1"/>
          </p:cNvSpPr>
          <p:nvPr>
            <p:ph idx="1"/>
          </p:nvPr>
        </p:nvSpPr>
        <p:spPr>
          <a:xfrm>
            <a:off x="457200" y="762000"/>
            <a:ext cx="8229600" cy="5364163"/>
          </a:xfrm>
        </p:spPr>
        <p:txBody>
          <a:bodyPr>
            <a:normAutofit/>
          </a:bodyPr>
          <a:lstStyle/>
          <a:p>
            <a:pPr algn="r" rtl="1">
              <a:lnSpc>
                <a:spcPct val="200000"/>
              </a:lnSpc>
            </a:pPr>
            <a:r>
              <a:rPr lang="fa-IR" sz="2000" dirty="0" smtClean="0">
                <a:cs typeface="B Mitra" pitchFamily="2" charset="-78"/>
              </a:rPr>
              <a:t>2. يكي از علل مهم نابودي ابومسلم خراساني و خاندان برمكيان از سوي خلفاي عباسي (منصور و هارون) با وجود خدمتي كه اينان به عباسيان كردند، ترس از نفوذ و قدرت روز افزون آنها بود. خلفا وجود چنين افراد قدرتمندي را خطري براي حكومت و قدرت خود تصور مي‌كردند. رقبا و دشمنان ابومسلم و برمكيان در دربار عباسيان نيز مرتب عليه آنها مشغول توطئه و دسيسه بودند.</a:t>
            </a:r>
            <a:endParaRPr lang="en-US" sz="2000" dirty="0" smtClean="0">
              <a:cs typeface="B Mitra" pitchFamily="2" charset="-78"/>
            </a:endParaRPr>
          </a:p>
          <a:p>
            <a:pPr algn="r" rtl="1">
              <a:lnSpc>
                <a:spcPct val="200000"/>
              </a:lnSpc>
            </a:pPr>
            <a:r>
              <a:rPr lang="fa-IR" sz="2000" dirty="0" smtClean="0">
                <a:cs typeface="B Mitra" pitchFamily="2" charset="-78"/>
              </a:rPr>
              <a:t>3. ايران، عربستان، شام، فلسطين، مصر، ليبي و الجزاير</a:t>
            </a:r>
          </a:p>
          <a:p>
            <a:pPr algn="r" rtl="1">
              <a:lnSpc>
                <a:spcPct val="200000"/>
              </a:lnSpc>
              <a:buNone/>
            </a:pPr>
            <a:r>
              <a:rPr lang="fa-IR" sz="2000" dirty="0" smtClean="0">
                <a:cs typeface="B Mitra" pitchFamily="2" charset="-78"/>
              </a:rPr>
              <a:t>     مركز خلافت: بغداد</a:t>
            </a:r>
          </a:p>
          <a:p>
            <a:pPr algn="r" rtl="1">
              <a:lnSpc>
                <a:spcPct val="200000"/>
              </a:lnSpc>
              <a:buNone/>
            </a:pPr>
            <a:r>
              <a:rPr lang="fa-IR" sz="2000" dirty="0" smtClean="0">
                <a:cs typeface="B Mitra" pitchFamily="2" charset="-7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strips(downLeft)">
                                      <p:cBhvr>
                                        <p:cTn id="27" dur="1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strips(downLeft)">
                                      <p:cBhvr>
                                        <p:cTn id="3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fa-IR" sz="3200" dirty="0" smtClean="0">
                <a:cs typeface="B Mitra" pitchFamily="2" charset="-78"/>
              </a:rPr>
              <a:t>فعاليت</a:t>
            </a:r>
            <a:endParaRPr lang="en-US" sz="3200" dirty="0">
              <a:cs typeface="B Mitra" pitchFamily="2" charset="-78"/>
            </a:endParaRPr>
          </a:p>
        </p:txBody>
      </p:sp>
      <p:sp>
        <p:nvSpPr>
          <p:cNvPr id="3" name="Content Placeholder 2"/>
          <p:cNvSpPr>
            <a:spLocks noGrp="1"/>
          </p:cNvSpPr>
          <p:nvPr>
            <p:ph idx="1"/>
          </p:nvPr>
        </p:nvSpPr>
        <p:spPr>
          <a:xfrm>
            <a:off x="457200" y="990600"/>
            <a:ext cx="8229600" cy="5135563"/>
          </a:xfrm>
        </p:spPr>
        <p:txBody>
          <a:bodyPr>
            <a:normAutofit/>
          </a:bodyPr>
          <a:lstStyle/>
          <a:p>
            <a:pPr algn="r" rtl="1">
              <a:lnSpc>
                <a:spcPct val="200000"/>
              </a:lnSpc>
            </a:pPr>
            <a:r>
              <a:rPr lang="fa-IR" sz="2000" dirty="0" smtClean="0">
                <a:cs typeface="B Mitra" pitchFamily="2" charset="-78"/>
              </a:rPr>
              <a:t>4. الف) شباهت‌ها: هر دو حكومت، از طريق نامشروع به قدرت رسيدند؛ معاويه با نيرنگ، زور شمشير و خريدن افراد با نفوذ، خليفه شد؛ عباسيان نيز با فريب و طرح دروغين شعار حكومت آل محمد قدرت را به دست گرفتند. امويان و عباسيان هر دو خلافت را در خاندان خود موروثي كردند. آنها در خشونت و ظلم نسبت به مخالفان به خصوص شيعيان و اهل بيت </a:t>
            </a:r>
            <a:r>
              <a:rPr lang="fa-IR" sz="1200" dirty="0" smtClean="0">
                <a:cs typeface="B Mitra" pitchFamily="2" charset="-78"/>
              </a:rPr>
              <a:t>عليهم‌السلام</a:t>
            </a:r>
            <a:r>
              <a:rPr lang="fa-IR" sz="2000" dirty="0" smtClean="0">
                <a:cs typeface="B Mitra" pitchFamily="2" charset="-78"/>
              </a:rPr>
              <a:t> دست كمي از يكديگر نداشتند. هر دوي آنها نسبت به اجراي اصول و ارزش‌هاي اسلامي بي‌توجه و يا كم توجه بودند. </a:t>
            </a:r>
            <a:endParaRPr lang="en-US" sz="2000" dirty="0" smtClean="0">
              <a:cs typeface="B Mitra" pitchFamily="2" charset="-78"/>
            </a:endParaRPr>
          </a:p>
          <a:p>
            <a:pPr algn="r" rtl="1">
              <a:lnSpc>
                <a:spcPct val="200000"/>
              </a:lnSpc>
            </a:pPr>
            <a:r>
              <a:rPr lang="fa-IR" sz="2000" dirty="0" smtClean="0">
                <a:cs typeface="B Mitra" pitchFamily="2" charset="-78"/>
              </a:rPr>
              <a:t>ب) عباسيان سياست قوم گرايي امويان و برتري دادن اعراب نسبت به ايرانيان را ادامه ندادند، از اين‌ رو‌، در دوران خلافت آنان مقام و موقعيت سياسي و اجتماعي ايران مسلمانان ارتقا يافت و موفق شدند به مناصب بالاي حكومتي مثل وزارت، حكومت ولايات و فرماندهي سپاه دست يابند.</a:t>
            </a:r>
            <a:endParaRPr lang="en-US" sz="2000" dirty="0" smtClean="0">
              <a:cs typeface="B Mitra" pitchFamily="2" charset="-78"/>
            </a:endParaRPr>
          </a:p>
          <a:p>
            <a:pPr>
              <a:lnSpc>
                <a:spcPct val="200000"/>
              </a:lnSpc>
            </a:pP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fa-IR" sz="3200" dirty="0" smtClean="0">
                <a:cs typeface="B Mitra" pitchFamily="2" charset="-78"/>
              </a:rPr>
              <a:t>محورهاي عمدة ارزشيابي</a:t>
            </a:r>
            <a:r>
              <a:rPr lang="en-US" sz="3200" dirty="0" smtClean="0">
                <a:cs typeface="B Mitra" pitchFamily="2" charset="-78"/>
              </a:rPr>
              <a:t/>
            </a:r>
            <a:br>
              <a:rPr lang="en-US" sz="3200" dirty="0" smtClean="0">
                <a:cs typeface="B Mitra" pitchFamily="2" charset="-78"/>
              </a:rPr>
            </a:br>
            <a:endParaRPr lang="en-US" sz="3200" dirty="0">
              <a:cs typeface="B Mitra" pitchFamily="2" charset="-78"/>
            </a:endParaRPr>
          </a:p>
        </p:txBody>
      </p:sp>
      <p:sp>
        <p:nvSpPr>
          <p:cNvPr id="3" name="Content Placeholder 2"/>
          <p:cNvSpPr>
            <a:spLocks noGrp="1"/>
          </p:cNvSpPr>
          <p:nvPr>
            <p:ph idx="1"/>
          </p:nvPr>
        </p:nvSpPr>
        <p:spPr>
          <a:xfrm>
            <a:off x="457200" y="914400"/>
            <a:ext cx="8229600" cy="5211763"/>
          </a:xfrm>
        </p:spPr>
        <p:txBody>
          <a:bodyPr>
            <a:normAutofit/>
          </a:bodyPr>
          <a:lstStyle/>
          <a:p>
            <a:pPr algn="r" rtl="1">
              <a:lnSpc>
                <a:spcPct val="250000"/>
              </a:lnSpc>
              <a:buFont typeface="Wingdings" pitchFamily="2" charset="2"/>
              <a:buChar char="v"/>
            </a:pPr>
            <a:r>
              <a:rPr lang="fa-IR" sz="2000" dirty="0" smtClean="0">
                <a:cs typeface="B Mitra" pitchFamily="2" charset="-78"/>
              </a:rPr>
              <a:t>انجام فعاليت‌هاي درس</a:t>
            </a:r>
          </a:p>
          <a:p>
            <a:pPr algn="r" rtl="1">
              <a:lnSpc>
                <a:spcPct val="250000"/>
              </a:lnSpc>
              <a:buFont typeface="Wingdings" pitchFamily="2" charset="2"/>
              <a:buChar char="v"/>
            </a:pPr>
            <a:r>
              <a:rPr lang="fa-IR" sz="2000" dirty="0" smtClean="0">
                <a:cs typeface="B Mitra" pitchFamily="2" charset="-78"/>
              </a:rPr>
              <a:t> بهره گيري از نمودار خط زمان و نقشه‌هاي تاريخي </a:t>
            </a:r>
          </a:p>
          <a:p>
            <a:pPr algn="r" rtl="1">
              <a:lnSpc>
                <a:spcPct val="250000"/>
              </a:lnSpc>
              <a:buFont typeface="Wingdings" pitchFamily="2" charset="2"/>
              <a:buChar char="v"/>
            </a:pPr>
            <a:r>
              <a:rPr lang="fa-IR" sz="2000" dirty="0" smtClean="0">
                <a:cs typeface="B Mitra" pitchFamily="2" charset="-78"/>
              </a:rPr>
              <a:t>طرح پرسش‌هايي منطبق بر انتطارات يادگيري، مانند: دلايل سقوط ساسانيان و پيروزي اعراب؛ سياست و اقدام‌هاي مهم حكومت امويان و عباسيان در ايران؛ دلايل و عوامل مؤثر بر گرويدن ايرانيان به دين اسلام</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fa-IR" sz="3000" dirty="0" smtClean="0">
                <a:cs typeface="B Mitra" pitchFamily="2" charset="-78"/>
              </a:rPr>
              <a:t>انتظارات يادگيري درس 12: عصر طلايي فرهنگ و تمدن ايراني - اسلامي</a:t>
            </a:r>
            <a:endParaRPr lang="en-US" sz="3000" dirty="0">
              <a:cs typeface="B Mitra" pitchFamily="2" charset="-78"/>
            </a:endParaRPr>
          </a:p>
        </p:txBody>
      </p:sp>
      <p:sp>
        <p:nvSpPr>
          <p:cNvPr id="3" name="Content Placeholder 2"/>
          <p:cNvSpPr>
            <a:spLocks noGrp="1"/>
          </p:cNvSpPr>
          <p:nvPr>
            <p:ph idx="1"/>
          </p:nvPr>
        </p:nvSpPr>
        <p:spPr>
          <a:xfrm>
            <a:off x="457200" y="1143000"/>
            <a:ext cx="8229600" cy="5257800"/>
          </a:xfrm>
        </p:spPr>
        <p:txBody>
          <a:bodyPr>
            <a:normAutofit/>
          </a:bodyPr>
          <a:lstStyle/>
          <a:p>
            <a:pPr algn="r" rtl="1">
              <a:lnSpc>
                <a:spcPct val="200000"/>
              </a:lnSpc>
            </a:pPr>
            <a:r>
              <a:rPr lang="fa-IR" sz="2000" dirty="0" smtClean="0">
                <a:cs typeface="B Mitra" pitchFamily="2" charset="-78"/>
              </a:rPr>
              <a:t>انتظار مي‌رود دانش‌آموزان با فراگيري درس و انجام فعاليت‌هاي آن بتوانند: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وضعيت سياسي ايران در قرن‌هاي سوم تا پنجم هجري را با قرن‌هاي اول و دوم هجري مقايسه كنند.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شرايط و چگونگي به قدرت رسيدن حكومت‌هاي ايراني در فاصلة قرن سوم تا پنجم هجري را توضيح دهند.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روابط حكومت‌هاي ايراني با خلافت عباسيان را از طريق مقايسه شرح دهند.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نقش و جايگاه دانشمندان و عالمان ايراني را در شكوفايي فرهنگ و تمدن ايراني – اسلامي با ذكر مصاديق مهم بيان كنند.</a:t>
            </a:r>
            <a:endParaRPr lang="en-US" sz="2000" dirty="0" smtClean="0">
              <a:cs typeface="B Mitra" pitchFamily="2" charset="-78"/>
            </a:endParaRPr>
          </a:p>
          <a:p>
            <a:pPr algn="r">
              <a:lnSpc>
                <a:spcPct val="200000"/>
              </a:lnSpc>
            </a:pP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مواد و وسايل مورد نياز</a:t>
            </a:r>
            <a:endParaRPr lang="en-US" sz="3200" dirty="0">
              <a:cs typeface="B Mitra" pitchFamily="2" charset="-78"/>
            </a:endParaRPr>
          </a:p>
        </p:txBody>
      </p:sp>
      <p:sp>
        <p:nvSpPr>
          <p:cNvPr id="3" name="Content Placeholder 2"/>
          <p:cNvSpPr>
            <a:spLocks noGrp="1"/>
          </p:cNvSpPr>
          <p:nvPr>
            <p:ph idx="1"/>
          </p:nvPr>
        </p:nvSpPr>
        <p:spPr>
          <a:xfrm>
            <a:off x="457200" y="914400"/>
            <a:ext cx="8229600" cy="5211763"/>
          </a:xfrm>
        </p:spPr>
        <p:txBody>
          <a:bodyPr>
            <a:normAutofit/>
          </a:bodyPr>
          <a:lstStyle/>
          <a:p>
            <a:pPr algn="r" rtl="1">
              <a:lnSpc>
                <a:spcPct val="200000"/>
              </a:lnSpc>
            </a:pPr>
            <a:r>
              <a:rPr lang="fa-IR" sz="2000" dirty="0" smtClean="0">
                <a:cs typeface="B Mitra" pitchFamily="2" charset="-78"/>
              </a:rPr>
              <a:t>كتاب درسي و نمونه اي از آثار تاليف شده در سده ‌هاي نخست هجري مانند: تاريخ طبري، تاريخ بلعمي، مسالك و ممالك، ديوان رودكي</a:t>
            </a:r>
          </a:p>
          <a:p>
            <a:pPr algn="r" rtl="1">
              <a:lnSpc>
                <a:spcPct val="200000"/>
              </a:lnSpc>
            </a:pPr>
            <a:r>
              <a:rPr lang="fa-IR" sz="2000" dirty="0" smtClean="0">
                <a:cs typeface="B Mitra" pitchFamily="2" charset="-78"/>
              </a:rPr>
              <a:t>نقشة تاريخي قلمرو طاهريان، صفاريان، سامانيان، علويان و آل بويه</a:t>
            </a:r>
          </a:p>
          <a:p>
            <a:pPr algn="r" rtl="1">
              <a:lnSpc>
                <a:spcPct val="200000"/>
              </a:lnSpc>
            </a:pPr>
            <a:r>
              <a:rPr lang="fa-IR" sz="2000" dirty="0" smtClean="0">
                <a:cs typeface="B Mitra" pitchFamily="2" charset="-78"/>
              </a:rPr>
              <a:t> عكس‌ تاريخي مكان ها و اشياء متعلق به سده هاي سوم تا پنجم هجري؛ تصوير نقاشي شخصيت هاي سياسي، علمي و فرهنگي سده هاي دوم و سوم هجري مانند: يعقوب ليث صفاري، عضدالدوله، رودكي، بلعمي، ابوعلي سينا، ابوريحان بيروني، زكريا رازي و .... </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آماده سازي</a:t>
            </a:r>
            <a:endParaRPr lang="en-US" sz="3200" dirty="0">
              <a:cs typeface="B Mitra" pitchFamily="2" charset="-78"/>
            </a:endParaRPr>
          </a:p>
        </p:txBody>
      </p:sp>
      <p:sp>
        <p:nvSpPr>
          <p:cNvPr id="3" name="Content Placeholder 2"/>
          <p:cNvSpPr>
            <a:spLocks noGrp="1"/>
          </p:cNvSpPr>
          <p:nvPr>
            <p:ph idx="1"/>
          </p:nvPr>
        </p:nvSpPr>
        <p:spPr>
          <a:xfrm>
            <a:off x="457200" y="762000"/>
            <a:ext cx="8229600" cy="5364163"/>
          </a:xfrm>
        </p:spPr>
        <p:txBody>
          <a:bodyPr>
            <a:normAutofit/>
          </a:bodyPr>
          <a:lstStyle/>
          <a:p>
            <a:pPr algn="r" rtl="1">
              <a:lnSpc>
                <a:spcPct val="200000"/>
              </a:lnSpc>
            </a:pPr>
            <a:r>
              <a:rPr lang="fa-IR" sz="2000" dirty="0" smtClean="0">
                <a:cs typeface="B Mitra" pitchFamily="2" charset="-78"/>
              </a:rPr>
              <a:t>الف) مقايسة نقشه هاي تاريخي: نقشة قلمرو خلافت عباسي در قرن دوم هجري را به همراه نقشه هاي قلمرو طاهريان، صفاريان، سامانيان و آل بويه به دانش آموزان نمايش دهيد و از آنان بخواهيد نقشة اول را با ساير نقشه ها مقايسه كنند و بگويند چه تغييرات سياسي در ايران رخ داده است؟</a:t>
            </a:r>
          </a:p>
          <a:p>
            <a:pPr algn="r" rtl="1">
              <a:lnSpc>
                <a:spcPct val="200000"/>
              </a:lnSpc>
            </a:pPr>
            <a:r>
              <a:rPr lang="fa-IR" sz="2000" dirty="0" smtClean="0">
                <a:cs typeface="B Mitra" pitchFamily="2" charset="-78"/>
              </a:rPr>
              <a:t>ب) مقايسة نمودارهاي خط زمان: از طريق مقايسة نمودار خط زمان تاريخ ايران در سده هاي اول و دوم با نمودار خط زمان قرن هاي سوم تا پنجم هجري نيز مي توان توجه دانش آموزان به تغييرات سياسي رخ داده جلب كرد.</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fa-IR" sz="3200" dirty="0" smtClean="0">
                <a:cs typeface="B Mitra" pitchFamily="2" charset="-78"/>
              </a:rPr>
              <a:t>نقشۀ قلمرو خلافت عباسی در قرن دوم هجری</a:t>
            </a:r>
            <a:endParaRPr lang="en-US" sz="3200" dirty="0">
              <a:cs typeface="B Mitra" pitchFamily="2" charset="-78"/>
            </a:endParaRPr>
          </a:p>
        </p:txBody>
      </p:sp>
      <p:pic>
        <p:nvPicPr>
          <p:cNvPr id="4098" name="Picture 2" descr="C:\Users\Public\Pictures\Sample Pictures\10.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7630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837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750"/>
                                  </p:stCondLst>
                                  <p:childTnLst>
                                    <p:set>
                                      <p:cBhvr>
                                        <p:cTn id="11" dur="1" fill="hold">
                                          <p:stCondLst>
                                            <p:cond delay="0"/>
                                          </p:stCondLst>
                                        </p:cTn>
                                        <p:tgtEl>
                                          <p:spTgt spid="4098"/>
                                        </p:tgtEl>
                                        <p:attrNameLst>
                                          <p:attrName>style.visibility</p:attrName>
                                        </p:attrNameLst>
                                      </p:cBhvr>
                                      <p:to>
                                        <p:strVal val="visible"/>
                                      </p:to>
                                    </p:set>
                                    <p:animEffect transition="in" filter="strips(downLeft)">
                                      <p:cBhvr>
                                        <p:cTn id="12" dur="125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a:cs typeface="B Mitra" pitchFamily="2" charset="-78"/>
              </a:rPr>
              <a:t>نقشۀ </a:t>
            </a:r>
            <a:r>
              <a:rPr lang="fa-IR" sz="3200" dirty="0" smtClean="0">
                <a:cs typeface="B Mitra" pitchFamily="2" charset="-78"/>
              </a:rPr>
              <a:t>سیاسی ایران در قرن سوم هجری</a:t>
            </a:r>
            <a:endParaRPr lang="en-US" sz="3200" dirty="0">
              <a:cs typeface="B Mitra" pitchFamily="2" charset="-78"/>
            </a:endParaRPr>
          </a:p>
        </p:txBody>
      </p:sp>
      <p:pic>
        <p:nvPicPr>
          <p:cNvPr id="5122" name="Picture 2" descr="C:\Users\Public\Pictures\Sample Pictures\1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2400" y="1066800"/>
            <a:ext cx="8839200" cy="541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95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750"/>
                                  </p:stCondLst>
                                  <p:childTnLst>
                                    <p:set>
                                      <p:cBhvr>
                                        <p:cTn id="11" dur="1" fill="hold">
                                          <p:stCondLst>
                                            <p:cond delay="0"/>
                                          </p:stCondLst>
                                        </p:cTn>
                                        <p:tgtEl>
                                          <p:spTgt spid="5122"/>
                                        </p:tgtEl>
                                        <p:attrNameLst>
                                          <p:attrName>style.visibility</p:attrName>
                                        </p:attrNameLst>
                                      </p:cBhvr>
                                      <p:to>
                                        <p:strVal val="visible"/>
                                      </p:to>
                                    </p:set>
                                    <p:animEffect transition="in" filter="strips(downLeft)">
                                      <p:cBhvr>
                                        <p:cTn id="12" dur="10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pPr rtl="1"/>
            <a:r>
              <a:rPr lang="fa-IR" sz="3200" dirty="0" smtClean="0">
                <a:cs typeface="B Mitra" pitchFamily="2" charset="-78"/>
              </a:rPr>
              <a:t/>
            </a:r>
            <a:br>
              <a:rPr lang="fa-IR" sz="3200" dirty="0" smtClean="0">
                <a:cs typeface="B Mitra" pitchFamily="2" charset="-78"/>
              </a:rPr>
            </a:br>
            <a:r>
              <a:rPr lang="fa-IR" sz="3200" dirty="0" smtClean="0">
                <a:cs typeface="B Mitra" pitchFamily="2" charset="-78"/>
              </a:rPr>
              <a:t>حوزه هاي موضوعي فصل 6</a:t>
            </a:r>
            <a:br>
              <a:rPr lang="fa-IR" sz="3200" dirty="0" smtClean="0">
                <a:cs typeface="B Mitra" pitchFamily="2" charset="-78"/>
              </a:rPr>
            </a:br>
            <a:endParaRPr lang="en-US" sz="3200" dirty="0"/>
          </a:p>
        </p:txBody>
      </p:sp>
      <p:sp>
        <p:nvSpPr>
          <p:cNvPr id="3" name="Content Placeholder 2"/>
          <p:cNvSpPr>
            <a:spLocks noGrp="1"/>
          </p:cNvSpPr>
          <p:nvPr>
            <p:ph idx="1"/>
          </p:nvPr>
        </p:nvSpPr>
        <p:spPr>
          <a:xfrm>
            <a:off x="457200" y="762000"/>
            <a:ext cx="8229600" cy="5364163"/>
          </a:xfrm>
        </p:spPr>
        <p:txBody>
          <a:bodyPr>
            <a:normAutofit/>
          </a:bodyPr>
          <a:lstStyle/>
          <a:p>
            <a:pPr algn="r" rtl="1">
              <a:lnSpc>
                <a:spcPct val="200000"/>
              </a:lnSpc>
              <a:buFont typeface="Wingdings" pitchFamily="2" charset="2"/>
              <a:buChar char="v"/>
            </a:pPr>
            <a:r>
              <a:rPr lang="fa-IR" sz="2000" dirty="0" smtClean="0">
                <a:cs typeface="B Mitra" pitchFamily="2" charset="-78"/>
              </a:rPr>
              <a:t>زمان، تغيير و تداوم</a:t>
            </a:r>
          </a:p>
          <a:p>
            <a:pPr algn="r" rtl="1">
              <a:lnSpc>
                <a:spcPct val="200000"/>
              </a:lnSpc>
              <a:buFont typeface="Wingdings" pitchFamily="2" charset="2"/>
              <a:buChar char="v"/>
            </a:pPr>
            <a:r>
              <a:rPr lang="fa-IR" sz="2000" dirty="0" smtClean="0">
                <a:cs typeface="B Mitra" pitchFamily="2" charset="-78"/>
              </a:rPr>
              <a:t>فرهنگ و هويت</a:t>
            </a:r>
          </a:p>
          <a:p>
            <a:pPr algn="r" rtl="1">
              <a:lnSpc>
                <a:spcPct val="200000"/>
              </a:lnSpc>
              <a:buFont typeface="Wingdings" pitchFamily="2" charset="2"/>
              <a:buChar char="v"/>
            </a:pPr>
            <a:r>
              <a:rPr lang="fa-IR" sz="2000" dirty="0" smtClean="0">
                <a:cs typeface="B Mitra" pitchFamily="2" charset="-78"/>
              </a:rPr>
              <a:t>فضا و مكان</a:t>
            </a:r>
          </a:p>
          <a:p>
            <a:pPr algn="r" rtl="1">
              <a:lnSpc>
                <a:spcPct val="200000"/>
              </a:lnSpc>
              <a:buFont typeface="Wingdings" pitchFamily="2" charset="2"/>
              <a:buChar char="v"/>
            </a:pPr>
            <a:r>
              <a:rPr lang="fa-IR" sz="2000" dirty="0" smtClean="0">
                <a:cs typeface="B Mitra" pitchFamily="2" charset="-78"/>
              </a:rPr>
              <a:t>نظام اجتماعي</a:t>
            </a:r>
          </a:p>
          <a:p>
            <a:pPr>
              <a:lnSpc>
                <a:spcPct val="200000"/>
              </a:lnSpc>
              <a:buFont typeface="Wingdings" pitchFamily="2" charset="2"/>
              <a:buChar char="v"/>
            </a:pPr>
            <a:endParaRPr lang="en-US"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fa-IR" sz="3200" dirty="0" smtClean="0">
                <a:cs typeface="B Mitra" pitchFamily="2" charset="-78"/>
              </a:rPr>
              <a:t>نمودار خط زمان تاریخ ایران در سده های نخست هجری</a:t>
            </a:r>
            <a:endParaRPr lang="en-US" sz="3200" dirty="0">
              <a:cs typeface="B Mitra" pitchFamily="2" charset="-78"/>
            </a:endParaRPr>
          </a:p>
        </p:txBody>
      </p:sp>
      <p:pic>
        <p:nvPicPr>
          <p:cNvPr id="6146" name="Picture 2" descr="C:\Users\Public\Pictures\Sample Pictures\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800" y="1905000"/>
            <a:ext cx="868680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83009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75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750"/>
                                  </p:stCondLst>
                                  <p:childTnLst>
                                    <p:set>
                                      <p:cBhvr>
                                        <p:cTn id="11" dur="1" fill="hold">
                                          <p:stCondLst>
                                            <p:cond delay="0"/>
                                          </p:stCondLst>
                                        </p:cTn>
                                        <p:tgtEl>
                                          <p:spTgt spid="6146"/>
                                        </p:tgtEl>
                                        <p:attrNameLst>
                                          <p:attrName>style.visibility</p:attrName>
                                        </p:attrNameLst>
                                      </p:cBhvr>
                                      <p:to>
                                        <p:strVal val="visible"/>
                                      </p:to>
                                    </p:set>
                                    <p:animEffect transition="in" filter="strips(downLeft)">
                                      <p:cBhvr>
                                        <p:cTn id="12" dur="10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fa-IR" sz="3200" dirty="0" smtClean="0">
                <a:cs typeface="B Mitra" pitchFamily="2" charset="-78"/>
              </a:rPr>
              <a:t>ارائة درس</a:t>
            </a:r>
            <a:endParaRPr lang="en-US" sz="3200" dirty="0">
              <a:cs typeface="B Mitra" pitchFamily="2" charset="-78"/>
            </a:endParaRPr>
          </a:p>
        </p:txBody>
      </p:sp>
      <p:sp>
        <p:nvSpPr>
          <p:cNvPr id="3" name="Content Placeholder 2"/>
          <p:cNvSpPr>
            <a:spLocks noGrp="1"/>
          </p:cNvSpPr>
          <p:nvPr>
            <p:ph idx="1"/>
          </p:nvPr>
        </p:nvSpPr>
        <p:spPr>
          <a:xfrm>
            <a:off x="457200" y="914400"/>
            <a:ext cx="8229600" cy="5486400"/>
          </a:xfrm>
        </p:spPr>
        <p:txBody>
          <a:bodyPr>
            <a:normAutofit fontScale="92500" lnSpcReduction="10000"/>
          </a:bodyPr>
          <a:lstStyle/>
          <a:p>
            <a:pPr algn="r" rtl="1">
              <a:lnSpc>
                <a:spcPct val="150000"/>
              </a:lnSpc>
            </a:pPr>
            <a:r>
              <a:rPr lang="fa-IR" sz="2000" dirty="0" smtClean="0">
                <a:cs typeface="B Mitra" pitchFamily="2" charset="-78"/>
              </a:rPr>
              <a:t>مبحث سلسله هاي ايراني</a:t>
            </a:r>
          </a:p>
          <a:p>
            <a:pPr algn="r" rtl="1">
              <a:lnSpc>
                <a:spcPct val="150000"/>
              </a:lnSpc>
              <a:buFont typeface="Wingdings" pitchFamily="2" charset="2"/>
              <a:buChar char="v"/>
            </a:pPr>
            <a:r>
              <a:rPr lang="fa-IR" sz="2000" dirty="0" smtClean="0">
                <a:cs typeface="B Mitra" pitchFamily="2" charset="-78"/>
              </a:rPr>
              <a:t>آموزش محتوا از طريق مقايسة داده هاي تاريخي: نحوة شكل گيري و به قدرت رسيدن سلسله ها؛ روابط آنها با يكديگر و خلافت عباسي</a:t>
            </a:r>
          </a:p>
          <a:p>
            <a:pPr algn="r" rtl="1">
              <a:lnSpc>
                <a:spcPct val="150000"/>
              </a:lnSpc>
              <a:buFont typeface="Wingdings" pitchFamily="2" charset="2"/>
              <a:buChar char="v"/>
            </a:pPr>
            <a:r>
              <a:rPr lang="fa-IR" sz="2000" dirty="0" smtClean="0">
                <a:cs typeface="B Mitra" pitchFamily="2" charset="-78"/>
              </a:rPr>
              <a:t>تكميل جدول درس توسط دانش آموزان با استفاده از متن درس، نمودار خط زمان و نقشه ها</a:t>
            </a:r>
          </a:p>
          <a:p>
            <a:pPr algn="r" rtl="1">
              <a:lnSpc>
                <a:spcPct val="150000"/>
              </a:lnSpc>
            </a:pPr>
            <a:r>
              <a:rPr lang="fa-IR" sz="2000" dirty="0" smtClean="0">
                <a:cs typeface="B Mitra" pitchFamily="2" charset="-78"/>
              </a:rPr>
              <a:t>مبحث ايرانيان پرچمدار علم و دانش</a:t>
            </a:r>
          </a:p>
          <a:p>
            <a:pPr algn="r" rtl="1">
              <a:lnSpc>
                <a:spcPct val="150000"/>
              </a:lnSpc>
              <a:buFont typeface="Wingdings" pitchFamily="2" charset="2"/>
              <a:buChar char="v"/>
            </a:pPr>
            <a:r>
              <a:rPr lang="fa-IR" sz="2000" dirty="0" smtClean="0">
                <a:cs typeface="B Mitra" pitchFamily="2" charset="-78"/>
              </a:rPr>
              <a:t>نمايش تصاوير و اسلايدهايي از شخصيت هاي علمي و فرهنگي ايران در سده هاي نخست هجري و آثار و تأليفات آنها</a:t>
            </a:r>
          </a:p>
          <a:p>
            <a:pPr algn="r" rtl="1">
              <a:lnSpc>
                <a:spcPct val="150000"/>
              </a:lnSpc>
              <a:buFont typeface="Wingdings" pitchFamily="2" charset="2"/>
              <a:buChar char="v"/>
            </a:pPr>
            <a:r>
              <a:rPr lang="fa-IR" sz="2000" dirty="0" smtClean="0">
                <a:cs typeface="B Mitra" pitchFamily="2" charset="-78"/>
              </a:rPr>
              <a:t>ارائة نسخه‌اي از كتاب‌هاي مندرج در جدول (كتاب تاريخ طبري يا تاريخ بلعمي و يا مسالك و ممالك و ديوان رودكي و شاهنامه)</a:t>
            </a:r>
          </a:p>
          <a:p>
            <a:pPr algn="r" rtl="1">
              <a:lnSpc>
                <a:spcPct val="150000"/>
              </a:lnSpc>
              <a:buFont typeface="Wingdings" pitchFamily="2" charset="2"/>
              <a:buChar char="v"/>
            </a:pPr>
            <a:r>
              <a:rPr lang="fa-IR" sz="2000" dirty="0" smtClean="0">
                <a:cs typeface="B Mitra" pitchFamily="2" charset="-78"/>
              </a:rPr>
              <a:t>تأكيد و توجه بر زمينه هاي فكري، اجتماعي و سياسي رشد و شكوفايي فرهنگ و تمدن اسلامي مانند: ارزش و اعتبار دانش و تفكر در اسلام، سابقة فرهنگي و تمدني ايرانيان، حمايت اميران و وزيران به خصوص سامانيان و آل بويه از عالمان و دانشمندان</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1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strips(downLeft)">
                                      <p:cBhvr>
                                        <p:cTn id="4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فعاليت</a:t>
            </a:r>
            <a:endParaRPr lang="en-US" sz="3200" dirty="0">
              <a:cs typeface="B Mitra" pitchFamily="2" charset="-78"/>
            </a:endParaRPr>
          </a:p>
        </p:txBody>
      </p:sp>
      <p:sp>
        <p:nvSpPr>
          <p:cNvPr id="3" name="Content Placeholder 2"/>
          <p:cNvSpPr>
            <a:spLocks noGrp="1"/>
          </p:cNvSpPr>
          <p:nvPr>
            <p:ph idx="1"/>
          </p:nvPr>
        </p:nvSpPr>
        <p:spPr>
          <a:xfrm>
            <a:off x="457200" y="685800"/>
            <a:ext cx="8229600" cy="5440363"/>
          </a:xfrm>
        </p:spPr>
        <p:txBody>
          <a:bodyPr>
            <a:normAutofit/>
          </a:bodyPr>
          <a:lstStyle/>
          <a:p>
            <a:pPr lvl="0" algn="r" rtl="1">
              <a:lnSpc>
                <a:spcPct val="200000"/>
              </a:lnSpc>
            </a:pPr>
            <a:r>
              <a:rPr lang="fa-IR" sz="2000" dirty="0" smtClean="0">
                <a:cs typeface="B Mitra" pitchFamily="2" charset="-78"/>
              </a:rPr>
              <a:t>1. خير؛ زيرا برخي از اين سلسله‌ها مانند طاهريان و سامانيان با فرمان و يا با تأييد خليفة عباسي به قدرت رسيدند و خود را وفادار و مطيع خلافت نشان مي‌دادند. با اين حال، در ادارة قلمرو خود استقلال كامل داشتند و مانع دخالت خليفه و عوامل آن در درون قلمرو خود مي‌شدند؛ اما حكومت‌هاي صفاريان، علويان، آل‌بويه و آل‌زيار (زياريان) بدون اجازه و تأييد خليفه حكومت و قدرت را به دست گرفتند. روابط اين حكومت‌ها اغلب با خلافت عباسي خصمانه بود. يعقوب ليث صفاري به عراق لشكركشي كرد و قصد داشت بغداد مركز خلافت را تصرف كند، اما موفق به اين كار نشد علويان پيرو مذهب شيعه بودند و خلافت عباسي را غاصب مي‌شمردند و از آن اطاعت نمي‌كردند. آل بويه ديگر سلسلة ايراني موفق شد بغداد را تصرف كند و خلفاي عباسي را حدود يك قرن تحت تسلط سياسي خود درآورد.</a:t>
            </a:r>
            <a:endParaRPr lang="en-US" sz="2000" dirty="0" smtClean="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فعاليت</a:t>
            </a:r>
            <a:endParaRPr lang="en-US" sz="3200" dirty="0">
              <a:cs typeface="B Mitra" pitchFamily="2" charset="-78"/>
            </a:endParaRPr>
          </a:p>
        </p:txBody>
      </p:sp>
      <p:sp>
        <p:nvSpPr>
          <p:cNvPr id="3" name="Content Placeholder 2"/>
          <p:cNvSpPr>
            <a:spLocks noGrp="1"/>
          </p:cNvSpPr>
          <p:nvPr>
            <p:ph idx="1"/>
          </p:nvPr>
        </p:nvSpPr>
        <p:spPr>
          <a:xfrm>
            <a:off x="457200" y="1066800"/>
            <a:ext cx="8229600" cy="5059363"/>
          </a:xfrm>
        </p:spPr>
        <p:txBody>
          <a:bodyPr>
            <a:normAutofit/>
          </a:bodyPr>
          <a:lstStyle/>
          <a:p>
            <a:pPr lvl="0" algn="r" rtl="1">
              <a:lnSpc>
                <a:spcPct val="200000"/>
              </a:lnSpc>
            </a:pPr>
            <a:r>
              <a:rPr lang="fa-IR" sz="2000" dirty="0" smtClean="0">
                <a:cs typeface="B Mitra" pitchFamily="2" charset="-78"/>
              </a:rPr>
              <a:t>2. اين متن به روشني بيانگر بي‌اعتمادي و دشمني است كه يعقوب ليث صفاري با خلافت عباسي داشت و از اين رو به جنگ سپاه خليفه رفت، اما توفيقي نصيب او نشد.</a:t>
            </a:r>
            <a:endParaRPr lang="en-US" sz="2000" dirty="0" smtClean="0">
              <a:cs typeface="B Mitra" pitchFamily="2" charset="-78"/>
            </a:endParaRPr>
          </a:p>
          <a:p>
            <a:pPr algn="r" rtl="1">
              <a:lnSpc>
                <a:spcPct val="200000"/>
              </a:lnSpc>
            </a:pPr>
            <a:r>
              <a:rPr lang="fa-IR" sz="2000" dirty="0" smtClean="0">
                <a:cs typeface="B Mitra" pitchFamily="2" charset="-78"/>
              </a:rPr>
              <a:t>3. دانش‌آموزان را راهنمايي كنيد كه براي اجراي اين فعاليت، متن درس، نقشه‌ها و نمودار خط زمان را به دقت مرور نمايند. هدف از طراحي اين فعاليت آن است كه دانش‌آموزان با مفاهيم صرفاً دانشي مربوط به سلسله‌ها آشنا شوند. از اين مفاهيم هيچ پرسشي خواه  كتبي يا شفاهي طرح نشود، فقط انجام آن توسط دانش‌آموزان كفايت مي‌كند.</a:t>
            </a:r>
            <a:endParaRPr lang="en-US" sz="2000" dirty="0" smtClean="0">
              <a:cs typeface="B Mitra" pitchFamily="2" charset="-78"/>
            </a:endParaRPr>
          </a:p>
          <a:p>
            <a:pPr>
              <a:lnSpc>
                <a:spcPct val="200000"/>
              </a:lnSpc>
            </a:pP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pPr rtl="1"/>
            <a:r>
              <a:rPr lang="fa-IR" sz="3200" dirty="0" smtClean="0">
                <a:cs typeface="B Mitra" pitchFamily="2" charset="-78"/>
              </a:rPr>
              <a:t>محورهاي عمدة ارزشيابي</a:t>
            </a:r>
            <a:r>
              <a:rPr lang="en-US" sz="3200" dirty="0" smtClean="0">
                <a:cs typeface="B Mitra" pitchFamily="2" charset="-78"/>
              </a:rPr>
              <a:t/>
            </a:r>
            <a:br>
              <a:rPr lang="en-US" sz="3200" dirty="0" smtClean="0">
                <a:cs typeface="B Mitra" pitchFamily="2" charset="-78"/>
              </a:rPr>
            </a:br>
            <a:endParaRPr lang="en-US" sz="3200" dirty="0">
              <a:cs typeface="B Mitra" pitchFamily="2" charset="-78"/>
            </a:endParaRPr>
          </a:p>
        </p:txBody>
      </p:sp>
      <p:sp>
        <p:nvSpPr>
          <p:cNvPr id="3" name="Content Placeholder 2"/>
          <p:cNvSpPr>
            <a:spLocks noGrp="1"/>
          </p:cNvSpPr>
          <p:nvPr>
            <p:ph idx="1"/>
          </p:nvPr>
        </p:nvSpPr>
        <p:spPr>
          <a:xfrm>
            <a:off x="457200" y="1143000"/>
            <a:ext cx="8229600" cy="4983163"/>
          </a:xfrm>
        </p:spPr>
        <p:txBody>
          <a:bodyPr>
            <a:normAutofit/>
          </a:bodyPr>
          <a:lstStyle/>
          <a:p>
            <a:pPr algn="r" rtl="1">
              <a:lnSpc>
                <a:spcPct val="200000"/>
              </a:lnSpc>
            </a:pPr>
            <a:r>
              <a:rPr lang="fa-IR" sz="2000" dirty="0" smtClean="0">
                <a:cs typeface="B Mitra" pitchFamily="2" charset="-78"/>
              </a:rPr>
              <a:t>انجام فعاليت‌هاي درس</a:t>
            </a:r>
          </a:p>
          <a:p>
            <a:pPr algn="r" rtl="1">
              <a:lnSpc>
                <a:spcPct val="200000"/>
              </a:lnSpc>
            </a:pPr>
            <a:r>
              <a:rPr lang="fa-IR" sz="2000" dirty="0" smtClean="0">
                <a:cs typeface="B Mitra" pitchFamily="2" charset="-78"/>
              </a:rPr>
              <a:t> استفاده از نمودار خط زمان و نقشه‌هاي تاريخي</a:t>
            </a:r>
          </a:p>
          <a:p>
            <a:pPr algn="r" rtl="1">
              <a:lnSpc>
                <a:spcPct val="200000"/>
              </a:lnSpc>
            </a:pPr>
            <a:r>
              <a:rPr lang="fa-IR" sz="2000" dirty="0" smtClean="0">
                <a:cs typeface="B Mitra" pitchFamily="2" charset="-78"/>
              </a:rPr>
              <a:t> درك علت و نتايج شكل‌گيري حكومت‌هاي ايراني در فاصلة سده‌هاي سوم تا پنجم هجري و روابط آنها با خلافت عباسي </a:t>
            </a:r>
          </a:p>
          <a:p>
            <a:pPr algn="r" rtl="1">
              <a:lnSpc>
                <a:spcPct val="200000"/>
              </a:lnSpc>
            </a:pPr>
            <a:r>
              <a:rPr lang="fa-IR" sz="2000" dirty="0" smtClean="0">
                <a:cs typeface="B Mitra" pitchFamily="2" charset="-78"/>
              </a:rPr>
              <a:t>تشخيص نقش و سهم ايرانيان در تأسيس و شكوفايي فرهنگ و تمدن اسلامي</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fa-IR" sz="3200" dirty="0" smtClean="0">
                <a:cs typeface="B Mitra" pitchFamily="2" charset="-78"/>
              </a:rPr>
              <a:t>موضوع هاي كليدي</a:t>
            </a:r>
            <a:endParaRPr lang="en-US" sz="3200" dirty="0">
              <a:cs typeface="B Mitra" pitchFamily="2" charset="-78"/>
            </a:endParaRPr>
          </a:p>
        </p:txBody>
      </p:sp>
      <p:sp>
        <p:nvSpPr>
          <p:cNvPr id="3" name="Content Placeholder 2"/>
          <p:cNvSpPr>
            <a:spLocks noGrp="1"/>
          </p:cNvSpPr>
          <p:nvPr>
            <p:ph idx="1"/>
          </p:nvPr>
        </p:nvSpPr>
        <p:spPr>
          <a:xfrm>
            <a:off x="457200" y="1066800"/>
            <a:ext cx="8229600" cy="5059363"/>
          </a:xfrm>
        </p:spPr>
        <p:txBody>
          <a:bodyPr>
            <a:normAutofit/>
          </a:bodyPr>
          <a:lstStyle/>
          <a:p>
            <a:pPr algn="r" rtl="1">
              <a:lnSpc>
                <a:spcPct val="200000"/>
              </a:lnSpc>
              <a:buFont typeface="Wingdings" pitchFamily="2" charset="2"/>
              <a:buChar char="v"/>
            </a:pPr>
            <a:r>
              <a:rPr lang="fa-IR" sz="2000" dirty="0" smtClean="0">
                <a:cs typeface="B Mitra" pitchFamily="2" charset="-78"/>
              </a:rPr>
              <a:t>فتح ايران و سقوط ساسانيان</a:t>
            </a:r>
          </a:p>
          <a:p>
            <a:pPr algn="r" rtl="1">
              <a:lnSpc>
                <a:spcPct val="200000"/>
              </a:lnSpc>
              <a:buFont typeface="Wingdings" pitchFamily="2" charset="2"/>
              <a:buChar char="v"/>
            </a:pPr>
            <a:r>
              <a:rPr lang="fa-IR" sz="2000" dirty="0" smtClean="0">
                <a:cs typeface="B Mitra" pitchFamily="2" charset="-78"/>
              </a:rPr>
              <a:t>حاكميت سياسي و نظامي اعراب </a:t>
            </a:r>
            <a:r>
              <a:rPr lang="fa-IR" sz="2000" smtClean="0">
                <a:cs typeface="B Mitra" pitchFamily="2" charset="-78"/>
              </a:rPr>
              <a:t>بر ايران؛ قيام ها و شورش هاي ايرانيان </a:t>
            </a:r>
            <a:endParaRPr lang="fa-IR" sz="2000" dirty="0" smtClean="0">
              <a:cs typeface="B Mitra" pitchFamily="2" charset="-78"/>
            </a:endParaRPr>
          </a:p>
          <a:p>
            <a:pPr algn="r" rtl="1">
              <a:lnSpc>
                <a:spcPct val="200000"/>
              </a:lnSpc>
              <a:buFont typeface="Wingdings" pitchFamily="2" charset="2"/>
              <a:buChar char="v"/>
            </a:pPr>
            <a:r>
              <a:rPr lang="fa-IR" sz="2000" dirty="0" smtClean="0">
                <a:cs typeface="B Mitra" pitchFamily="2" charset="-78"/>
              </a:rPr>
              <a:t>گروش ايرانيان به دين اسلام</a:t>
            </a:r>
          </a:p>
          <a:p>
            <a:pPr algn="r" rtl="1">
              <a:lnSpc>
                <a:spcPct val="200000"/>
              </a:lnSpc>
              <a:buFont typeface="Wingdings" pitchFamily="2" charset="2"/>
              <a:buChar char="v"/>
            </a:pPr>
            <a:r>
              <a:rPr lang="fa-IR" sz="2000" dirty="0" smtClean="0">
                <a:cs typeface="B Mitra" pitchFamily="2" charset="-78"/>
              </a:rPr>
              <a:t>حكومت هاي ايراني، گامي به سوي استقلال سياسي</a:t>
            </a:r>
          </a:p>
          <a:p>
            <a:pPr algn="r" rtl="1">
              <a:lnSpc>
                <a:spcPct val="200000"/>
              </a:lnSpc>
              <a:buFont typeface="Wingdings" pitchFamily="2" charset="2"/>
              <a:buChar char="v"/>
            </a:pPr>
            <a:r>
              <a:rPr lang="fa-IR" sz="2000" dirty="0" smtClean="0">
                <a:cs typeface="B Mitra" pitchFamily="2" charset="-78"/>
              </a:rPr>
              <a:t>فرهنگ و تمدن ايراني - اسلامي</a:t>
            </a:r>
          </a:p>
          <a:p>
            <a:pPr algn="r" rtl="1">
              <a:lnSpc>
                <a:spcPct val="200000"/>
              </a:lnSpc>
              <a:buFont typeface="Wingdings" pitchFamily="2" charset="2"/>
              <a:buChar char="v"/>
            </a:pP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fa-IR" sz="3200" dirty="0" smtClean="0">
                <a:cs typeface="B Mitra" pitchFamily="2" charset="-78"/>
              </a:rPr>
              <a:t>انتظارات يادگيري درس11: ورود اسلام به ايران</a:t>
            </a:r>
            <a:endParaRPr lang="en-US" sz="3200" dirty="0">
              <a:cs typeface="B Mitra" pitchFamily="2" charset="-78"/>
            </a:endParaRPr>
          </a:p>
        </p:txBody>
      </p:sp>
      <p:sp>
        <p:nvSpPr>
          <p:cNvPr id="3" name="Content Placeholder 2"/>
          <p:cNvSpPr>
            <a:spLocks noGrp="1"/>
          </p:cNvSpPr>
          <p:nvPr>
            <p:ph idx="1"/>
          </p:nvPr>
        </p:nvSpPr>
        <p:spPr>
          <a:xfrm>
            <a:off x="457200" y="1143000"/>
            <a:ext cx="8229600" cy="4983163"/>
          </a:xfrm>
        </p:spPr>
        <p:txBody>
          <a:bodyPr>
            <a:normAutofit/>
          </a:bodyPr>
          <a:lstStyle/>
          <a:p>
            <a:pPr algn="r" rtl="1">
              <a:lnSpc>
                <a:spcPct val="200000"/>
              </a:lnSpc>
            </a:pPr>
            <a:r>
              <a:rPr lang="fa-IR" sz="2000" dirty="0" smtClean="0">
                <a:cs typeface="B Mitra" pitchFamily="2" charset="-78"/>
              </a:rPr>
              <a:t>انتظار مي‌رود دانش‌آموزان با فراگيري درس و انجام فعاليت‌هاي آن بتوانند: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عوامل و دلايل سقوط ساسانيان را از متن درس استخراج و دسته‌بندي كنند.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چگونگي فتح ايران توسط اعراب را شرح دهند.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نحوة رفتار امويان با مردم ايران و عكس‌العمل متقابل ايرانيان را توضيح دهند.</a:t>
            </a:r>
            <a:endParaRPr lang="en-US" sz="2000" dirty="0" smtClean="0">
              <a:cs typeface="B Mitra" pitchFamily="2" charset="-78"/>
            </a:endParaRPr>
          </a:p>
          <a:p>
            <a:pPr lvl="0" algn="r" rtl="1">
              <a:lnSpc>
                <a:spcPct val="200000"/>
              </a:lnSpc>
              <a:buFont typeface="Wingdings" pitchFamily="2" charset="2"/>
              <a:buChar char="v"/>
            </a:pPr>
            <a:r>
              <a:rPr lang="fa-IR" sz="2000" dirty="0" smtClean="0">
                <a:cs typeface="B Mitra" pitchFamily="2" charset="-78"/>
              </a:rPr>
              <a:t>سياست خلافت عباسيان نسبت به مردم ايران و موقعيت ايرانيان را در دوران حكومت آنان شرح دهند.</a:t>
            </a:r>
            <a:endParaRPr lang="en-US" sz="2000" dirty="0" smtClean="0">
              <a:cs typeface="B Mitra" pitchFamily="2" charset="-78"/>
            </a:endParaRPr>
          </a:p>
          <a:p>
            <a:pPr algn="r" rtl="1">
              <a:lnSpc>
                <a:spcPct val="200000"/>
              </a:lnSpc>
              <a:buFont typeface="Wingdings" pitchFamily="2" charset="2"/>
              <a:buChar char="v"/>
            </a:pPr>
            <a:r>
              <a:rPr lang="fa-IR" sz="2000" dirty="0" smtClean="0">
                <a:cs typeface="B Mitra" pitchFamily="2" charset="-78"/>
              </a:rPr>
              <a:t>در بارة عوامل و دلايل گرايش ايرانيان به اسلام گفت و گو كنند.</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strips(downLeft)">
                                      <p:cBhvr>
                                        <p:cTn id="37"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fa-IR" sz="3200" dirty="0" smtClean="0">
                <a:latin typeface="F_Mitra" pitchFamily="2" charset="2"/>
                <a:cs typeface="B Mitra" pitchFamily="2" charset="-78"/>
              </a:rPr>
              <a:t>مواد و وسايل مورد نياز</a:t>
            </a:r>
            <a:endParaRPr lang="en-US" sz="3200" dirty="0">
              <a:latin typeface="F_Mitra" pitchFamily="2" charset="2"/>
              <a:cs typeface="B Mitra" pitchFamily="2" charset="-78"/>
            </a:endParaRPr>
          </a:p>
        </p:txBody>
      </p:sp>
      <p:sp>
        <p:nvSpPr>
          <p:cNvPr id="3" name="Content Placeholder 2"/>
          <p:cNvSpPr>
            <a:spLocks noGrp="1"/>
          </p:cNvSpPr>
          <p:nvPr>
            <p:ph idx="1"/>
          </p:nvPr>
        </p:nvSpPr>
        <p:spPr>
          <a:xfrm>
            <a:off x="457200" y="1066800"/>
            <a:ext cx="8229600" cy="5059363"/>
          </a:xfrm>
        </p:spPr>
        <p:txBody>
          <a:bodyPr>
            <a:normAutofit/>
          </a:bodyPr>
          <a:lstStyle/>
          <a:p>
            <a:pPr algn="r" rtl="1">
              <a:lnSpc>
                <a:spcPct val="200000"/>
              </a:lnSpc>
              <a:buFont typeface="Wingdings" pitchFamily="2" charset="2"/>
              <a:buChar char="v"/>
            </a:pPr>
            <a:r>
              <a:rPr lang="fa-IR" sz="2000" dirty="0" smtClean="0">
                <a:cs typeface="B Mitra" pitchFamily="2" charset="-78"/>
              </a:rPr>
              <a:t>كتاب درسي</a:t>
            </a:r>
          </a:p>
          <a:p>
            <a:pPr algn="r" rtl="1">
              <a:lnSpc>
                <a:spcPct val="200000"/>
              </a:lnSpc>
              <a:buFont typeface="Wingdings" pitchFamily="2" charset="2"/>
              <a:buChar char="v"/>
            </a:pPr>
            <a:r>
              <a:rPr lang="fa-IR" sz="2000" dirty="0" smtClean="0">
                <a:cs typeface="B Mitra" pitchFamily="2" charset="-78"/>
              </a:rPr>
              <a:t> نمودار خام خط زمان تاريخ ايران </a:t>
            </a:r>
          </a:p>
          <a:p>
            <a:pPr algn="r" rtl="1">
              <a:lnSpc>
                <a:spcPct val="200000"/>
              </a:lnSpc>
              <a:buFont typeface="Wingdings" pitchFamily="2" charset="2"/>
              <a:buChar char="v"/>
            </a:pPr>
            <a:r>
              <a:rPr lang="fa-IR" sz="2000" dirty="0" smtClean="0">
                <a:cs typeface="B Mitra" pitchFamily="2" charset="-78"/>
              </a:rPr>
              <a:t>نقشة تاريخي دورة ساسانيان، نقشة تاريخي ورود اعراب به ايران و نقشه‌هاي دوران امويان و عباسيان </a:t>
            </a:r>
          </a:p>
          <a:p>
            <a:pPr algn="r" rtl="1">
              <a:lnSpc>
                <a:spcPct val="200000"/>
              </a:lnSpc>
              <a:buFont typeface="Wingdings" pitchFamily="2" charset="2"/>
              <a:buChar char="v"/>
            </a:pPr>
            <a:r>
              <a:rPr lang="fa-IR" sz="2000" dirty="0" smtClean="0">
                <a:cs typeface="B Mitra" pitchFamily="2" charset="-78"/>
              </a:rPr>
              <a:t>عكس‌هاي تاريخي از آتشكده‌ها و سكه‌هاي دورة ساساني و مساجد قديمي ايران مانند تاريخانه و مسجد جامع فهرج يزد و تصاويري از آرامگاه امامزادگان در ايران</a:t>
            </a:r>
          </a:p>
          <a:p>
            <a:pPr algn="r" rtl="1">
              <a:lnSpc>
                <a:spcPct val="200000"/>
              </a:lnSpc>
              <a:buFont typeface="Wingdings" pitchFamily="2" charset="2"/>
              <a:buChar char="v"/>
            </a:pPr>
            <a:r>
              <a:rPr lang="fa-IR" sz="2000" dirty="0" smtClean="0">
                <a:cs typeface="B Mitra" pitchFamily="2" charset="-78"/>
              </a:rPr>
              <a:t> قسمت‌هايي از سريال مختارنامه كه بيانگر حضور و نقش مؤثر ايرانيان است.</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strips(downLeft)">
                                      <p:cBhvr>
                                        <p:cTn id="27" dur="1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strips(downLeft)">
                                      <p:cBhvr>
                                        <p:cTn id="32"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pPr rtl="1"/>
            <a:r>
              <a:rPr lang="fa-IR" sz="3200" dirty="0" smtClean="0">
                <a:cs typeface="B Mitra" pitchFamily="2" charset="-78"/>
              </a:rPr>
              <a:t> آماده سازي </a:t>
            </a:r>
            <a:endParaRPr lang="en-US" sz="3200" dirty="0">
              <a:cs typeface="B Mitra" pitchFamily="2" charset="-78"/>
            </a:endParaRPr>
          </a:p>
        </p:txBody>
      </p:sp>
      <p:sp>
        <p:nvSpPr>
          <p:cNvPr id="3" name="Content Placeholder 2"/>
          <p:cNvSpPr>
            <a:spLocks noGrp="1"/>
          </p:cNvSpPr>
          <p:nvPr>
            <p:ph idx="1"/>
          </p:nvPr>
        </p:nvSpPr>
        <p:spPr>
          <a:xfrm>
            <a:off x="457200" y="1066800"/>
            <a:ext cx="8229600" cy="5059363"/>
          </a:xfrm>
        </p:spPr>
        <p:txBody>
          <a:bodyPr>
            <a:normAutofit/>
          </a:bodyPr>
          <a:lstStyle/>
          <a:p>
            <a:pPr algn="r" rtl="1">
              <a:lnSpc>
                <a:spcPct val="200000"/>
              </a:lnSpc>
            </a:pPr>
            <a:r>
              <a:rPr lang="fa-IR" sz="2000" dirty="0" smtClean="0">
                <a:cs typeface="B Mitra" pitchFamily="2" charset="-78"/>
              </a:rPr>
              <a:t>تبيين  چارچوب كلي دو دورة تاريخ ايران (عصر باستان و دوران اسلامي) از طريق نمودار خط زمان تاريخ ايران </a:t>
            </a:r>
          </a:p>
          <a:p>
            <a:pPr algn="r" rtl="1">
              <a:lnSpc>
                <a:spcPct val="200000"/>
              </a:lnSpc>
            </a:pPr>
            <a:r>
              <a:rPr lang="fa-IR" sz="2000" dirty="0" smtClean="0">
                <a:cs typeface="B Mitra" pitchFamily="2" charset="-78"/>
              </a:rPr>
              <a:t>مورخان كدام رويداد تاريخي را مبناي تقسيم بندي دوگانة تاريخ ايران قرار داده اند؟ چرا؟</a:t>
            </a:r>
          </a:p>
          <a:p>
            <a:pPr algn="r" rtl="1">
              <a:lnSpc>
                <a:spcPct val="200000"/>
              </a:lnSpc>
            </a:pPr>
            <a:r>
              <a:rPr lang="fa-IR" sz="2000" dirty="0" smtClean="0">
                <a:cs typeface="B Mitra" pitchFamily="2" charset="-78"/>
              </a:rPr>
              <a:t> بيان دلايل مورخان براي تقسيم تاريخ ايران به دو دورة اصلي: (آثار و پيامدهاي سياسي، اجتماعي و فرهنگي برجستة فتح ايران و سقوط ساسانيان)</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strips(downLeft)">
                                      <p:cBhvr>
                                        <p:cTn id="22"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fa-IR" sz="3200" dirty="0" smtClean="0">
                <a:cs typeface="B Mitra" pitchFamily="2" charset="-78"/>
              </a:rPr>
              <a:t>نمودار خط زمان تاريخ ايران</a:t>
            </a:r>
            <a:endParaRPr lang="en-US" sz="3200" dirty="0">
              <a:cs typeface="B Mitra" pitchFamily="2" charset="-78"/>
            </a:endParaRPr>
          </a:p>
        </p:txBody>
      </p:sp>
      <p:pic>
        <p:nvPicPr>
          <p:cNvPr id="1028" name="Picture 4" descr="C:\Users\Public\Pictures\Sample Pictures\4.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28600" y="1371600"/>
            <a:ext cx="8534400" cy="17526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Public\Pictures\Sample Pictures\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429000"/>
            <a:ext cx="8617527" cy="27717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strips(downLeft)">
                                      <p:cBhvr>
                                        <p:cTn id="12" dur="10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500"/>
                                  </p:stCondLst>
                                  <p:childTnLst>
                                    <p:set>
                                      <p:cBhvr>
                                        <p:cTn id="16" dur="1" fill="hold">
                                          <p:stCondLst>
                                            <p:cond delay="0"/>
                                          </p:stCondLst>
                                        </p:cTn>
                                        <p:tgtEl>
                                          <p:spTgt spid="1029"/>
                                        </p:tgtEl>
                                        <p:attrNameLst>
                                          <p:attrName>style.visibility</p:attrName>
                                        </p:attrNameLst>
                                      </p:cBhvr>
                                      <p:to>
                                        <p:strVal val="visible"/>
                                      </p:to>
                                    </p:set>
                                    <p:animEffect transition="in" filter="strips(downLeft)">
                                      <p:cBhvr>
                                        <p:cTn id="17" dur="1000"/>
                                        <p:tgtEl>
                                          <p:spTgt spid="10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a:bodyPr>
          <a:lstStyle/>
          <a:p>
            <a:r>
              <a:rPr lang="fa-IR" sz="3200" dirty="0" smtClean="0">
                <a:cs typeface="B Mitra" pitchFamily="2" charset="-78"/>
              </a:rPr>
              <a:t>ارائة درس</a:t>
            </a:r>
            <a:endParaRPr lang="en-US" sz="3200" dirty="0">
              <a:cs typeface="B Mitra" pitchFamily="2" charset="-78"/>
            </a:endParaRPr>
          </a:p>
        </p:txBody>
      </p:sp>
      <p:sp>
        <p:nvSpPr>
          <p:cNvPr id="3" name="Content Placeholder 2"/>
          <p:cNvSpPr>
            <a:spLocks noGrp="1"/>
          </p:cNvSpPr>
          <p:nvPr>
            <p:ph idx="1"/>
          </p:nvPr>
        </p:nvSpPr>
        <p:spPr>
          <a:xfrm>
            <a:off x="457200" y="990600"/>
            <a:ext cx="8229600" cy="5135563"/>
          </a:xfrm>
        </p:spPr>
        <p:txBody>
          <a:bodyPr>
            <a:normAutofit lnSpcReduction="10000"/>
          </a:bodyPr>
          <a:lstStyle/>
          <a:p>
            <a:pPr algn="r" rtl="1"/>
            <a:r>
              <a:rPr lang="fa-IR" sz="2000" dirty="0" smtClean="0">
                <a:cs typeface="B Mitra" pitchFamily="2" charset="-78"/>
              </a:rPr>
              <a:t>سقوط ساسانيان</a:t>
            </a: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endParaRPr lang="fa-IR" sz="2000" dirty="0" smtClean="0">
              <a:cs typeface="B Mitra" pitchFamily="2" charset="-78"/>
            </a:endParaRPr>
          </a:p>
          <a:p>
            <a:pPr algn="r" rtl="1"/>
            <a:r>
              <a:rPr lang="fa-IR" sz="2000" dirty="0" smtClean="0">
                <a:cs typeface="B Mitra" pitchFamily="2" charset="-78"/>
              </a:rPr>
              <a:t>اجراي كاربرگة شمارة 7(نمودار علت و معلول)</a:t>
            </a:r>
            <a:endParaRPr lang="en-US" sz="2000" dirty="0">
              <a:cs typeface="B Mitra" pitchFamily="2" charset="-78"/>
            </a:endParaRPr>
          </a:p>
        </p:txBody>
      </p:sp>
      <p:sp>
        <p:nvSpPr>
          <p:cNvPr id="4" name="Flowchart: Connector 3"/>
          <p:cNvSpPr/>
          <p:nvPr/>
        </p:nvSpPr>
        <p:spPr>
          <a:xfrm>
            <a:off x="3886200" y="2743200"/>
            <a:ext cx="1143000" cy="11430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Mitra" pitchFamily="2" charset="-78"/>
              </a:rPr>
              <a:t>حكومت</a:t>
            </a:r>
            <a:endParaRPr lang="en-US" sz="2000" dirty="0">
              <a:cs typeface="B Mitra" pitchFamily="2" charset="-78"/>
            </a:endParaRPr>
          </a:p>
        </p:txBody>
      </p:sp>
      <p:cxnSp>
        <p:nvCxnSpPr>
          <p:cNvPr id="6" name="Straight Arrow Connector 5"/>
          <p:cNvCxnSpPr/>
          <p:nvPr/>
        </p:nvCxnSpPr>
        <p:spPr>
          <a:xfrm rot="5400000">
            <a:off x="4266406" y="2362200"/>
            <a:ext cx="457994"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Rounded Rectangle 11"/>
          <p:cNvSpPr/>
          <p:nvPr/>
        </p:nvSpPr>
        <p:spPr>
          <a:xfrm>
            <a:off x="3810000" y="1600200"/>
            <a:ext cx="13716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Mitra" pitchFamily="2" charset="-78"/>
              </a:rPr>
              <a:t>قدرت سياسي</a:t>
            </a:r>
            <a:endParaRPr lang="en-US" sz="2000" dirty="0">
              <a:cs typeface="B Mitra" pitchFamily="2" charset="-78"/>
            </a:endParaRPr>
          </a:p>
        </p:txBody>
      </p:sp>
      <p:cxnSp>
        <p:nvCxnSpPr>
          <p:cNvPr id="16" name="Straight Arrow Connector 15"/>
          <p:cNvCxnSpPr/>
          <p:nvPr/>
        </p:nvCxnSpPr>
        <p:spPr>
          <a:xfrm>
            <a:off x="3200400" y="32766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ounded Rectangle 19"/>
          <p:cNvSpPr/>
          <p:nvPr/>
        </p:nvSpPr>
        <p:spPr>
          <a:xfrm>
            <a:off x="1828800" y="3048000"/>
            <a:ext cx="1219200" cy="457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Mitra" pitchFamily="2" charset="-78"/>
              </a:rPr>
              <a:t>قدرت نظامي</a:t>
            </a:r>
            <a:endParaRPr lang="en-US" sz="2000" dirty="0">
              <a:cs typeface="B Mitra" pitchFamily="2" charset="-78"/>
            </a:endParaRPr>
          </a:p>
        </p:txBody>
      </p:sp>
      <p:cxnSp>
        <p:nvCxnSpPr>
          <p:cNvPr id="22" name="Straight Arrow Connector 21"/>
          <p:cNvCxnSpPr/>
          <p:nvPr/>
        </p:nvCxnSpPr>
        <p:spPr>
          <a:xfrm rot="5400000" flipH="1" flipV="1">
            <a:off x="4191794" y="4267200"/>
            <a:ext cx="608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5" name="Rounded Rectangle 24"/>
          <p:cNvSpPr/>
          <p:nvPr/>
        </p:nvSpPr>
        <p:spPr>
          <a:xfrm>
            <a:off x="3886200" y="4724400"/>
            <a:ext cx="1371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Mitra" pitchFamily="2" charset="-78"/>
              </a:rPr>
              <a:t>قدرت اجتماعي</a:t>
            </a:r>
            <a:endParaRPr lang="en-US" sz="2000" dirty="0">
              <a:cs typeface="B Mitra" pitchFamily="2" charset="-78"/>
            </a:endParaRPr>
          </a:p>
        </p:txBody>
      </p:sp>
      <p:cxnSp>
        <p:nvCxnSpPr>
          <p:cNvPr id="27" name="Straight Arrow Connector 26"/>
          <p:cNvCxnSpPr/>
          <p:nvPr/>
        </p:nvCxnSpPr>
        <p:spPr>
          <a:xfrm rot="10800000">
            <a:off x="5105400" y="3352800"/>
            <a:ext cx="609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ounded Rectangle 31"/>
          <p:cNvSpPr/>
          <p:nvPr/>
        </p:nvSpPr>
        <p:spPr>
          <a:xfrm>
            <a:off x="5867400" y="3124200"/>
            <a:ext cx="1371600" cy="533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000" dirty="0" smtClean="0">
                <a:cs typeface="B Mitra" pitchFamily="2" charset="-78"/>
              </a:rPr>
              <a:t>قدرت اقتصادي</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downLeft)">
                                      <p:cBhvr>
                                        <p:cTn id="17" dur="1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Left)">
                                      <p:cBhvr>
                                        <p:cTn id="22" dur="1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strips(downLeft)">
                                      <p:cBhvr>
                                        <p:cTn id="27" dur="10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nodeType="clickEffect">
                                  <p:stCondLst>
                                    <p:cond delay="0"/>
                                  </p:stCondLst>
                                  <p:childTnLst>
                                    <p:set>
                                      <p:cBhvr>
                                        <p:cTn id="31" dur="1" fill="hold">
                                          <p:stCondLst>
                                            <p:cond delay="0"/>
                                          </p:stCondLst>
                                        </p:cTn>
                                        <p:tgtEl>
                                          <p:spTgt spid="16"/>
                                        </p:tgtEl>
                                        <p:attrNameLst>
                                          <p:attrName>style.visibility</p:attrName>
                                        </p:attrNameLst>
                                      </p:cBhvr>
                                      <p:to>
                                        <p:strVal val="visible"/>
                                      </p:to>
                                    </p:set>
                                    <p:animEffect transition="in" filter="strips(downLeft)">
                                      <p:cBhvr>
                                        <p:cTn id="32" dur="1000"/>
                                        <p:tgtEl>
                                          <p:spTgt spid="16"/>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strips(downLeft)">
                                      <p:cBhvr>
                                        <p:cTn id="37" dur="10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12" fill="hold" nodeType="click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strips(downLeft)">
                                      <p:cBhvr>
                                        <p:cTn id="42" dur="1000"/>
                                        <p:tgtEl>
                                          <p:spTgt spid="27"/>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12" fill="hold" grpId="0" nodeType="click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strips(downLeft)">
                                      <p:cBhvr>
                                        <p:cTn id="47" dur="1000"/>
                                        <p:tgtEl>
                                          <p:spTgt spid="32"/>
                                        </p:tgtEl>
                                      </p:cBhvr>
                                    </p:animEffect>
                                  </p:childTnLst>
                                </p:cTn>
                              </p:par>
                            </p:childTnLst>
                          </p:cTn>
                        </p:par>
                      </p:childTnLst>
                    </p:cTn>
                  </p:par>
                  <p:par>
                    <p:cTn id="48" fill="hold">
                      <p:stCondLst>
                        <p:cond delay="indefinite"/>
                      </p:stCondLst>
                      <p:childTnLst>
                        <p:par>
                          <p:cTn id="49" fill="hold">
                            <p:stCondLst>
                              <p:cond delay="0"/>
                            </p:stCondLst>
                            <p:childTnLst>
                              <p:par>
                                <p:cTn id="50" presetID="18" presetClass="entr" presetSubtype="12" fill="hold" grpId="0" nodeType="clickEffect">
                                  <p:stCondLst>
                                    <p:cond delay="0"/>
                                  </p:stCondLst>
                                  <p:childTnLst>
                                    <p:set>
                                      <p:cBhvr>
                                        <p:cTn id="51" dur="1" fill="hold">
                                          <p:stCondLst>
                                            <p:cond delay="0"/>
                                          </p:stCondLst>
                                        </p:cTn>
                                        <p:tgtEl>
                                          <p:spTgt spid="25"/>
                                        </p:tgtEl>
                                        <p:attrNameLst>
                                          <p:attrName>style.visibility</p:attrName>
                                        </p:attrNameLst>
                                      </p:cBhvr>
                                      <p:to>
                                        <p:strVal val="visible"/>
                                      </p:to>
                                    </p:set>
                                    <p:animEffect transition="in" filter="strips(downLeft)">
                                      <p:cBhvr>
                                        <p:cTn id="52" dur="1000"/>
                                        <p:tgtEl>
                                          <p:spTgt spid="25"/>
                                        </p:tgtEl>
                                      </p:cBhvr>
                                    </p:animEffect>
                                  </p:childTnLst>
                                </p:cTn>
                              </p:par>
                            </p:childTnLst>
                          </p:cTn>
                        </p:par>
                      </p:childTnLst>
                    </p:cTn>
                  </p:par>
                  <p:par>
                    <p:cTn id="53" fill="hold">
                      <p:stCondLst>
                        <p:cond delay="indefinite"/>
                      </p:stCondLst>
                      <p:childTnLst>
                        <p:par>
                          <p:cTn id="54" fill="hold">
                            <p:stCondLst>
                              <p:cond delay="0"/>
                            </p:stCondLst>
                            <p:childTnLst>
                              <p:par>
                                <p:cTn id="55" presetID="18" presetClass="entr" presetSubtype="12" fill="hold" nodeType="clickEffect">
                                  <p:stCondLst>
                                    <p:cond delay="0"/>
                                  </p:stCondLst>
                                  <p:childTnLst>
                                    <p:set>
                                      <p:cBhvr>
                                        <p:cTn id="56" dur="1" fill="hold">
                                          <p:stCondLst>
                                            <p:cond delay="0"/>
                                          </p:stCondLst>
                                        </p:cTn>
                                        <p:tgtEl>
                                          <p:spTgt spid="22"/>
                                        </p:tgtEl>
                                        <p:attrNameLst>
                                          <p:attrName>style.visibility</p:attrName>
                                        </p:attrNameLst>
                                      </p:cBhvr>
                                      <p:to>
                                        <p:strVal val="visible"/>
                                      </p:to>
                                    </p:set>
                                    <p:animEffect transition="in" filter="strips(downLeft)">
                                      <p:cBhvr>
                                        <p:cTn id="57" dur="1000"/>
                                        <p:tgtEl>
                                          <p:spTgt spid="22"/>
                                        </p:tgtEl>
                                      </p:cBhvr>
                                    </p:animEffect>
                                  </p:childTnLst>
                                </p:cTn>
                              </p:par>
                            </p:childTnLst>
                          </p:cTn>
                        </p:par>
                      </p:childTnLst>
                    </p:cTn>
                  </p:par>
                  <p:par>
                    <p:cTn id="58" fill="hold">
                      <p:stCondLst>
                        <p:cond delay="indefinite"/>
                      </p:stCondLst>
                      <p:childTnLst>
                        <p:par>
                          <p:cTn id="59" fill="hold">
                            <p:stCondLst>
                              <p:cond delay="0"/>
                            </p:stCondLst>
                            <p:childTnLst>
                              <p:par>
                                <p:cTn id="60" presetID="18" presetClass="entr" presetSubtype="12" fill="hold" nodeType="clickEffect">
                                  <p:stCondLst>
                                    <p:cond delay="0"/>
                                  </p:stCondLst>
                                  <p:childTnLst>
                                    <p:set>
                                      <p:cBhvr>
                                        <p:cTn id="61" dur="1" fill="hold">
                                          <p:stCondLst>
                                            <p:cond delay="0"/>
                                          </p:stCondLst>
                                        </p:cTn>
                                        <p:tgtEl>
                                          <p:spTgt spid="3">
                                            <p:txEl>
                                              <p:pRg st="14" end="14"/>
                                            </p:txEl>
                                          </p:spTgt>
                                        </p:tgtEl>
                                        <p:attrNameLst>
                                          <p:attrName>style.visibility</p:attrName>
                                        </p:attrNameLst>
                                      </p:cBhvr>
                                      <p:to>
                                        <p:strVal val="visible"/>
                                      </p:to>
                                    </p:set>
                                    <p:animEffect transition="in" filter="strips(downLeft)">
                                      <p:cBhvr>
                                        <p:cTn id="62" dur="10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12" grpId="0" animBg="1"/>
      <p:bldP spid="20" grpId="0" animBg="1"/>
      <p:bldP spid="25" grpId="0" animBg="1"/>
      <p:bldP spid="3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fa-IR" sz="3200" dirty="0" smtClean="0">
                <a:latin typeface="F_Mitra" pitchFamily="2" charset="2"/>
                <a:cs typeface="B Mitra" pitchFamily="2" charset="-78"/>
              </a:rPr>
              <a:t>ارئة درس</a:t>
            </a:r>
            <a:endParaRPr lang="en-US" sz="3200" dirty="0">
              <a:latin typeface="F_Mitra" pitchFamily="2" charset="2"/>
              <a:cs typeface="B Mitra" pitchFamily="2" charset="-78"/>
            </a:endParaRPr>
          </a:p>
        </p:txBody>
      </p:sp>
      <p:sp>
        <p:nvSpPr>
          <p:cNvPr id="3" name="Content Placeholder 2"/>
          <p:cNvSpPr>
            <a:spLocks noGrp="1"/>
          </p:cNvSpPr>
          <p:nvPr>
            <p:ph idx="1"/>
          </p:nvPr>
        </p:nvSpPr>
        <p:spPr>
          <a:xfrm>
            <a:off x="457200" y="838200"/>
            <a:ext cx="8229600" cy="5287963"/>
          </a:xfrm>
        </p:spPr>
        <p:txBody>
          <a:bodyPr>
            <a:normAutofit/>
          </a:bodyPr>
          <a:lstStyle/>
          <a:p>
            <a:pPr algn="r" rtl="1">
              <a:lnSpc>
                <a:spcPct val="150000"/>
              </a:lnSpc>
            </a:pPr>
            <a:r>
              <a:rPr lang="fa-IR" sz="2000" dirty="0" smtClean="0">
                <a:cs typeface="B Mitra" pitchFamily="2" charset="-78"/>
              </a:rPr>
              <a:t>تسلط سياسي و نظامي اعراب بر ايران</a:t>
            </a:r>
          </a:p>
          <a:p>
            <a:pPr algn="r" rtl="1">
              <a:lnSpc>
                <a:spcPct val="150000"/>
              </a:lnSpc>
            </a:pPr>
            <a:r>
              <a:rPr lang="fa-IR" sz="2000" dirty="0" smtClean="0">
                <a:cs typeface="B Mitra" pitchFamily="2" charset="-78"/>
              </a:rPr>
              <a:t>استفاده از نقشه جهت تبيين مسيرهاي ورود اعراب</a:t>
            </a:r>
            <a:endParaRPr lang="en-US" sz="2000" dirty="0">
              <a:cs typeface="B Mitr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trips(downLeft)">
                                      <p:cBhvr>
                                        <p:cTn id="12" dur="1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strips(downLeft)">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TotalTime>
  <Words>1553</Words>
  <Application>Microsoft Office PowerPoint</Application>
  <PresentationFormat>On-screen Show (4:3)</PresentationFormat>
  <Paragraphs>112</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 فصل 6: عصري تازه در تاريخ ايران </vt:lpstr>
      <vt:lpstr> حوزه هاي موضوعي فصل 6 </vt:lpstr>
      <vt:lpstr>موضوع هاي كليدي</vt:lpstr>
      <vt:lpstr>انتظارات يادگيري درس11: ورود اسلام به ايران</vt:lpstr>
      <vt:lpstr>مواد و وسايل مورد نياز</vt:lpstr>
      <vt:lpstr> آماده سازي </vt:lpstr>
      <vt:lpstr>نمودار خط زمان تاريخ ايران</vt:lpstr>
      <vt:lpstr>ارائة درس</vt:lpstr>
      <vt:lpstr>ارئة درس</vt:lpstr>
      <vt:lpstr>نقشۀ حملۀ اعراب مسلمان </vt:lpstr>
      <vt:lpstr>ارائة درس</vt:lpstr>
      <vt:lpstr> فعاليت </vt:lpstr>
      <vt:lpstr>فعاليت</vt:lpstr>
      <vt:lpstr>محورهاي عمدة ارزشيابي </vt:lpstr>
      <vt:lpstr>انتظارات يادگيري درس 12: عصر طلايي فرهنگ و تمدن ايراني - اسلامي</vt:lpstr>
      <vt:lpstr>مواد و وسايل مورد نياز</vt:lpstr>
      <vt:lpstr>آماده سازي</vt:lpstr>
      <vt:lpstr>نقشۀ قلمرو خلافت عباسی در قرن دوم هجری</vt:lpstr>
      <vt:lpstr>نقشۀ سیاسی ایران در قرن سوم هجری</vt:lpstr>
      <vt:lpstr>نمودار خط زمان تاریخ ایران در سده های نخست هجری</vt:lpstr>
      <vt:lpstr>ارائة درس</vt:lpstr>
      <vt:lpstr>فعاليت</vt:lpstr>
      <vt:lpstr>فعاليت</vt:lpstr>
      <vt:lpstr>محورهاي عمدة ارزشيابي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seven</cp:lastModifiedBy>
  <cp:revision>117</cp:revision>
  <dcterms:created xsi:type="dcterms:W3CDTF">2006-08-16T00:00:00Z</dcterms:created>
  <dcterms:modified xsi:type="dcterms:W3CDTF">2014-08-14T06:51:11Z</dcterms:modified>
</cp:coreProperties>
</file>