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7" r:id="rId3"/>
    <p:sldId id="276" r:id="rId4"/>
    <p:sldId id="272" r:id="rId5"/>
    <p:sldId id="258" r:id="rId6"/>
    <p:sldId id="259" r:id="rId7"/>
    <p:sldId id="260" r:id="rId8"/>
    <p:sldId id="262" r:id="rId9"/>
    <p:sldId id="275" r:id="rId10"/>
    <p:sldId id="278" r:id="rId11"/>
    <p:sldId id="263" r:id="rId12"/>
    <p:sldId id="264" r:id="rId13"/>
    <p:sldId id="279" r:id="rId14"/>
    <p:sldId id="267" r:id="rId15"/>
    <p:sldId id="266" r:id="rId16"/>
    <p:sldId id="270"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06/27/1443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06/27/1443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00694" y="428604"/>
            <a:ext cx="2643238" cy="928694"/>
          </a:xfrm>
        </p:spPr>
        <p:txBody>
          <a:bodyPr>
            <a:normAutofit fontScale="90000"/>
          </a:bodyPr>
          <a:lstStyle/>
          <a:p>
            <a:r>
              <a:rPr lang="fa-IR" dirty="0" smtClean="0">
                <a:solidFill>
                  <a:schemeClr val="tx1"/>
                </a:solidFill>
              </a:rPr>
              <a:t>درس یازدهم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11</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000" dirty="0">
              <a:solidFill>
                <a:srgbClr val="002060"/>
              </a:solidFill>
            </a:endParaRPr>
          </a:p>
        </p:txBody>
      </p:sp>
      <p:sp>
        <p:nvSpPr>
          <p:cNvPr id="7" name="Rectangle 6"/>
          <p:cNvSpPr/>
          <p:nvPr/>
        </p:nvSpPr>
        <p:spPr>
          <a:xfrm>
            <a:off x="0" y="214290"/>
            <a:ext cx="5143536" cy="1015663"/>
          </a:xfrm>
          <a:prstGeom prst="rect">
            <a:avLst/>
          </a:prstGeom>
        </p:spPr>
        <p:txBody>
          <a:bodyPr wrap="square">
            <a:spAutoFit/>
          </a:bodyPr>
          <a:lstStyle/>
          <a:p>
            <a:r>
              <a:rPr lang="fa-IR" sz="6000" b="1" dirty="0" smtClean="0"/>
              <a:t>شگفتي</a:t>
            </a:r>
            <a:r>
              <a:rPr lang="en-US" sz="6000" b="1" dirty="0" smtClean="0"/>
              <a:t>‌</a:t>
            </a:r>
            <a:r>
              <a:rPr lang="fa-IR" sz="6000" b="1" dirty="0" smtClean="0"/>
              <a:t>هاي برگ</a:t>
            </a:r>
            <a:endParaRPr lang="fa-IR" sz="6000" dirty="0">
              <a:solidFill>
                <a:srgbClr val="FFFF00"/>
              </a:solidFill>
              <a:cs typeface="2  Lotus" pitchFamily="2" charset="-78"/>
            </a:endParaRPr>
          </a:p>
        </p:txBody>
      </p:sp>
      <p:grpSp>
        <p:nvGrpSpPr>
          <p:cNvPr id="1026" name="Group 2"/>
          <p:cNvGrpSpPr>
            <a:grpSpLocks/>
          </p:cNvGrpSpPr>
          <p:nvPr/>
        </p:nvGrpSpPr>
        <p:grpSpPr bwMode="auto">
          <a:xfrm>
            <a:off x="2071670" y="1500174"/>
            <a:ext cx="4714908" cy="3214710"/>
            <a:chOff x="4065" y="5665"/>
            <a:chExt cx="2895" cy="1832"/>
          </a:xfrm>
        </p:grpSpPr>
        <p:sp>
          <p:nvSpPr>
            <p:cNvPr id="1027" name="Freeform 3"/>
            <p:cNvSpPr>
              <a:spLocks/>
            </p:cNvSpPr>
            <p:nvPr/>
          </p:nvSpPr>
          <p:spPr bwMode="auto">
            <a:xfrm>
              <a:off x="4065" y="5665"/>
              <a:ext cx="2895" cy="1722"/>
            </a:xfrm>
            <a:custGeom>
              <a:avLst/>
              <a:gdLst/>
              <a:ahLst/>
              <a:cxnLst>
                <a:cxn ang="0">
                  <a:pos x="108" y="198"/>
                </a:cxn>
                <a:cxn ang="0">
                  <a:pos x="147" y="189"/>
                </a:cxn>
                <a:cxn ang="0">
                  <a:pos x="192" y="156"/>
                </a:cxn>
                <a:cxn ang="0">
                  <a:pos x="252" y="126"/>
                </a:cxn>
                <a:cxn ang="0">
                  <a:pos x="297" y="99"/>
                </a:cxn>
                <a:cxn ang="0">
                  <a:pos x="333" y="81"/>
                </a:cxn>
                <a:cxn ang="0">
                  <a:pos x="378" y="60"/>
                </a:cxn>
                <a:cxn ang="0">
                  <a:pos x="432" y="33"/>
                </a:cxn>
                <a:cxn ang="0">
                  <a:pos x="486" y="30"/>
                </a:cxn>
                <a:cxn ang="0">
                  <a:pos x="537" y="30"/>
                </a:cxn>
                <a:cxn ang="0">
                  <a:pos x="594" y="24"/>
                </a:cxn>
                <a:cxn ang="0">
                  <a:pos x="645" y="27"/>
                </a:cxn>
                <a:cxn ang="0">
                  <a:pos x="684" y="27"/>
                </a:cxn>
                <a:cxn ang="0">
                  <a:pos x="723" y="24"/>
                </a:cxn>
                <a:cxn ang="0">
                  <a:pos x="831" y="24"/>
                </a:cxn>
                <a:cxn ang="0">
                  <a:pos x="891" y="36"/>
                </a:cxn>
                <a:cxn ang="0">
                  <a:pos x="900" y="54"/>
                </a:cxn>
                <a:cxn ang="0">
                  <a:pos x="981" y="60"/>
                </a:cxn>
                <a:cxn ang="0">
                  <a:pos x="1050" y="45"/>
                </a:cxn>
                <a:cxn ang="0">
                  <a:pos x="1008" y="147"/>
                </a:cxn>
                <a:cxn ang="0">
                  <a:pos x="987" y="180"/>
                </a:cxn>
                <a:cxn ang="0">
                  <a:pos x="960" y="204"/>
                </a:cxn>
                <a:cxn ang="0">
                  <a:pos x="948" y="228"/>
                </a:cxn>
                <a:cxn ang="0">
                  <a:pos x="915" y="243"/>
                </a:cxn>
                <a:cxn ang="0">
                  <a:pos x="888" y="267"/>
                </a:cxn>
                <a:cxn ang="0">
                  <a:pos x="852" y="291"/>
                </a:cxn>
                <a:cxn ang="0">
                  <a:pos x="822" y="321"/>
                </a:cxn>
                <a:cxn ang="0">
                  <a:pos x="789" y="339"/>
                </a:cxn>
                <a:cxn ang="0">
                  <a:pos x="747" y="360"/>
                </a:cxn>
                <a:cxn ang="0">
                  <a:pos x="702" y="390"/>
                </a:cxn>
                <a:cxn ang="0">
                  <a:pos x="639" y="393"/>
                </a:cxn>
                <a:cxn ang="0">
                  <a:pos x="570" y="387"/>
                </a:cxn>
                <a:cxn ang="0">
                  <a:pos x="531" y="390"/>
                </a:cxn>
                <a:cxn ang="0">
                  <a:pos x="465" y="387"/>
                </a:cxn>
                <a:cxn ang="0">
                  <a:pos x="417" y="384"/>
                </a:cxn>
                <a:cxn ang="0">
                  <a:pos x="366" y="384"/>
                </a:cxn>
                <a:cxn ang="0">
                  <a:pos x="279" y="372"/>
                </a:cxn>
                <a:cxn ang="0">
                  <a:pos x="216" y="348"/>
                </a:cxn>
                <a:cxn ang="0">
                  <a:pos x="111" y="279"/>
                </a:cxn>
                <a:cxn ang="0">
                  <a:pos x="39" y="258"/>
                </a:cxn>
                <a:cxn ang="0">
                  <a:pos x="48" y="270"/>
                </a:cxn>
              </a:cxnLst>
              <a:rect l="0" t="0" r="r" b="b"/>
              <a:pathLst>
                <a:path w="1050" h="393">
                  <a:moveTo>
                    <a:pt x="87" y="246"/>
                  </a:moveTo>
                  <a:lnTo>
                    <a:pt x="108" y="198"/>
                  </a:lnTo>
                  <a:lnTo>
                    <a:pt x="147" y="171"/>
                  </a:lnTo>
                  <a:lnTo>
                    <a:pt x="147" y="189"/>
                  </a:lnTo>
                  <a:lnTo>
                    <a:pt x="198" y="135"/>
                  </a:lnTo>
                  <a:lnTo>
                    <a:pt x="192" y="156"/>
                  </a:lnTo>
                  <a:lnTo>
                    <a:pt x="252" y="105"/>
                  </a:lnTo>
                  <a:lnTo>
                    <a:pt x="252" y="126"/>
                  </a:lnTo>
                  <a:lnTo>
                    <a:pt x="300" y="78"/>
                  </a:lnTo>
                  <a:lnTo>
                    <a:pt x="297" y="99"/>
                  </a:lnTo>
                  <a:lnTo>
                    <a:pt x="345" y="51"/>
                  </a:lnTo>
                  <a:lnTo>
                    <a:pt x="333" y="81"/>
                  </a:lnTo>
                  <a:lnTo>
                    <a:pt x="384" y="24"/>
                  </a:lnTo>
                  <a:lnTo>
                    <a:pt x="378" y="60"/>
                  </a:lnTo>
                  <a:lnTo>
                    <a:pt x="441" y="3"/>
                  </a:lnTo>
                  <a:lnTo>
                    <a:pt x="432" y="33"/>
                  </a:lnTo>
                  <a:lnTo>
                    <a:pt x="483" y="12"/>
                  </a:lnTo>
                  <a:lnTo>
                    <a:pt x="486" y="30"/>
                  </a:lnTo>
                  <a:lnTo>
                    <a:pt x="534" y="9"/>
                  </a:lnTo>
                  <a:lnTo>
                    <a:pt x="537" y="30"/>
                  </a:lnTo>
                  <a:lnTo>
                    <a:pt x="603" y="0"/>
                  </a:lnTo>
                  <a:lnTo>
                    <a:pt x="594" y="24"/>
                  </a:lnTo>
                  <a:lnTo>
                    <a:pt x="651" y="0"/>
                  </a:lnTo>
                  <a:lnTo>
                    <a:pt x="645" y="27"/>
                  </a:lnTo>
                  <a:lnTo>
                    <a:pt x="702" y="6"/>
                  </a:lnTo>
                  <a:lnTo>
                    <a:pt x="684" y="27"/>
                  </a:lnTo>
                  <a:lnTo>
                    <a:pt x="747" y="9"/>
                  </a:lnTo>
                  <a:lnTo>
                    <a:pt x="723" y="24"/>
                  </a:lnTo>
                  <a:lnTo>
                    <a:pt x="774" y="21"/>
                  </a:lnTo>
                  <a:lnTo>
                    <a:pt x="831" y="24"/>
                  </a:lnTo>
                  <a:lnTo>
                    <a:pt x="813" y="39"/>
                  </a:lnTo>
                  <a:lnTo>
                    <a:pt x="891" y="36"/>
                  </a:lnTo>
                  <a:lnTo>
                    <a:pt x="852" y="54"/>
                  </a:lnTo>
                  <a:lnTo>
                    <a:pt x="900" y="54"/>
                  </a:lnTo>
                  <a:lnTo>
                    <a:pt x="945" y="57"/>
                  </a:lnTo>
                  <a:lnTo>
                    <a:pt x="981" y="60"/>
                  </a:lnTo>
                  <a:lnTo>
                    <a:pt x="1014" y="60"/>
                  </a:lnTo>
                  <a:lnTo>
                    <a:pt x="1050" y="45"/>
                  </a:lnTo>
                  <a:lnTo>
                    <a:pt x="1032" y="93"/>
                  </a:lnTo>
                  <a:lnTo>
                    <a:pt x="1008" y="147"/>
                  </a:lnTo>
                  <a:lnTo>
                    <a:pt x="996" y="162"/>
                  </a:lnTo>
                  <a:lnTo>
                    <a:pt x="987" y="180"/>
                  </a:lnTo>
                  <a:lnTo>
                    <a:pt x="1011" y="180"/>
                  </a:lnTo>
                  <a:lnTo>
                    <a:pt x="960" y="204"/>
                  </a:lnTo>
                  <a:lnTo>
                    <a:pt x="993" y="210"/>
                  </a:lnTo>
                  <a:lnTo>
                    <a:pt x="948" y="228"/>
                  </a:lnTo>
                  <a:lnTo>
                    <a:pt x="966" y="228"/>
                  </a:lnTo>
                  <a:lnTo>
                    <a:pt x="915" y="243"/>
                  </a:lnTo>
                  <a:lnTo>
                    <a:pt x="945" y="243"/>
                  </a:lnTo>
                  <a:lnTo>
                    <a:pt x="888" y="267"/>
                  </a:lnTo>
                  <a:lnTo>
                    <a:pt x="912" y="270"/>
                  </a:lnTo>
                  <a:lnTo>
                    <a:pt x="852" y="291"/>
                  </a:lnTo>
                  <a:lnTo>
                    <a:pt x="888" y="291"/>
                  </a:lnTo>
                  <a:lnTo>
                    <a:pt x="822" y="321"/>
                  </a:lnTo>
                  <a:lnTo>
                    <a:pt x="852" y="327"/>
                  </a:lnTo>
                  <a:lnTo>
                    <a:pt x="789" y="339"/>
                  </a:lnTo>
                  <a:lnTo>
                    <a:pt x="810" y="345"/>
                  </a:lnTo>
                  <a:lnTo>
                    <a:pt x="747" y="360"/>
                  </a:lnTo>
                  <a:lnTo>
                    <a:pt x="678" y="381"/>
                  </a:lnTo>
                  <a:lnTo>
                    <a:pt x="702" y="390"/>
                  </a:lnTo>
                  <a:lnTo>
                    <a:pt x="612" y="381"/>
                  </a:lnTo>
                  <a:lnTo>
                    <a:pt x="639" y="393"/>
                  </a:lnTo>
                  <a:lnTo>
                    <a:pt x="552" y="375"/>
                  </a:lnTo>
                  <a:lnTo>
                    <a:pt x="570" y="387"/>
                  </a:lnTo>
                  <a:lnTo>
                    <a:pt x="501" y="375"/>
                  </a:lnTo>
                  <a:lnTo>
                    <a:pt x="531" y="390"/>
                  </a:lnTo>
                  <a:lnTo>
                    <a:pt x="438" y="372"/>
                  </a:lnTo>
                  <a:lnTo>
                    <a:pt x="465" y="387"/>
                  </a:lnTo>
                  <a:lnTo>
                    <a:pt x="396" y="369"/>
                  </a:lnTo>
                  <a:lnTo>
                    <a:pt x="417" y="384"/>
                  </a:lnTo>
                  <a:lnTo>
                    <a:pt x="336" y="369"/>
                  </a:lnTo>
                  <a:lnTo>
                    <a:pt x="366" y="384"/>
                  </a:lnTo>
                  <a:lnTo>
                    <a:pt x="252" y="351"/>
                  </a:lnTo>
                  <a:lnTo>
                    <a:pt x="279" y="372"/>
                  </a:lnTo>
                  <a:lnTo>
                    <a:pt x="195" y="327"/>
                  </a:lnTo>
                  <a:lnTo>
                    <a:pt x="216" y="348"/>
                  </a:lnTo>
                  <a:lnTo>
                    <a:pt x="147" y="303"/>
                  </a:lnTo>
                  <a:lnTo>
                    <a:pt x="111" y="279"/>
                  </a:lnTo>
                  <a:lnTo>
                    <a:pt x="84" y="264"/>
                  </a:lnTo>
                  <a:lnTo>
                    <a:pt x="39" y="258"/>
                  </a:lnTo>
                  <a:lnTo>
                    <a:pt x="0" y="258"/>
                  </a:lnTo>
                  <a:lnTo>
                    <a:pt x="48" y="270"/>
                  </a:lnTo>
                  <a:lnTo>
                    <a:pt x="81" y="267"/>
                  </a:lnTo>
                </a:path>
              </a:pathLst>
            </a:custGeom>
            <a:solidFill>
              <a:srgbClr val="00B05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28" name="Arc 4"/>
            <p:cNvSpPr>
              <a:spLocks/>
            </p:cNvSpPr>
            <p:nvPr/>
          </p:nvSpPr>
          <p:spPr bwMode="auto">
            <a:xfrm flipV="1">
              <a:off x="4305" y="5817"/>
              <a:ext cx="2497" cy="960"/>
            </a:xfrm>
            <a:custGeom>
              <a:avLst/>
              <a:gdLst>
                <a:gd name="G0" fmla="+- 0 0 0"/>
                <a:gd name="G1" fmla="+- 21600 0 0"/>
                <a:gd name="G2" fmla="+- 21600 0 0"/>
                <a:gd name="T0" fmla="*/ 0 w 21427"/>
                <a:gd name="T1" fmla="*/ 0 h 21600"/>
                <a:gd name="T2" fmla="*/ 21427 w 21427"/>
                <a:gd name="T3" fmla="*/ 18868 h 21600"/>
                <a:gd name="T4" fmla="*/ 0 w 21427"/>
                <a:gd name="T5" fmla="*/ 21600 h 21600"/>
              </a:gdLst>
              <a:ahLst/>
              <a:cxnLst>
                <a:cxn ang="0">
                  <a:pos x="T0" y="T1"/>
                </a:cxn>
                <a:cxn ang="0">
                  <a:pos x="T2" y="T3"/>
                </a:cxn>
                <a:cxn ang="0">
                  <a:pos x="T4" y="T5"/>
                </a:cxn>
              </a:cxnLst>
              <a:rect l="0" t="0" r="r" b="b"/>
              <a:pathLst>
                <a:path w="21427" h="21600" fill="none" extrusionOk="0">
                  <a:moveTo>
                    <a:pt x="-1" y="0"/>
                  </a:moveTo>
                  <a:cubicBezTo>
                    <a:pt x="10873" y="0"/>
                    <a:pt x="20051" y="8082"/>
                    <a:pt x="21426" y="18868"/>
                  </a:cubicBezTo>
                </a:path>
                <a:path w="21427" h="21600" stroke="0" extrusionOk="0">
                  <a:moveTo>
                    <a:pt x="-1" y="0"/>
                  </a:moveTo>
                  <a:cubicBezTo>
                    <a:pt x="10873" y="0"/>
                    <a:pt x="20051" y="8082"/>
                    <a:pt x="21426" y="18868"/>
                  </a:cubicBezTo>
                  <a:lnTo>
                    <a:pt x="0" y="21600"/>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29" name="Arc 5"/>
            <p:cNvSpPr>
              <a:spLocks/>
            </p:cNvSpPr>
            <p:nvPr/>
          </p:nvSpPr>
          <p:spPr bwMode="auto">
            <a:xfrm flipV="1">
              <a:off x="4677" y="5850"/>
              <a:ext cx="394" cy="896"/>
            </a:xfrm>
            <a:custGeom>
              <a:avLst/>
              <a:gdLst>
                <a:gd name="G0" fmla="+- 0 0 0"/>
                <a:gd name="G1" fmla="+- 20157 0 0"/>
                <a:gd name="G2" fmla="+- 21600 0 0"/>
                <a:gd name="T0" fmla="*/ 7762 w 21600"/>
                <a:gd name="T1" fmla="*/ 0 h 20157"/>
                <a:gd name="T2" fmla="*/ 21600 w 21600"/>
                <a:gd name="T3" fmla="*/ 20157 h 20157"/>
                <a:gd name="T4" fmla="*/ 0 w 21600"/>
                <a:gd name="T5" fmla="*/ 20157 h 20157"/>
              </a:gdLst>
              <a:ahLst/>
              <a:cxnLst>
                <a:cxn ang="0">
                  <a:pos x="T0" y="T1"/>
                </a:cxn>
                <a:cxn ang="0">
                  <a:pos x="T2" y="T3"/>
                </a:cxn>
                <a:cxn ang="0">
                  <a:pos x="T4" y="T5"/>
                </a:cxn>
              </a:cxnLst>
              <a:rect l="0" t="0" r="r" b="b"/>
              <a:pathLst>
                <a:path w="21600" h="20157" fill="none" extrusionOk="0">
                  <a:moveTo>
                    <a:pt x="7762" y="-1"/>
                  </a:moveTo>
                  <a:cubicBezTo>
                    <a:pt x="16099" y="3210"/>
                    <a:pt x="21600" y="11222"/>
                    <a:pt x="21600" y="20157"/>
                  </a:cubicBezTo>
                </a:path>
                <a:path w="21600" h="20157" stroke="0" extrusionOk="0">
                  <a:moveTo>
                    <a:pt x="7762" y="-1"/>
                  </a:moveTo>
                  <a:cubicBezTo>
                    <a:pt x="16099" y="3210"/>
                    <a:pt x="21600" y="11222"/>
                    <a:pt x="21600" y="20157"/>
                  </a:cubicBezTo>
                  <a:lnTo>
                    <a:pt x="0" y="20157"/>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0" name="Arc 6"/>
            <p:cNvSpPr>
              <a:spLocks/>
            </p:cNvSpPr>
            <p:nvPr/>
          </p:nvSpPr>
          <p:spPr bwMode="auto">
            <a:xfrm flipV="1">
              <a:off x="5157" y="5771"/>
              <a:ext cx="438" cy="942"/>
            </a:xfrm>
            <a:custGeom>
              <a:avLst/>
              <a:gdLst>
                <a:gd name="G0" fmla="+- 0 0 0"/>
                <a:gd name="G1" fmla="+- 21179 0 0"/>
                <a:gd name="G2" fmla="+- 21600 0 0"/>
                <a:gd name="T0" fmla="*/ 4243 w 21600"/>
                <a:gd name="T1" fmla="*/ 0 h 21179"/>
                <a:gd name="T2" fmla="*/ 21600 w 21600"/>
                <a:gd name="T3" fmla="*/ 21179 h 21179"/>
                <a:gd name="T4" fmla="*/ 0 w 21600"/>
                <a:gd name="T5" fmla="*/ 21179 h 21179"/>
              </a:gdLst>
              <a:ahLst/>
              <a:cxnLst>
                <a:cxn ang="0">
                  <a:pos x="T0" y="T1"/>
                </a:cxn>
                <a:cxn ang="0">
                  <a:pos x="T2" y="T3"/>
                </a:cxn>
                <a:cxn ang="0">
                  <a:pos x="T4" y="T5"/>
                </a:cxn>
              </a:cxnLst>
              <a:rect l="0" t="0" r="r" b="b"/>
              <a:pathLst>
                <a:path w="21600" h="21179" fill="none" extrusionOk="0">
                  <a:moveTo>
                    <a:pt x="4243" y="-1"/>
                  </a:moveTo>
                  <a:cubicBezTo>
                    <a:pt x="14336" y="2021"/>
                    <a:pt x="21600" y="10885"/>
                    <a:pt x="21600" y="21179"/>
                  </a:cubicBezTo>
                </a:path>
                <a:path w="21600" h="21179" stroke="0" extrusionOk="0">
                  <a:moveTo>
                    <a:pt x="4243" y="-1"/>
                  </a:moveTo>
                  <a:cubicBezTo>
                    <a:pt x="14336" y="2021"/>
                    <a:pt x="21600" y="10885"/>
                    <a:pt x="21600" y="21179"/>
                  </a:cubicBezTo>
                  <a:lnTo>
                    <a:pt x="0" y="21179"/>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1" name="Arc 7"/>
            <p:cNvSpPr>
              <a:spLocks/>
            </p:cNvSpPr>
            <p:nvPr/>
          </p:nvSpPr>
          <p:spPr bwMode="auto">
            <a:xfrm flipV="1">
              <a:off x="5678" y="5675"/>
              <a:ext cx="394" cy="921"/>
            </a:xfrm>
            <a:custGeom>
              <a:avLst/>
              <a:gdLst>
                <a:gd name="G0" fmla="+- 0 0 0"/>
                <a:gd name="G1" fmla="+- 20711 0 0"/>
                <a:gd name="G2" fmla="+- 21600 0 0"/>
                <a:gd name="T0" fmla="*/ 6132 w 21600"/>
                <a:gd name="T1" fmla="*/ 0 h 20711"/>
                <a:gd name="T2" fmla="*/ 21600 w 21600"/>
                <a:gd name="T3" fmla="*/ 20711 h 20711"/>
                <a:gd name="T4" fmla="*/ 0 w 21600"/>
                <a:gd name="T5" fmla="*/ 20711 h 20711"/>
              </a:gdLst>
              <a:ahLst/>
              <a:cxnLst>
                <a:cxn ang="0">
                  <a:pos x="T0" y="T1"/>
                </a:cxn>
                <a:cxn ang="0">
                  <a:pos x="T2" y="T3"/>
                </a:cxn>
                <a:cxn ang="0">
                  <a:pos x="T4" y="T5"/>
                </a:cxn>
              </a:cxnLst>
              <a:rect l="0" t="0" r="r" b="b"/>
              <a:pathLst>
                <a:path w="21600" h="20711" fill="none" extrusionOk="0">
                  <a:moveTo>
                    <a:pt x="6132" y="-1"/>
                  </a:moveTo>
                  <a:cubicBezTo>
                    <a:pt x="15305" y="2715"/>
                    <a:pt x="21600" y="11143"/>
                    <a:pt x="21600" y="20711"/>
                  </a:cubicBezTo>
                </a:path>
                <a:path w="21600" h="20711" stroke="0" extrusionOk="0">
                  <a:moveTo>
                    <a:pt x="6132" y="-1"/>
                  </a:moveTo>
                  <a:cubicBezTo>
                    <a:pt x="15305" y="2715"/>
                    <a:pt x="21600" y="11143"/>
                    <a:pt x="21600" y="20711"/>
                  </a:cubicBezTo>
                  <a:lnTo>
                    <a:pt x="0" y="20711"/>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2" name="Arc 8"/>
            <p:cNvSpPr>
              <a:spLocks/>
            </p:cNvSpPr>
            <p:nvPr/>
          </p:nvSpPr>
          <p:spPr bwMode="auto">
            <a:xfrm>
              <a:off x="4763" y="6746"/>
              <a:ext cx="502" cy="694"/>
            </a:xfrm>
            <a:custGeom>
              <a:avLst/>
              <a:gdLst>
                <a:gd name="G0" fmla="+- 0 0 0"/>
                <a:gd name="G1" fmla="+- 21438 0 0"/>
                <a:gd name="G2" fmla="+- 21600 0 0"/>
                <a:gd name="T0" fmla="*/ 2639 w 21171"/>
                <a:gd name="T1" fmla="*/ 0 h 21438"/>
                <a:gd name="T2" fmla="*/ 21171 w 21171"/>
                <a:gd name="T3" fmla="*/ 17156 h 21438"/>
                <a:gd name="T4" fmla="*/ 0 w 21171"/>
                <a:gd name="T5" fmla="*/ 21438 h 21438"/>
              </a:gdLst>
              <a:ahLst/>
              <a:cxnLst>
                <a:cxn ang="0">
                  <a:pos x="T0" y="T1"/>
                </a:cxn>
                <a:cxn ang="0">
                  <a:pos x="T2" y="T3"/>
                </a:cxn>
                <a:cxn ang="0">
                  <a:pos x="T4" y="T5"/>
                </a:cxn>
              </a:cxnLst>
              <a:rect l="0" t="0" r="r" b="b"/>
              <a:pathLst>
                <a:path w="21171" h="21438" fill="none" extrusionOk="0">
                  <a:moveTo>
                    <a:pt x="2639" y="-1"/>
                  </a:moveTo>
                  <a:cubicBezTo>
                    <a:pt x="11864" y="1135"/>
                    <a:pt x="19328" y="8045"/>
                    <a:pt x="21171" y="17155"/>
                  </a:cubicBezTo>
                </a:path>
                <a:path w="21171" h="21438" stroke="0" extrusionOk="0">
                  <a:moveTo>
                    <a:pt x="2639" y="-1"/>
                  </a:moveTo>
                  <a:cubicBezTo>
                    <a:pt x="11864" y="1135"/>
                    <a:pt x="19328" y="8045"/>
                    <a:pt x="21171" y="17155"/>
                  </a:cubicBezTo>
                  <a:lnTo>
                    <a:pt x="0" y="21438"/>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3" name="Arc 9"/>
            <p:cNvSpPr>
              <a:spLocks/>
            </p:cNvSpPr>
            <p:nvPr/>
          </p:nvSpPr>
          <p:spPr bwMode="auto">
            <a:xfrm>
              <a:off x="5209" y="6713"/>
              <a:ext cx="596" cy="784"/>
            </a:xfrm>
            <a:custGeom>
              <a:avLst/>
              <a:gdLst>
                <a:gd name="G0" fmla="+- 0 0 0"/>
                <a:gd name="G1" fmla="+- 21600 0 0"/>
                <a:gd name="G2" fmla="+- 21600 0 0"/>
                <a:gd name="T0" fmla="*/ 0 w 21171"/>
                <a:gd name="T1" fmla="*/ 0 h 21600"/>
                <a:gd name="T2" fmla="*/ 21171 w 21171"/>
                <a:gd name="T3" fmla="*/ 17318 h 21600"/>
                <a:gd name="T4" fmla="*/ 0 w 21171"/>
                <a:gd name="T5" fmla="*/ 21600 h 21600"/>
              </a:gdLst>
              <a:ahLst/>
              <a:cxnLst>
                <a:cxn ang="0">
                  <a:pos x="T0" y="T1"/>
                </a:cxn>
                <a:cxn ang="0">
                  <a:pos x="T2" y="T3"/>
                </a:cxn>
                <a:cxn ang="0">
                  <a:pos x="T4" y="T5"/>
                </a:cxn>
              </a:cxnLst>
              <a:rect l="0" t="0" r="r" b="b"/>
              <a:pathLst>
                <a:path w="21171" h="21600" fill="none" extrusionOk="0">
                  <a:moveTo>
                    <a:pt x="-1" y="0"/>
                  </a:moveTo>
                  <a:cubicBezTo>
                    <a:pt x="10278" y="0"/>
                    <a:pt x="19133" y="7243"/>
                    <a:pt x="21171" y="17317"/>
                  </a:cubicBezTo>
                </a:path>
                <a:path w="21171" h="21600" stroke="0" extrusionOk="0">
                  <a:moveTo>
                    <a:pt x="-1" y="0"/>
                  </a:moveTo>
                  <a:cubicBezTo>
                    <a:pt x="10278" y="0"/>
                    <a:pt x="19133" y="7243"/>
                    <a:pt x="21171" y="17317"/>
                  </a:cubicBezTo>
                  <a:lnTo>
                    <a:pt x="0" y="21600"/>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4" name="Arc 10"/>
            <p:cNvSpPr>
              <a:spLocks/>
            </p:cNvSpPr>
            <p:nvPr/>
          </p:nvSpPr>
          <p:spPr bwMode="auto">
            <a:xfrm>
              <a:off x="5697" y="6596"/>
              <a:ext cx="588" cy="749"/>
            </a:xfrm>
            <a:custGeom>
              <a:avLst/>
              <a:gdLst>
                <a:gd name="G0" fmla="+- 0 0 0"/>
                <a:gd name="G1" fmla="+- 21052 0 0"/>
                <a:gd name="G2" fmla="+- 21600 0 0"/>
                <a:gd name="T0" fmla="*/ 4837 w 21171"/>
                <a:gd name="T1" fmla="*/ 0 h 21052"/>
                <a:gd name="T2" fmla="*/ 21171 w 21171"/>
                <a:gd name="T3" fmla="*/ 16770 h 21052"/>
                <a:gd name="T4" fmla="*/ 0 w 21171"/>
                <a:gd name="T5" fmla="*/ 21052 h 21052"/>
              </a:gdLst>
              <a:ahLst/>
              <a:cxnLst>
                <a:cxn ang="0">
                  <a:pos x="T0" y="T1"/>
                </a:cxn>
                <a:cxn ang="0">
                  <a:pos x="T2" y="T3"/>
                </a:cxn>
                <a:cxn ang="0">
                  <a:pos x="T4" y="T5"/>
                </a:cxn>
              </a:cxnLst>
              <a:rect l="0" t="0" r="r" b="b"/>
              <a:pathLst>
                <a:path w="21171" h="21052" fill="none" extrusionOk="0">
                  <a:moveTo>
                    <a:pt x="4836" y="0"/>
                  </a:moveTo>
                  <a:cubicBezTo>
                    <a:pt x="13101" y="1899"/>
                    <a:pt x="19490" y="8458"/>
                    <a:pt x="21171" y="16769"/>
                  </a:cubicBezTo>
                </a:path>
                <a:path w="21171" h="21052" stroke="0" extrusionOk="0">
                  <a:moveTo>
                    <a:pt x="4836" y="0"/>
                  </a:moveTo>
                  <a:cubicBezTo>
                    <a:pt x="13101" y="1899"/>
                    <a:pt x="19490" y="8458"/>
                    <a:pt x="21171" y="16769"/>
                  </a:cubicBezTo>
                  <a:lnTo>
                    <a:pt x="0" y="21052"/>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dirty="0" smtClean="0"/>
              <a:t> </a:t>
            </a:r>
            <a:r>
              <a:rPr lang="fa-IR" sz="4000" b="1" dirty="0" smtClean="0">
                <a:solidFill>
                  <a:schemeClr val="tx1"/>
                </a:solidFill>
                <a:cs typeface="2  Lotus" pitchFamily="2" charset="-78"/>
              </a:rPr>
              <a:t>گرچه ساقه هاي سبز رنگ نيز مي توانند فتوسنتز کنند ولي، براي انجام فتوسنتز برگ مناسب ترين اندام گياه است</a:t>
            </a:r>
            <a:r>
              <a:rPr lang="en-US" sz="4000" b="1" dirty="0" smtClean="0">
                <a:solidFill>
                  <a:schemeClr val="tx1"/>
                </a:solidFill>
                <a:cs typeface="2  Lotus" pitchFamily="2" charset="-78"/>
              </a:rPr>
              <a:t>. </a:t>
            </a:r>
            <a:r>
              <a:rPr lang="fa-IR" sz="4000" b="1" dirty="0" smtClean="0">
                <a:solidFill>
                  <a:schemeClr val="tx1"/>
                </a:solidFill>
                <a:cs typeface="2  Lotus" pitchFamily="2" charset="-78"/>
              </a:rPr>
              <a:t>زيرا وسيع است</a:t>
            </a:r>
            <a:r>
              <a:rPr lang="en-US" sz="4000" b="1" dirty="0" smtClean="0">
                <a:solidFill>
                  <a:schemeClr val="tx1"/>
                </a:solidFill>
                <a:cs typeface="2  Lotus" pitchFamily="2" charset="-78"/>
              </a:rPr>
              <a:t>. </a:t>
            </a:r>
            <a:r>
              <a:rPr lang="fa-IR" sz="4000" b="1" dirty="0" smtClean="0">
                <a:solidFill>
                  <a:schemeClr val="tx1"/>
                </a:solidFill>
                <a:cs typeface="2  Lotus" pitchFamily="2" charset="-78"/>
              </a:rPr>
              <a:t>روزنه دارد و مي تواند کربن دي اکسيد را دريافت کند</a:t>
            </a:r>
            <a:r>
              <a:rPr lang="en-US" sz="4000" b="1" dirty="0" smtClean="0">
                <a:solidFill>
                  <a:schemeClr val="tx1"/>
                </a:solidFill>
                <a:cs typeface="2  Lotus" pitchFamily="2" charset="-78"/>
              </a:rPr>
              <a:t>. </a:t>
            </a:r>
            <a:r>
              <a:rPr lang="fa-IR" sz="4000" b="1" dirty="0" smtClean="0">
                <a:solidFill>
                  <a:schemeClr val="tx1"/>
                </a:solidFill>
                <a:cs typeface="2  Lotus" pitchFamily="2" charset="-78"/>
              </a:rPr>
              <a:t>رگبرگ دارد که همان محل آوندهاست</a:t>
            </a:r>
            <a:r>
              <a:rPr lang="en-US" sz="4000" b="1" dirty="0" smtClean="0">
                <a:solidFill>
                  <a:schemeClr val="tx1"/>
                </a:solidFill>
                <a:cs typeface="2  Lotus" pitchFamily="2" charset="-78"/>
              </a:rPr>
              <a:t>. </a:t>
            </a:r>
            <a:r>
              <a:rPr lang="fa-IR" sz="4000" b="1" dirty="0" smtClean="0">
                <a:solidFill>
                  <a:schemeClr val="tx1"/>
                </a:solidFill>
                <a:cs typeface="2  Lotus" pitchFamily="2" charset="-78"/>
              </a:rPr>
              <a:t>سبز است و کلروفيل دارد</a:t>
            </a:r>
            <a:endParaRPr lang="en-US" sz="54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cs typeface="2  Lotus" pitchFamily="2" charset="-78"/>
              </a:rPr>
              <a:t>نكات آموزشي و فعاليت‌هاي پيشنهادي</a:t>
            </a:r>
            <a:endParaRPr lang="fa-IR" b="1" dirty="0">
              <a:cs typeface="2  Lotus" pitchFamily="2" charset="-78"/>
            </a:endParaRPr>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b="1" dirty="0">
              <a:cs typeface="2  Lotus" pitchFamily="2" charset="-78"/>
            </a:endParaRPr>
          </a:p>
        </p:txBody>
      </p:sp>
      <p:sp>
        <p:nvSpPr>
          <p:cNvPr id="19457" name="Rectangle 1"/>
          <p:cNvSpPr>
            <a:spLocks noChangeArrowheads="1"/>
          </p:cNvSpPr>
          <p:nvPr/>
        </p:nvSpPr>
        <p:spPr bwMode="auto">
          <a:xfrm>
            <a:off x="0" y="928670"/>
            <a:ext cx="892965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200" b="1" dirty="0" smtClean="0">
                <a:solidFill>
                  <a:srgbClr val="FF0000"/>
                </a:solidFill>
                <a:cs typeface="2  Lotus" pitchFamily="2" charset="-78"/>
              </a:rPr>
              <a:t>1</a:t>
            </a:r>
            <a:r>
              <a:rPr lang="fa-IR" sz="3200" b="1" dirty="0" smtClean="0">
                <a:cs typeface="2  Lotus" pitchFamily="2" charset="-78"/>
              </a:rPr>
              <a:t>-براي درک بهتر مفاهيم درس مانند </a:t>
            </a:r>
            <a:r>
              <a:rPr lang="fa-IR" sz="3200" b="1" dirty="0" smtClean="0">
                <a:solidFill>
                  <a:srgbClr val="FF0000"/>
                </a:solidFill>
                <a:cs typeface="2  Lotus" pitchFamily="2" charset="-78"/>
              </a:rPr>
              <a:t>سبزينه</a:t>
            </a:r>
            <a:r>
              <a:rPr lang="fa-IR" sz="3200" b="1" dirty="0" smtClean="0">
                <a:cs typeface="2  Lotus" pitchFamily="2" charset="-78"/>
              </a:rPr>
              <a:t> مي توانيد مقداري برگ تره و اسفناج با خود به کلاس ببريد</a:t>
            </a:r>
            <a:r>
              <a:rPr lang="en-US" sz="3200" b="1" dirty="0" smtClean="0">
                <a:cs typeface="2  Lotus" pitchFamily="2" charset="-78"/>
              </a:rPr>
              <a:t>. </a:t>
            </a:r>
            <a:r>
              <a:rPr lang="fa-IR" sz="3200" b="1" dirty="0" smtClean="0">
                <a:cs typeface="2  Lotus" pitchFamily="2" charset="-78"/>
              </a:rPr>
              <a:t>از دانش</a:t>
            </a:r>
            <a:r>
              <a:rPr lang="en-US" sz="3200" b="1" dirty="0" smtClean="0">
                <a:cs typeface="2  Lotus" pitchFamily="2" charset="-78"/>
              </a:rPr>
              <a:t>‌</a:t>
            </a:r>
            <a:r>
              <a:rPr lang="fa-IR" sz="3200" b="1" dirty="0" smtClean="0">
                <a:cs typeface="2  Lotus" pitchFamily="2" charset="-78"/>
              </a:rPr>
              <a:t>آموزان بخواهيد، برگ را قطعه قطعه کرده تا مايع سبز رنگي از آن خارج شود. سپس کمي از آن  را بر روي کاغذ دفترشان بمالند و نام آن را بنويسند. به اين ترتيب آنان با سبزينه </a:t>
            </a:r>
            <a:r>
              <a:rPr lang="en-US" sz="3200" b="1" dirty="0" smtClean="0">
                <a:cs typeface="2  Lotus" pitchFamily="2" charset="-78"/>
              </a:rPr>
              <a:t>)</a:t>
            </a:r>
            <a:r>
              <a:rPr lang="fa-IR" sz="3200" b="1" dirty="0" smtClean="0">
                <a:cs typeface="2  Lotus" pitchFamily="2" charset="-78"/>
              </a:rPr>
              <a:t>کلروفيل) آشنا مي</a:t>
            </a:r>
            <a:r>
              <a:rPr lang="en-US" sz="3200" b="1" dirty="0" smtClean="0">
                <a:cs typeface="2  Lotus" pitchFamily="2" charset="-78"/>
              </a:rPr>
              <a:t>‌</a:t>
            </a:r>
            <a:r>
              <a:rPr lang="fa-IR" sz="3200" b="1" dirty="0" smtClean="0">
                <a:cs typeface="2  Lotus" pitchFamily="2" charset="-78"/>
              </a:rPr>
              <a:t>شوند</a:t>
            </a:r>
          </a:p>
          <a:p>
            <a:pPr lvl="0"/>
            <a:r>
              <a:rPr lang="fa-IR" sz="3200" b="1" dirty="0" smtClean="0">
                <a:solidFill>
                  <a:srgbClr val="FF0000"/>
                </a:solidFill>
                <a:cs typeface="2  Lotus" pitchFamily="2" charset="-78"/>
              </a:rPr>
              <a:t>2-</a:t>
            </a:r>
            <a:r>
              <a:rPr lang="fa-IR" sz="3200" b="1" dirty="0" smtClean="0">
                <a:cs typeface="2  Lotus" pitchFamily="2" charset="-78"/>
              </a:rPr>
              <a:t>براي آشنايي با </a:t>
            </a:r>
            <a:r>
              <a:rPr lang="fa-IR" sz="3200" b="1" dirty="0" smtClean="0">
                <a:solidFill>
                  <a:srgbClr val="FF0000"/>
                </a:solidFill>
                <a:cs typeface="2  Lotus" pitchFamily="2" charset="-78"/>
              </a:rPr>
              <a:t>روزنه ها </a:t>
            </a:r>
            <a:r>
              <a:rPr lang="fa-IR" sz="3200" b="1" dirty="0" smtClean="0">
                <a:cs typeface="2  Lotus" pitchFamily="2" charset="-78"/>
              </a:rPr>
              <a:t>از دانش آموزان بخواهيد برگ تره اي را تا کرده و سپس پوسته نازک آن را جدا کنند و روي يک لام (تيغه شيشه</a:t>
            </a:r>
            <a:r>
              <a:rPr lang="en-US" sz="3200" b="1" dirty="0" smtClean="0">
                <a:cs typeface="2  Lotus" pitchFamily="2" charset="-78"/>
              </a:rPr>
              <a:t>‌</a:t>
            </a:r>
            <a:r>
              <a:rPr lang="fa-IR" sz="3200" b="1" dirty="0" smtClean="0">
                <a:cs typeface="2  Lotus" pitchFamily="2" charset="-78"/>
              </a:rPr>
              <a:t>اي) قرار دهند. سپس آن را با ذره بين يا ميکروسکوپ مشاهده کنند</a:t>
            </a:r>
            <a:r>
              <a:rPr lang="en-US" sz="3200" b="1" dirty="0" smtClean="0">
                <a:cs typeface="2  Lotus" pitchFamily="2" charset="-78"/>
              </a:rPr>
              <a:t>. </a:t>
            </a:r>
            <a:endParaRPr lang="en-US" sz="3200" b="1" dirty="0">
              <a:cs typeface="2  Lotus"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دهم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71472" y="1000108"/>
            <a:ext cx="814393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3600" b="1" dirty="0" smtClean="0">
                <a:cs typeface="2  Lotus" pitchFamily="2" charset="-78"/>
              </a:rPr>
              <a:t>برگ يک گلدان شمعداني را توسط کاغذ آلومينيوم بپوشانند وبه مدت </a:t>
            </a:r>
            <a:r>
              <a:rPr lang="en-US" sz="3600" b="1" dirty="0" smtClean="0">
                <a:cs typeface="2  Lotus" pitchFamily="2" charset="-78"/>
              </a:rPr>
              <a:t>48-24 </a:t>
            </a:r>
            <a:r>
              <a:rPr lang="fa-IR" sz="3600" b="1" dirty="0" smtClean="0">
                <a:cs typeface="2  Lotus" pitchFamily="2" charset="-78"/>
              </a:rPr>
              <a:t>ساعت (شب ها چراغ مطالعه را روشن بگذارند) گلدان را در مقابل </a:t>
            </a:r>
            <a:r>
              <a:rPr lang="fa-IR" sz="3600" b="1" dirty="0" smtClean="0">
                <a:solidFill>
                  <a:srgbClr val="FF0000"/>
                </a:solidFill>
                <a:cs typeface="2  Lotus" pitchFamily="2" charset="-78"/>
              </a:rPr>
              <a:t>نور</a:t>
            </a:r>
            <a:r>
              <a:rPr lang="fa-IR" sz="3600" b="1" dirty="0" smtClean="0">
                <a:cs typeface="2  Lotus" pitchFamily="2" charset="-78"/>
              </a:rPr>
              <a:t> قرار دهند</a:t>
            </a:r>
            <a:r>
              <a:rPr lang="en-US" sz="3600" b="1" dirty="0" smtClean="0">
                <a:cs typeface="2  Lotus" pitchFamily="2" charset="-78"/>
              </a:rPr>
              <a:t>. </a:t>
            </a:r>
            <a:r>
              <a:rPr lang="fa-IR" sz="3600" b="1" dirty="0" smtClean="0">
                <a:cs typeface="2  Lotus" pitchFamily="2" charset="-78"/>
              </a:rPr>
              <a:t>کاغذ آلومينيوم روي برگ را باز کرده و آن را در لوله آزمايشي يا بِشر كوچكي که محتوي الکل است و در داخل بشر آب بر روي چراغ الکلي قرار دارد، بجوشانند و پس از آن برگ را از الکل خارج کرده و در داخل آب جوش بيندازند و پس از خارج کردن برگ از آب جوش، آن را داخل بشقابي گذاشته و بر روي آن محلول يد بريزند</a:t>
            </a:r>
            <a:r>
              <a:rPr lang="en-US" sz="3600" b="1" dirty="0" smtClean="0">
                <a:cs typeface="2  Lotus" pitchFamily="2" charset="-78"/>
              </a:rPr>
              <a:t>.</a:t>
            </a:r>
            <a:r>
              <a:rPr lang="en-US" sz="3600" b="1" dirty="0" smtClean="0"/>
              <a:t> </a:t>
            </a:r>
            <a:endParaRPr lang="en-US" sz="3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یازدهم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3600" b="1" dirty="0" smtClean="0">
                <a:cs typeface="2  Lotus" pitchFamily="2" charset="-78"/>
              </a:rPr>
              <a:t>اثبات ضرورت </a:t>
            </a:r>
            <a:r>
              <a:rPr lang="fa-IR" sz="3600" b="1" dirty="0" smtClean="0">
                <a:solidFill>
                  <a:srgbClr val="FF0000"/>
                </a:solidFill>
                <a:cs typeface="2  Lotus" pitchFamily="2" charset="-78"/>
              </a:rPr>
              <a:t>کربن دي اکسيد  </a:t>
            </a:r>
            <a:r>
              <a:rPr lang="fa-IR" sz="3600" b="1" dirty="0" smtClean="0">
                <a:cs typeface="2  Lotus" pitchFamily="2" charset="-78"/>
              </a:rPr>
              <a:t>براي فتوسنتز</a:t>
            </a:r>
            <a:r>
              <a:rPr lang="en-US" sz="3600" b="1" dirty="0" smtClean="0">
                <a:cs typeface="2  Lotus" pitchFamily="2" charset="-78"/>
              </a:rPr>
              <a:t>: </a:t>
            </a:r>
            <a:r>
              <a:rPr lang="fa-IR" sz="3600" b="1" dirty="0" smtClean="0">
                <a:cs typeface="2  Lotus" pitchFamily="2" charset="-78"/>
              </a:rPr>
              <a:t>بر روي پشت و روي يک برگ  مقداري گريس يا وازلين يا هر روغن غليظ ديگري را بمالند و پس از گذشت يک شبانه روز، برگ را جدا كرده و پس از جوشانيدن در الکل به روش آزمايش بالا و استفاده از محلول يد، معلوم کنند که آيا فتوسنتز انجام شده يا خير</a:t>
            </a:r>
            <a:r>
              <a:rPr lang="en-US" sz="3600" b="1" dirty="0" smtClean="0">
                <a:cs typeface="2  Lotus" pitchFamily="2" charset="-78"/>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برای این درس طراحی کنید طراحی کنید</a:t>
            </a:r>
            <a:br>
              <a:rPr lang="fa-IR" dirty="0" smtClean="0"/>
            </a:b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5" name="Table 4"/>
          <p:cNvGraphicFramePr>
            <a:graphicFrameLocks noGrp="1"/>
          </p:cNvGraphicFramePr>
          <p:nvPr/>
        </p:nvGraphicFramePr>
        <p:xfrm>
          <a:off x="214283" y="1428736"/>
          <a:ext cx="8501122" cy="4714908"/>
        </p:xfrm>
        <a:graphic>
          <a:graphicData uri="http://schemas.openxmlformats.org/drawingml/2006/table">
            <a:tbl>
              <a:tblPr rtl="1"/>
              <a:tblGrid>
                <a:gridCol w="1373755"/>
                <a:gridCol w="2417989"/>
                <a:gridCol w="2290491"/>
                <a:gridCol w="2418887"/>
              </a:tblGrid>
              <a:tr h="428628">
                <a:tc>
                  <a:txBody>
                    <a:bodyPr/>
                    <a:lstStyle/>
                    <a:p>
                      <a:pPr algn="ctr" rtl="1">
                        <a:lnSpc>
                          <a:spcPct val="115000"/>
                        </a:lnSpc>
                        <a:spcAft>
                          <a:spcPts val="0"/>
                        </a:spcAft>
                      </a:pPr>
                      <a:r>
                        <a:rPr lang="fa-IR" sz="1400" b="1" dirty="0">
                          <a:latin typeface="Calibri"/>
                          <a:ea typeface="Times New Roman"/>
                          <a:cs typeface="2  Zar"/>
                        </a:rPr>
                        <a:t>ملاک</a:t>
                      </a:r>
                      <a:r>
                        <a:rPr lang="en-US" sz="1400" b="1" dirty="0">
                          <a:latin typeface="Calibri"/>
                          <a:ea typeface="Times New Roman"/>
                          <a:cs typeface="2  Zar"/>
                        </a:rPr>
                        <a:t>‌</a:t>
                      </a:r>
                      <a:r>
                        <a:rPr lang="fa-IR" sz="1400" b="1" dirty="0">
                          <a:latin typeface="Calibri"/>
                          <a:ea typeface="Times New Roman"/>
                          <a:cs typeface="2  Zar"/>
                        </a:rPr>
                        <a:t>ها</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latin typeface="Calibri"/>
                          <a:ea typeface="Times New Roman"/>
                          <a:cs typeface="2  Lotus" pitchFamily="2" charset="-78"/>
                        </a:rPr>
                        <a:t>سطح </a:t>
                      </a:r>
                      <a:r>
                        <a:rPr lang="fa-IR" sz="1400" b="1" dirty="0" smtClean="0">
                          <a:latin typeface="Times New Roman"/>
                          <a:ea typeface="Times New Roman"/>
                          <a:cs typeface="2  Lotus" pitchFamily="2" charset="-78"/>
                        </a:rPr>
                        <a:t>1</a:t>
                      </a:r>
                      <a:endParaRPr lang="en-US" sz="1100" dirty="0">
                        <a:latin typeface="Calibri"/>
                        <a:ea typeface="Times New Roman"/>
                        <a:cs typeface="2  Lotus"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smtClean="0">
                          <a:latin typeface="Calibri"/>
                          <a:ea typeface="Times New Roman"/>
                          <a:cs typeface="2  Lotus" pitchFamily="2" charset="-78"/>
                        </a:rPr>
                        <a:t>سطح2</a:t>
                      </a:r>
                      <a:endParaRPr lang="en-US" sz="1100" dirty="0">
                        <a:latin typeface="Calibri"/>
                        <a:ea typeface="Times New Roman"/>
                        <a:cs typeface="2  Lotus"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smtClean="0">
                          <a:latin typeface="Calibri"/>
                          <a:ea typeface="Times New Roman"/>
                          <a:cs typeface="2  Lotus" pitchFamily="2" charset="-78"/>
                        </a:rPr>
                        <a:t>سطح</a:t>
                      </a:r>
                      <a:r>
                        <a:rPr lang="fa-IR" sz="1400" b="1" dirty="0" smtClean="0">
                          <a:latin typeface="Times New Roman"/>
                          <a:ea typeface="Times New Roman"/>
                          <a:cs typeface="2  Lotus" pitchFamily="2" charset="-78"/>
                        </a:rPr>
                        <a:t>3</a:t>
                      </a:r>
                      <a:endParaRPr lang="en-US" sz="1100" dirty="0">
                        <a:latin typeface="Calibri"/>
                        <a:ea typeface="Times New Roman"/>
                        <a:cs typeface="2  Lotus"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20">
                <a:tc>
                  <a:txBody>
                    <a:bodyPr/>
                    <a:lstStyle/>
                    <a:p>
                      <a:pPr algn="ctr" rtl="1">
                        <a:lnSpc>
                          <a:spcPct val="115000"/>
                        </a:lnSpc>
                        <a:spcAft>
                          <a:spcPts val="0"/>
                        </a:spcAft>
                      </a:pPr>
                      <a:r>
                        <a:rPr lang="fa-IR" sz="2000" b="1" dirty="0">
                          <a:latin typeface="Calibri"/>
                          <a:ea typeface="Times New Roman"/>
                          <a:cs typeface="2  Zar"/>
                        </a:rPr>
                        <a:t>طراحي آزمايش</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dirty="0">
                          <a:latin typeface="Calibri"/>
                          <a:ea typeface="Times New Roman"/>
                          <a:cs typeface="2  Zar"/>
                        </a:rPr>
                        <a:t>براي اثبات نقش يک عامل مؤثر در فتوسنتر آزمايش طراحي مي</a:t>
                      </a:r>
                      <a:r>
                        <a:rPr lang="en-US" sz="2000" b="1" dirty="0">
                          <a:latin typeface="Calibri"/>
                          <a:ea typeface="Times New Roman"/>
                          <a:cs typeface="2  Zar"/>
                        </a:rPr>
                        <a:t>‌</a:t>
                      </a:r>
                      <a:r>
                        <a:rPr lang="fa-IR" sz="2000" b="1" dirty="0">
                          <a:latin typeface="Calibri"/>
                          <a:ea typeface="Times New Roman"/>
                          <a:cs typeface="2  Zar"/>
                        </a:rPr>
                        <a:t>کند و نتيجه مي</a:t>
                      </a:r>
                      <a:r>
                        <a:rPr lang="en-US" sz="2000" b="1" dirty="0">
                          <a:latin typeface="Calibri"/>
                          <a:ea typeface="Times New Roman"/>
                          <a:cs typeface="2  Zar"/>
                        </a:rPr>
                        <a:t>‌</a:t>
                      </a:r>
                      <a:r>
                        <a:rPr lang="fa-IR" sz="2000" b="1" dirty="0">
                          <a:latin typeface="Calibri"/>
                          <a:ea typeface="Times New Roman"/>
                          <a:cs typeface="2  Zar"/>
                        </a:rPr>
                        <a:t>گيرد که در پايان فتوسنتز نشاسته توليد مي</a:t>
                      </a:r>
                      <a:r>
                        <a:rPr lang="en-US" sz="2000" b="1" dirty="0">
                          <a:latin typeface="Calibri"/>
                          <a:ea typeface="Times New Roman"/>
                          <a:cs typeface="2  Zar"/>
                        </a:rPr>
                        <a:t>‌</a:t>
                      </a:r>
                      <a:r>
                        <a:rPr lang="fa-IR" sz="2000" b="1" dirty="0">
                          <a:latin typeface="Calibri"/>
                          <a:ea typeface="Times New Roman"/>
                          <a:cs typeface="2  Zar"/>
                        </a:rPr>
                        <a:t>شود</a:t>
                      </a:r>
                      <a:r>
                        <a:rPr lang="en-US" sz="2000" b="1" dirty="0">
                          <a:latin typeface="Times New Roman"/>
                          <a:ea typeface="Times New Roman"/>
                          <a:cs typeface="2  Zar"/>
                        </a:rPr>
                        <a:t>.</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dirty="0">
                          <a:latin typeface="Calibri"/>
                          <a:ea typeface="Times New Roman"/>
                          <a:cs typeface="2  Zar"/>
                        </a:rPr>
                        <a:t>براي اثبات نقش چند عامل مؤثر در فتوسنتز آزمايش طراحي مي</a:t>
                      </a:r>
                      <a:r>
                        <a:rPr lang="en-US" sz="2000" b="1" dirty="0">
                          <a:latin typeface="Calibri"/>
                          <a:ea typeface="Times New Roman"/>
                          <a:cs typeface="2  Zar"/>
                        </a:rPr>
                        <a:t>‌</a:t>
                      </a:r>
                      <a:r>
                        <a:rPr lang="fa-IR" sz="2000" b="1" dirty="0">
                          <a:latin typeface="Calibri"/>
                          <a:ea typeface="Times New Roman"/>
                          <a:cs typeface="2  Zar"/>
                        </a:rPr>
                        <a:t>کند و نتيجه مي</a:t>
                      </a:r>
                      <a:r>
                        <a:rPr lang="en-US" sz="2000" b="1" dirty="0">
                          <a:latin typeface="Calibri"/>
                          <a:ea typeface="Times New Roman"/>
                          <a:cs typeface="2  Zar"/>
                        </a:rPr>
                        <a:t>‌</a:t>
                      </a:r>
                      <a:r>
                        <a:rPr lang="fa-IR" sz="2000" b="1" dirty="0">
                          <a:latin typeface="Calibri"/>
                          <a:ea typeface="Times New Roman"/>
                          <a:cs typeface="2  Zar"/>
                        </a:rPr>
                        <a:t>گيرد که در پايان فتوسنتز نشاسته توليد مي</a:t>
                      </a:r>
                      <a:r>
                        <a:rPr lang="en-US" sz="2000" b="1" dirty="0">
                          <a:latin typeface="Calibri"/>
                          <a:ea typeface="Times New Roman"/>
                          <a:cs typeface="2  Zar"/>
                        </a:rPr>
                        <a:t>‌</a:t>
                      </a:r>
                      <a:r>
                        <a:rPr lang="fa-IR" sz="2000" b="1" dirty="0">
                          <a:latin typeface="Calibri"/>
                          <a:ea typeface="Times New Roman"/>
                          <a:cs typeface="2  Zar"/>
                        </a:rPr>
                        <a:t>شود</a:t>
                      </a:r>
                      <a:r>
                        <a:rPr lang="en-US" sz="2000" b="1" dirty="0">
                          <a:latin typeface="Times New Roman"/>
                          <a:ea typeface="Times New Roman"/>
                          <a:cs typeface="2  Zar"/>
                        </a:rPr>
                        <a:t>.</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dirty="0">
                          <a:latin typeface="Calibri"/>
                          <a:ea typeface="Times New Roman"/>
                          <a:cs typeface="2  Zar"/>
                        </a:rPr>
                        <a:t>براي اثبات نقش چند عامل مؤثر در فتوسنتز آزمايش طراحي مي</a:t>
                      </a:r>
                      <a:r>
                        <a:rPr lang="en-US" sz="2000" b="1" dirty="0">
                          <a:latin typeface="Calibri"/>
                          <a:ea typeface="Times New Roman"/>
                          <a:cs typeface="2  Zar"/>
                        </a:rPr>
                        <a:t>‌</a:t>
                      </a:r>
                      <a:r>
                        <a:rPr lang="fa-IR" sz="2000" b="1" dirty="0">
                          <a:latin typeface="Calibri"/>
                          <a:ea typeface="Times New Roman"/>
                          <a:cs typeface="2  Zar"/>
                        </a:rPr>
                        <a:t>کند و نتيجه مي</a:t>
                      </a:r>
                      <a:r>
                        <a:rPr lang="en-US" sz="2000" b="1" dirty="0">
                          <a:latin typeface="Calibri"/>
                          <a:ea typeface="Times New Roman"/>
                          <a:cs typeface="2  Zar"/>
                        </a:rPr>
                        <a:t>‌</a:t>
                      </a:r>
                      <a:r>
                        <a:rPr lang="fa-IR" sz="2000" b="1" dirty="0">
                          <a:latin typeface="Calibri"/>
                          <a:ea typeface="Times New Roman"/>
                          <a:cs typeface="2  Zar"/>
                        </a:rPr>
                        <a:t>گيرد که در پايان فتوسنتز نشاسته و ساير انواع غذاها توليد مي</a:t>
                      </a:r>
                      <a:r>
                        <a:rPr lang="en-US" sz="2000" b="1" dirty="0">
                          <a:latin typeface="Calibri"/>
                          <a:ea typeface="Times New Roman"/>
                          <a:cs typeface="2  Zar"/>
                        </a:rPr>
                        <a:t>‌</a:t>
                      </a:r>
                      <a:r>
                        <a:rPr lang="fa-IR" sz="2000" b="1" dirty="0">
                          <a:latin typeface="Calibri"/>
                          <a:ea typeface="Times New Roman"/>
                          <a:cs typeface="2  Zar"/>
                        </a:rPr>
                        <a:t>شود</a:t>
                      </a:r>
                      <a:r>
                        <a:rPr lang="en-US" sz="2000" b="1" dirty="0">
                          <a:latin typeface="Times New Roman"/>
                          <a:ea typeface="Times New Roman"/>
                          <a:cs typeface="2  Zar"/>
                        </a:rPr>
                        <a:t>.</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8760">
                <a:tc>
                  <a:txBody>
                    <a:bodyPr/>
                    <a:lstStyle/>
                    <a:p>
                      <a:pPr algn="ctr" rtl="1">
                        <a:lnSpc>
                          <a:spcPct val="115000"/>
                        </a:lnSpc>
                        <a:spcAft>
                          <a:spcPts val="0"/>
                        </a:spcAft>
                      </a:pPr>
                      <a:r>
                        <a:rPr lang="fa-IR" sz="2000" b="1">
                          <a:latin typeface="Calibri"/>
                          <a:ea typeface="Times New Roman"/>
                          <a:cs typeface="2  Zar"/>
                        </a:rPr>
                        <a:t>جمع</a:t>
                      </a:r>
                      <a:r>
                        <a:rPr lang="en-US" sz="2000" b="1">
                          <a:latin typeface="Calibri"/>
                          <a:ea typeface="Times New Roman"/>
                          <a:cs typeface="2  Zar"/>
                        </a:rPr>
                        <a:t>‌</a:t>
                      </a:r>
                      <a:r>
                        <a:rPr lang="fa-IR" sz="2000" b="1">
                          <a:latin typeface="Calibri"/>
                          <a:ea typeface="Times New Roman"/>
                          <a:cs typeface="2  Zar"/>
                        </a:rPr>
                        <a:t>آوري اطلاعات</a:t>
                      </a:r>
                      <a:endParaRPr lang="en-US" sz="1600" b="1">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a:latin typeface="Calibri"/>
                          <a:ea typeface="Times New Roman"/>
                          <a:cs typeface="2  Zar"/>
                        </a:rPr>
                        <a:t>راه</a:t>
                      </a:r>
                      <a:r>
                        <a:rPr lang="en-US" sz="2000" b="1">
                          <a:latin typeface="Calibri"/>
                          <a:ea typeface="Times New Roman"/>
                          <a:cs typeface="2  Zar"/>
                        </a:rPr>
                        <a:t>‌</a:t>
                      </a:r>
                      <a:r>
                        <a:rPr lang="fa-IR" sz="2000" b="1">
                          <a:latin typeface="Calibri"/>
                          <a:ea typeface="Times New Roman"/>
                          <a:cs typeface="2  Zar"/>
                        </a:rPr>
                        <a:t>هايي براي جلوگيري از آلودگي هواي خانه</a:t>
                      </a:r>
                      <a:r>
                        <a:rPr lang="en-US" sz="2000" b="1">
                          <a:latin typeface="Calibri"/>
                          <a:ea typeface="Times New Roman"/>
                          <a:cs typeface="2  Zar"/>
                        </a:rPr>
                        <a:t>‌</a:t>
                      </a:r>
                      <a:r>
                        <a:rPr lang="fa-IR" sz="2000" b="1">
                          <a:latin typeface="Calibri"/>
                          <a:ea typeface="Times New Roman"/>
                          <a:cs typeface="2  Zar"/>
                        </a:rPr>
                        <a:t>ي خود پيشنهاد مي</a:t>
                      </a:r>
                      <a:r>
                        <a:rPr lang="en-US" sz="2000" b="1">
                          <a:latin typeface="Calibri"/>
                          <a:ea typeface="Times New Roman"/>
                          <a:cs typeface="2  Zar"/>
                        </a:rPr>
                        <a:t>‌</a:t>
                      </a:r>
                      <a:r>
                        <a:rPr lang="fa-IR" sz="2000" b="1">
                          <a:latin typeface="Calibri"/>
                          <a:ea typeface="Times New Roman"/>
                          <a:cs typeface="2  Zar"/>
                        </a:rPr>
                        <a:t>کند</a:t>
                      </a:r>
                      <a:r>
                        <a:rPr lang="en-US" sz="2000" b="1">
                          <a:latin typeface="Times New Roman"/>
                          <a:ea typeface="Times New Roman"/>
                          <a:cs typeface="2  Zar"/>
                        </a:rPr>
                        <a:t>.</a:t>
                      </a:r>
                      <a:endParaRPr lang="en-US" sz="1600" b="1">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a:latin typeface="Calibri"/>
                          <a:ea typeface="Times New Roman"/>
                          <a:cs typeface="2  Zar"/>
                        </a:rPr>
                        <a:t>راه</a:t>
                      </a:r>
                      <a:r>
                        <a:rPr lang="en-US" sz="2000" b="1">
                          <a:latin typeface="Calibri"/>
                          <a:ea typeface="Times New Roman"/>
                          <a:cs typeface="2  Zar"/>
                        </a:rPr>
                        <a:t>‌</a:t>
                      </a:r>
                      <a:r>
                        <a:rPr lang="fa-IR" sz="2000" b="1">
                          <a:latin typeface="Calibri"/>
                          <a:ea typeface="Times New Roman"/>
                          <a:cs typeface="2  Zar"/>
                        </a:rPr>
                        <a:t>هايي براي جلوگيري از آلودگي هواي شهر</a:t>
                      </a:r>
                      <a:r>
                        <a:rPr lang="fa-IR" sz="2000" b="1">
                          <a:latin typeface="Calibri"/>
                          <a:ea typeface="Times New Roman"/>
                          <a:cs typeface="Times New Roman"/>
                        </a:rPr>
                        <a:t> </a:t>
                      </a:r>
                      <a:r>
                        <a:rPr lang="en-US" sz="2000" b="1">
                          <a:latin typeface="Times New Roman"/>
                          <a:ea typeface="Times New Roman"/>
                          <a:cs typeface="2  Zar"/>
                        </a:rPr>
                        <a:t>/ </a:t>
                      </a:r>
                      <a:r>
                        <a:rPr lang="fa-IR" sz="2000" b="1">
                          <a:latin typeface="Calibri"/>
                          <a:ea typeface="Times New Roman"/>
                          <a:cs typeface="2  Zar"/>
                        </a:rPr>
                        <a:t>روستاي خود پيشنهاد مي</a:t>
                      </a:r>
                      <a:r>
                        <a:rPr lang="en-US" sz="2000" b="1">
                          <a:latin typeface="Calibri"/>
                          <a:ea typeface="Times New Roman"/>
                          <a:cs typeface="2  Zar"/>
                        </a:rPr>
                        <a:t>‌</a:t>
                      </a:r>
                      <a:r>
                        <a:rPr lang="fa-IR" sz="2000" b="1">
                          <a:latin typeface="Calibri"/>
                          <a:ea typeface="Times New Roman"/>
                          <a:cs typeface="2  Zar"/>
                        </a:rPr>
                        <a:t>کند</a:t>
                      </a:r>
                      <a:r>
                        <a:rPr lang="en-US" sz="2000" b="1">
                          <a:latin typeface="Times New Roman"/>
                          <a:ea typeface="Times New Roman"/>
                          <a:cs typeface="2  Zar"/>
                        </a:rPr>
                        <a:t>.</a:t>
                      </a:r>
                      <a:endParaRPr lang="en-US" sz="1600" b="1">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dirty="0">
                          <a:latin typeface="Calibri"/>
                          <a:ea typeface="Times New Roman"/>
                          <a:cs typeface="2  Zar"/>
                        </a:rPr>
                        <a:t>راه</a:t>
                      </a:r>
                      <a:r>
                        <a:rPr lang="en-US" sz="2000" b="1" dirty="0">
                          <a:latin typeface="Calibri"/>
                          <a:ea typeface="Times New Roman"/>
                          <a:cs typeface="2  Zar"/>
                        </a:rPr>
                        <a:t>‌</a:t>
                      </a:r>
                      <a:r>
                        <a:rPr lang="fa-IR" sz="2000" b="1" dirty="0">
                          <a:latin typeface="Calibri"/>
                          <a:ea typeface="Times New Roman"/>
                          <a:cs typeface="2  Zar"/>
                        </a:rPr>
                        <a:t>هايي براي جلوگيري از آلودگي هواي کره زمين پيشنهاد مي</a:t>
                      </a:r>
                      <a:r>
                        <a:rPr lang="en-US" sz="2000" b="1" dirty="0">
                          <a:latin typeface="Calibri"/>
                          <a:ea typeface="Times New Roman"/>
                          <a:cs typeface="2  Zar"/>
                        </a:rPr>
                        <a:t>‌</a:t>
                      </a:r>
                      <a:r>
                        <a:rPr lang="fa-IR" sz="2000" b="1" dirty="0">
                          <a:latin typeface="Calibri"/>
                          <a:ea typeface="Times New Roman"/>
                          <a:cs typeface="2  Zar"/>
                        </a:rPr>
                        <a:t>کند.</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ارزشیابی</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فعالیت</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11</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984327" y="1142984"/>
            <a:ext cx="5103907" cy="4083126"/>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solidFill>
                  <a:srgbClr val="002060"/>
                </a:solidFill>
              </a:rPr>
              <a:t>نام علمی آنچه را که روی کاغذ می بینید چیست ؟</a:t>
            </a:r>
            <a:endParaRPr lang="fa-IR" sz="2000" dirty="0">
              <a:solidFill>
                <a:srgbClr val="002060"/>
              </a:solidFill>
            </a:endParaRPr>
          </a:p>
        </p:txBody>
      </p:sp>
      <p:sp>
        <p:nvSpPr>
          <p:cNvPr id="7" name="Rectangle 6"/>
          <p:cNvSpPr/>
          <p:nvPr/>
        </p:nvSpPr>
        <p:spPr>
          <a:xfrm>
            <a:off x="-500098" y="500042"/>
            <a:ext cx="9286940" cy="584775"/>
          </a:xfrm>
          <a:prstGeom prst="rect">
            <a:avLst/>
          </a:prstGeom>
        </p:spPr>
        <p:txBody>
          <a:bodyPr wrap="square">
            <a:spAutoFit/>
          </a:bodyPr>
          <a:lstStyle/>
          <a:p>
            <a:r>
              <a:rPr lang="fa-IR" sz="3200" b="1" dirty="0" smtClean="0"/>
              <a:t>اگر برگ را بر روی یک برگ کاغذ فشار دهید چه می بینید </a:t>
            </a:r>
            <a:endParaRPr lang="fa-IR" sz="32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3200" b="1" dirty="0" smtClean="0">
                <a:cs typeface="2  Lotus" pitchFamily="2" charset="-78"/>
              </a:rPr>
              <a:t>منشأ غذاهاي مختلفي که موجودات زنده از آنها تغذيه مي</a:t>
            </a:r>
            <a:r>
              <a:rPr lang="en-US" sz="3200" b="1" dirty="0" smtClean="0">
                <a:cs typeface="2  Lotus" pitchFamily="2" charset="-78"/>
              </a:rPr>
              <a:t>‌</a:t>
            </a:r>
            <a:r>
              <a:rPr lang="fa-IR" sz="3200" b="1" dirty="0" smtClean="0">
                <a:cs typeface="2  Lotus" pitchFamily="2" charset="-78"/>
              </a:rPr>
              <a:t>کنند، گياهان هستند. زيرا گياهان سبز مي</a:t>
            </a:r>
            <a:r>
              <a:rPr lang="en-US" sz="3200" b="1" dirty="0" smtClean="0">
                <a:cs typeface="2  Lotus" pitchFamily="2" charset="-78"/>
              </a:rPr>
              <a:t>‌</a:t>
            </a:r>
            <a:r>
              <a:rPr lang="fa-IR" sz="3200" b="1" dirty="0" smtClean="0">
                <a:cs typeface="2  Lotus" pitchFamily="2" charset="-78"/>
              </a:rPr>
              <a:t>توانند براي خود و ديگر موجودات زنده غذا بسازند. براي انجام عمل غذاسازي برگ در گياهان وجود نور خورشيد، کلروفيل (سبزينه)، آب، کربن دي اکسيد و مواد معدني محلول در آب خاک ضروري است. حاصل اين عمل توليد غذا (قند)، اکسيژن و مقداري بخار آب است</a:t>
            </a:r>
            <a:r>
              <a:rPr lang="en-US" sz="3200" b="1" dirty="0" smtClean="0">
                <a:cs typeface="2  Lotus" pitchFamily="2" charset="-78"/>
              </a:rPr>
              <a:t>.</a:t>
            </a:r>
          </a:p>
          <a:p>
            <a:r>
              <a:rPr lang="en-US" sz="3200" b="1" dirty="0" smtClean="0">
                <a:cs typeface="2  Lotus" pitchFamily="2" charset="-78"/>
              </a:rPr>
              <a:t> </a:t>
            </a:r>
            <a:endParaRPr lang="en-US" sz="32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fontScale="92500"/>
          </a:bodyPr>
          <a:lstStyle/>
          <a:p>
            <a:r>
              <a:rPr lang="fa-IR" sz="3500" b="1" dirty="0" smtClean="0">
                <a:cs typeface="2  Lotus" pitchFamily="2" charset="-78"/>
              </a:rPr>
              <a:t>گاز اکسيژن در تنفس موجودات زنده مورد استفاده قرار مي</a:t>
            </a:r>
            <a:r>
              <a:rPr lang="en-US" sz="3500" b="1" dirty="0" smtClean="0">
                <a:cs typeface="2  Lotus" pitchFamily="2" charset="-78"/>
              </a:rPr>
              <a:t>‌</a:t>
            </a:r>
            <a:r>
              <a:rPr lang="fa-IR" sz="3500" b="1" dirty="0" smtClean="0">
                <a:cs typeface="2  Lotus" pitchFamily="2" charset="-78"/>
              </a:rPr>
              <a:t>گيرد. بخار آب آزاد شده نيز موجب رطوبت و لطافت هواي اطراف ما مي شود</a:t>
            </a:r>
            <a:r>
              <a:rPr lang="en-US" sz="3500" b="1" dirty="0" smtClean="0">
                <a:cs typeface="2  Lotus" pitchFamily="2" charset="-78"/>
              </a:rPr>
              <a:t>.</a:t>
            </a:r>
          </a:p>
          <a:p>
            <a:r>
              <a:rPr lang="fa-IR" sz="3500" b="1" dirty="0" smtClean="0">
                <a:cs typeface="2  Lotus" pitchFamily="2" charset="-78"/>
              </a:rPr>
              <a:t>در اين درس دانش</a:t>
            </a:r>
            <a:r>
              <a:rPr lang="en-US" sz="3500" b="1" dirty="0" smtClean="0">
                <a:cs typeface="2  Lotus" pitchFamily="2" charset="-78"/>
              </a:rPr>
              <a:t>‌</a:t>
            </a:r>
            <a:r>
              <a:rPr lang="fa-IR" sz="3500" b="1" dirty="0" smtClean="0">
                <a:cs typeface="2  Lotus" pitchFamily="2" charset="-78"/>
              </a:rPr>
              <a:t>آموزان ضمن انجام آزمايش، بحث و گفت</a:t>
            </a:r>
            <a:r>
              <a:rPr lang="en-US" sz="3500" b="1" dirty="0" smtClean="0">
                <a:cs typeface="2  Lotus" pitchFamily="2" charset="-78"/>
              </a:rPr>
              <a:t>‌</a:t>
            </a:r>
            <a:r>
              <a:rPr lang="fa-IR" sz="3500" b="1" dirty="0" smtClean="0">
                <a:cs typeface="2  Lotus" pitchFamily="2" charset="-78"/>
              </a:rPr>
              <a:t>وگو با نقش عواملي که در فرايند فتوسنتز دخالت دارند، آشنايي بيشتري پيدا مي</a:t>
            </a:r>
            <a:r>
              <a:rPr lang="en-US" sz="3500" b="1" dirty="0" smtClean="0">
                <a:cs typeface="2  Lotus" pitchFamily="2" charset="-78"/>
              </a:rPr>
              <a:t>‌</a:t>
            </a:r>
            <a:r>
              <a:rPr lang="fa-IR" sz="3500" b="1" dirty="0" smtClean="0">
                <a:cs typeface="2  Lotus" pitchFamily="2" charset="-78"/>
              </a:rPr>
              <a:t>کنند. در آموزش اين درس، دانش</a:t>
            </a:r>
            <a:r>
              <a:rPr lang="en-US" sz="3500" b="1" dirty="0" smtClean="0">
                <a:cs typeface="2  Lotus" pitchFamily="2" charset="-78"/>
              </a:rPr>
              <a:t>‌</a:t>
            </a:r>
            <a:r>
              <a:rPr lang="fa-IR" sz="3500" b="1" dirty="0" smtClean="0">
                <a:cs typeface="2  Lotus" pitchFamily="2" charset="-78"/>
              </a:rPr>
              <a:t>آموزان به ارزش، اهميت و تأثير گياهان در توليد غذا و نقش زيست محيطي آنها پي مي</a:t>
            </a:r>
            <a:r>
              <a:rPr lang="en-US" sz="3500" b="1" dirty="0" smtClean="0">
                <a:cs typeface="2  Lotus" pitchFamily="2" charset="-78"/>
              </a:rPr>
              <a:t>‌</a:t>
            </a:r>
            <a:r>
              <a:rPr lang="fa-IR" sz="3500" b="1" dirty="0" smtClean="0">
                <a:cs typeface="2  Lotus" pitchFamily="2" charset="-78"/>
              </a:rPr>
              <a:t>برند و نسبت به حفاظت از گياهان حساس مي</a:t>
            </a:r>
            <a:r>
              <a:rPr lang="en-US" sz="3500" b="1" dirty="0" smtClean="0">
                <a:cs typeface="2  Lotus" pitchFamily="2" charset="-78"/>
              </a:rPr>
              <a:t>‌</a:t>
            </a:r>
            <a:r>
              <a:rPr lang="fa-IR" sz="3500" b="1" dirty="0" smtClean="0">
                <a:cs typeface="2  Lotus" pitchFamily="2" charset="-78"/>
              </a:rPr>
              <a:t>شوند.</a:t>
            </a:r>
            <a:endParaRPr lang="en-US" sz="3500" b="1" dirty="0" smtClean="0">
              <a:cs typeface="2  Lotus" pitchFamily="2" charset="-78"/>
            </a:endParaRPr>
          </a:p>
          <a:p>
            <a:endParaRPr lang="en-US" sz="3200"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5992"/>
            <a:ext cx="9144000" cy="4929198"/>
          </a:xfrm>
        </p:spPr>
        <p:txBody>
          <a:bodyPr>
            <a:noAutofit/>
          </a:bodyPr>
          <a:lstStyle/>
          <a:p>
            <a:pPr algn="r"/>
            <a:r>
              <a:rPr lang="fa-IR" sz="4000" b="1" dirty="0" smtClean="0">
                <a:cs typeface="2  Lotus" pitchFamily="2" charset="-78"/>
              </a:rPr>
              <a:t/>
            </a:r>
            <a:br>
              <a:rPr lang="fa-IR" sz="4000" b="1" dirty="0" smtClean="0">
                <a:cs typeface="2  Lotus" pitchFamily="2" charset="-78"/>
              </a:rPr>
            </a:b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سطح 1- با اجراي آزمايش به کمک معلم خود به توليد نشاسته و  اکسيژن پس از عمل فتوسنتز  (غذاسازي) در گياهان پي ببرند.</a:t>
            </a:r>
            <a:r>
              <a:rPr lang="en-US" sz="3600" b="1" dirty="0" smtClean="0">
                <a:cs typeface="2  Lotus" pitchFamily="2" charset="-78"/>
              </a:rPr>
              <a:t> </a:t>
            </a:r>
            <a:br>
              <a:rPr lang="en-US" sz="3600" b="1" dirty="0" smtClean="0">
                <a:cs typeface="2  Lotus" pitchFamily="2" charset="-78"/>
              </a:rPr>
            </a:br>
            <a:r>
              <a:rPr lang="fa-IR" sz="3600" b="1" dirty="0" smtClean="0">
                <a:cs typeface="2  Lotus" pitchFamily="2" charset="-78"/>
              </a:rPr>
              <a:t>سطح 2- با طراحي و اجراي آزمايش، لزوم وجود آب، کلروفيل، مواد معدني خاک، کربن دي اکسيد براي غذاسازي در برگ را مشخص کنند.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سطح 3- با همکاري معلم خود، آزمايشي براي تشخيص وجود نشاسته در دانه</a:t>
            </a:r>
            <a:r>
              <a:rPr lang="en-US" sz="3600" b="1" dirty="0" smtClean="0">
                <a:cs typeface="2  Lotus" pitchFamily="2" charset="-78"/>
              </a:rPr>
              <a:t>‌</a:t>
            </a:r>
            <a:r>
              <a:rPr lang="fa-IR" sz="3600" b="1" dirty="0" smtClean="0">
                <a:cs typeface="2  Lotus" pitchFamily="2" charset="-78"/>
              </a:rPr>
              <a:t>هاي مختلف انجام داده و فهرستي از دانه</a:t>
            </a:r>
            <a:r>
              <a:rPr lang="en-US" sz="3600" b="1" dirty="0" smtClean="0">
                <a:cs typeface="2  Lotus" pitchFamily="2" charset="-78"/>
              </a:rPr>
              <a:t>‌</a:t>
            </a:r>
            <a:r>
              <a:rPr lang="fa-IR" sz="3600" b="1" dirty="0" smtClean="0">
                <a:cs typeface="2  Lotus" pitchFamily="2" charset="-78"/>
              </a:rPr>
              <a:t>هاي نشاسته</a:t>
            </a:r>
            <a:r>
              <a:rPr lang="en-US" sz="3600" b="1" dirty="0" smtClean="0">
                <a:cs typeface="2  Lotus" pitchFamily="2" charset="-78"/>
              </a:rPr>
              <a:t>‌</a:t>
            </a:r>
            <a:r>
              <a:rPr lang="fa-IR" sz="3600" b="1" dirty="0" smtClean="0">
                <a:cs typeface="2  Lotus" pitchFamily="2" charset="-78"/>
              </a:rPr>
              <a:t>دار تهيه کنند.</a:t>
            </a:r>
            <a:r>
              <a:rPr lang="en-US" sz="3600" b="1" dirty="0" smtClean="0">
                <a:cs typeface="2  Lotus" pitchFamily="2" charset="-78"/>
              </a:rPr>
              <a:t/>
            </a:r>
            <a:br>
              <a:rPr lang="en-US" sz="3600" b="1" dirty="0" smtClean="0">
                <a:cs typeface="2  Lotus" pitchFamily="2" charset="-78"/>
              </a:rPr>
            </a:br>
            <a:r>
              <a:rPr lang="en-US" sz="3600" b="1" dirty="0" smtClean="0">
                <a:cs typeface="2  Lotus" pitchFamily="2" charset="-78"/>
              </a:rPr>
              <a:t/>
            </a:r>
            <a:br>
              <a:rPr lang="en-US" sz="3600" b="1"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یازدهم  علوم پایه ششم  </a:t>
            </a:r>
            <a:endParaRPr lang="fa-IR" dirty="0"/>
          </a:p>
        </p:txBody>
      </p:sp>
      <p:sp>
        <p:nvSpPr>
          <p:cNvPr id="4" name="Rounded Rectangle 3"/>
          <p:cNvSpPr/>
          <p:nvPr/>
        </p:nvSpPr>
        <p:spPr>
          <a:xfrm>
            <a:off x="1571604" y="0"/>
            <a:ext cx="6000792" cy="3571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4400" b="1" dirty="0" smtClean="0">
                <a:cs typeface="2  Lotus" pitchFamily="2" charset="-78"/>
              </a:rPr>
              <a:t>در گياهاني مانند حسن يوسف که بخشي از برگ ها ي آنها قرمز يا ارغواني است نيز فتوسنتز انجام مي شود، زيرا داراي مقدار کافي کلروفيل هستند</a:t>
            </a:r>
            <a:r>
              <a:rPr lang="en-US" sz="4400" b="1" dirty="0" smtClean="0">
                <a:cs typeface="2  Lotus" pitchFamily="2" charset="-78"/>
              </a:rPr>
              <a:t>.</a:t>
            </a:r>
            <a:endParaRPr lang="en-US" sz="44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یازدهم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2500298" y="304151"/>
            <a:ext cx="5072098" cy="3170061"/>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fontScale="92500" lnSpcReduction="10000"/>
          </a:bodyPr>
          <a:lstStyle/>
          <a:p>
            <a:pPr lvl="0"/>
            <a:r>
              <a:rPr lang="fa-IR" sz="4400" b="1" dirty="0" smtClean="0">
                <a:cs typeface="2  Lotus" pitchFamily="2" charset="-78"/>
              </a:rPr>
              <a:t>فيلم و لوح فشرده آموزشي</a:t>
            </a:r>
            <a:endParaRPr lang="en-US" sz="4400" b="1" dirty="0" smtClean="0">
              <a:cs typeface="2  Lotus" pitchFamily="2" charset="-78"/>
            </a:endParaRPr>
          </a:p>
          <a:p>
            <a:pPr lvl="0"/>
            <a:r>
              <a:rPr lang="fa-IR" sz="4400" b="1" dirty="0" smtClean="0">
                <a:cs typeface="2  Lotus" pitchFamily="2" charset="-78"/>
              </a:rPr>
              <a:t>لوله آزمايش، الكل، بشر، چراغ الکلي، محلول يد، گلدان شمعداني</a:t>
            </a:r>
            <a:endParaRPr lang="en-US" sz="4400" b="1" dirty="0" smtClean="0">
              <a:cs typeface="2  Lotus" pitchFamily="2" charset="-78"/>
            </a:endParaRPr>
          </a:p>
          <a:p>
            <a:pPr lvl="0"/>
            <a:r>
              <a:rPr lang="fa-IR" sz="4400" b="1" dirty="0" smtClean="0">
                <a:cs typeface="2  Lotus" pitchFamily="2" charset="-78"/>
              </a:rPr>
              <a:t>جوهر رنگي، چند شاخه گل، ليوان</a:t>
            </a:r>
            <a:endParaRPr lang="en-US" sz="4400" b="1" dirty="0" smtClean="0">
              <a:cs typeface="2  Lotus" pitchFamily="2" charset="-78"/>
            </a:endParaRPr>
          </a:p>
          <a:p>
            <a:r>
              <a:rPr lang="en-US" sz="4400" b="1" dirty="0" smtClean="0">
                <a:cs typeface="2  Lotus" pitchFamily="2" charset="-78"/>
              </a:rPr>
              <a:t> </a:t>
            </a:r>
            <a:endParaRPr lang="en-US" sz="4400" b="1" dirty="0">
              <a:cs typeface="2  Lotus"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3200" dirty="0" smtClean="0">
                <a:cs typeface="2  Koodak" pitchFamily="2" charset="-78"/>
              </a:rPr>
              <a:t>درس دهم </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solidFill>
                  <a:srgbClr val="FF0000"/>
                </a:solidFill>
                <a:cs typeface="2  Lotus" pitchFamily="2" charset="-78"/>
              </a:rPr>
              <a:t>دانستنی های برای معلم</a:t>
            </a:r>
            <a:r>
              <a:rPr lang="fa-IR" sz="3200" b="1" dirty="0" smtClean="0">
                <a:cs typeface="2  Lotus" pitchFamily="2" charset="-78"/>
              </a:rPr>
              <a:t/>
            </a:r>
            <a:br>
              <a:rPr lang="fa-IR" sz="3200" b="1" dirty="0" smtClean="0">
                <a:cs typeface="2  Lotus" pitchFamily="2" charset="-78"/>
              </a:rPr>
            </a:br>
            <a:r>
              <a:rPr lang="fa-IR" sz="3200" b="1" dirty="0" smtClean="0">
                <a:solidFill>
                  <a:schemeClr val="tx1"/>
                </a:solidFill>
                <a:cs typeface="2  Lotus" pitchFamily="2" charset="-78"/>
              </a:rPr>
              <a:t>براي انجام فتوسنتز در گياه به وجود نور نياز است</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البته اين نور مي تواند از طريق خورشيد تامين شود يا به طريقه مصنوعي مورد استفاده قرار گيرد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برگ سبز با داشتن سبزينه </a:t>
            </a:r>
            <a:r>
              <a:rPr lang="en-US" sz="3200" b="1" dirty="0" smtClean="0">
                <a:solidFill>
                  <a:schemeClr val="tx1"/>
                </a:solidFill>
                <a:cs typeface="2  Lotus" pitchFamily="2" charset="-78"/>
              </a:rPr>
              <a:t>(</a:t>
            </a:r>
            <a:r>
              <a:rPr lang="fa-IR" sz="3200" b="1" dirty="0" smtClean="0">
                <a:solidFill>
                  <a:schemeClr val="tx1"/>
                </a:solidFill>
                <a:cs typeface="2  Lotus" pitchFamily="2" charset="-78"/>
              </a:rPr>
              <a:t>کلروفيل</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نور را دريافت    مي کند و به عنوان منبع انرژي مورد نياز براي انجام غذاسازي از آن استفاده مي کند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ريشه ها آب و مواد معدني را از خاک جذب نموده  و به وسيله آوندها به برگ ها مي رسانند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روزنه ها نيز کربن دي اکسيد را از هوا مي گيرند و در اختيار گياه مي گذارند</a:t>
            </a:r>
            <a:endParaRPr lang="fa-IR"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dirty="0" smtClean="0"/>
              <a:t> </a:t>
            </a:r>
            <a:r>
              <a:rPr lang="fa-IR" sz="3200" b="1" dirty="0" smtClean="0">
                <a:solidFill>
                  <a:schemeClr val="tx1"/>
                </a:solidFill>
                <a:cs typeface="2  Lotus" pitchFamily="2" charset="-78"/>
              </a:rPr>
              <a:t>در فرايند فتوسنتز غذا ابتدا به شکل قندي به نام گلوکز ساخته مي شود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اين قند در گياهان مي تواند به نشاسته تبديل شود و در بخش هايي مانند    دانه ها ذخيره گردد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در برخي گياهان طي يک سري واکنش هاي شيميايي قندها به پروتئين ها و يا چربي ها تبديل مي شوند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اين مواد غذايي بسته به نوع گياه در اندام هاي مختلف گياهان مانند ميوه ها و دانه ها ذخيره مي شوند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پس از انجام فتوسنتز اکسيژن و مقداري بخار آب نيز توليد مي شود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موجودات زنده از اکسيژن توليد شده در تنفس استفاده مي کنند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بخار آب بوجود آمده نيز موجب لطافت و مرطوب شدن هواي اطراف ما مي شود</a:t>
            </a:r>
            <a:r>
              <a:rPr lang="en-US" sz="3200" b="1" dirty="0" smtClean="0">
                <a:solidFill>
                  <a:schemeClr val="tx1"/>
                </a:solidFill>
                <a:cs typeface="2  Lotus" pitchFamily="2" charset="-78"/>
              </a:rPr>
              <a:t>. </a:t>
            </a:r>
            <a:br>
              <a:rPr lang="en-US" sz="3200" b="1" dirty="0" smtClean="0">
                <a:solidFill>
                  <a:schemeClr val="tx1"/>
                </a:solidFill>
                <a:cs typeface="2  Lotus" pitchFamily="2" charset="-78"/>
              </a:rPr>
            </a:b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درس یازدهم علوم ششم ابتدایی مبحث شگفتی های برگ</Template>
  <TotalTime>0</TotalTime>
  <Words>814</Words>
  <Application>Microsoft Office PowerPoint</Application>
  <PresentationFormat>On-screen Show (4:3)</PresentationFormat>
  <Paragraphs>58</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2  Koodak</vt:lpstr>
      <vt:lpstr>2  Lotus</vt:lpstr>
      <vt:lpstr>2  Zar</vt:lpstr>
      <vt:lpstr>Arial</vt:lpstr>
      <vt:lpstr>Calibri</vt:lpstr>
      <vt:lpstr>Times New Roman</vt:lpstr>
      <vt:lpstr>Tw Cen MT</vt:lpstr>
      <vt:lpstr>Wingdings</vt:lpstr>
      <vt:lpstr>Wingdings 2</vt:lpstr>
      <vt:lpstr>Median</vt:lpstr>
      <vt:lpstr>درس یازدهم :      </vt:lpstr>
      <vt:lpstr>فعالیت:      </vt:lpstr>
      <vt:lpstr>درس در يك نگاه </vt:lpstr>
      <vt:lpstr>درس در يك نگاه </vt:lpstr>
      <vt:lpstr> در پايان اين درس انتظار مي‌رود دانش‌آموزان بتوانند:  سطح 1- با اجراي آزمايش به کمک معلم خود به توليد نشاسته و  اکسيژن پس از عمل فتوسنتز  (غذاسازي) در گياهان پي ببرند.  سطح 2- با طراحي و اجراي آزمايش، لزوم وجود آب، کلروفيل، مواد معدني خاک، کربن دي اکسيد براي غذاسازي در برگ را مشخص کنند. سطح 3- با همکاري معلم خود، آزمايشي براي تشخيص وجود نشاسته در دانه‌هاي مختلف انجام داده و فهرستي از دانه‌هاي نشاسته‌دار تهيه کنند.  </vt:lpstr>
      <vt:lpstr>علوم پایه ششم  درس یازدهم</vt:lpstr>
      <vt:lpstr>مواد و وسايل لازم</vt:lpstr>
      <vt:lpstr>دانستنی های برای معلم براي انجام فتوسنتز در گياه به وجود نور نياز است. البته اين نور مي تواند از طريق خورشيد تامين شود يا به طريقه مصنوعي مورد استفاده قرار گيرد. برگ سبز با داشتن سبزينه (کلروفيل) نور را دريافت    مي کند و به عنوان منبع انرژي مورد نياز براي انجام غذاسازي از آن استفاده مي کند. ريشه ها آب و مواد معدني را از خاک جذب نموده  و به وسيله آوندها به برگ ها مي رسانند.  روزنه ها نيز کربن دي اکسيد را از هوا مي گيرند و در اختيار گياه مي گذارند</vt:lpstr>
      <vt:lpstr>دانستنی های برای معلم  در فرايند فتوسنتز غذا ابتدا به شکل قندي به نام گلوکز ساخته مي شود. اين قند در گياهان مي تواند به نشاسته تبديل شود و در بخش هايي مانند    دانه ها ذخيره گردد. در برخي گياهان طي يک سري واکنش هاي شيميايي قندها به پروتئين ها و يا چربي ها تبديل مي شوند. اين مواد غذايي بسته به نوع گياه در اندام هاي مختلف گياهان مانند ميوه ها و دانه ها ذخيره مي شوند. پس از انجام فتوسنتز اکسيژن و مقداري بخار آب نيز توليد مي شود. موجودات زنده از اکسيژن توليد شده در تنفس استفاده مي کنند. بخار آب بوجود آمده نيز موجب لطافت و مرطوب شدن هواي اطراف ما مي شود.  </vt:lpstr>
      <vt:lpstr>دانستنی های برای معلم  گرچه ساقه هاي سبز رنگ نيز مي توانند فتوسنتز کنند ولي، براي انجام فتوسنتز برگ مناسب ترين اندام گياه است. زيرا وسيع است. روزنه دارد و مي تواند کربن دي اکسيد را دريافت کند. رگبرگ دارد که همان محل آوندهاست. سبز است و کلروفيل دارد</vt:lpstr>
      <vt:lpstr>نكات آموزشي و فعاليت‌هاي پيشنهادي</vt:lpstr>
      <vt:lpstr>نكات آموزشي و فعاليت‌هاي پيشنهادي</vt:lpstr>
      <vt:lpstr>نكات آموزشي و فعاليت‌هاي پيشنهادي</vt:lpstr>
      <vt:lpstr>با توجه به ملاک های ارزشیابی 5سوال برای این درس طراحی کنید طراحی کنید </vt:lpstr>
      <vt:lpstr>جدول ارزشيابي ملاک ها و سطوح عملکرد</vt:lpstr>
      <vt:lpstr>اهمییت چک لیست برای 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یازدهم :      </dc:title>
  <dc:creator>omid arzi</dc:creator>
  <cp:lastModifiedBy>omid arzi</cp:lastModifiedBy>
  <cp:revision>1</cp:revision>
  <dcterms:created xsi:type="dcterms:W3CDTF">2022-01-31T06:35:11Z</dcterms:created>
  <dcterms:modified xsi:type="dcterms:W3CDTF">2022-01-31T06:35:20Z</dcterms:modified>
</cp:coreProperties>
</file>