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basdellllll@gmail.com" initials="a" lastIdx="2" clrIdx="0">
    <p:extLst>
      <p:ext uri="{19B8F6BF-5375-455C-9EA6-DF929625EA0E}">
        <p15:presenceInfo xmlns:p15="http://schemas.microsoft.com/office/powerpoint/2012/main" userId="8cb05eb91f3cb05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8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عنوان اسلای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fa-IR"/>
              <a:t>برای ویرایش نسخه اصلی سبک عنوان کلیک کنید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a-IR"/>
              <a:t>برای ویرایش نسخه اصلی سبک زیرنویس کلیک کنید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 متن عمود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fa-IR"/>
              <a:t>برای ویرایش نسخه اصلی سبک عنوان کلیک کنید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a-IR"/>
              <a:t>ویرایش سبک‌های متن اصلی</a:t>
            </a:r>
          </a:p>
          <a:p>
            <a:pPr lvl="1"/>
            <a:r>
              <a:rPr lang="fa-IR"/>
              <a:t>سطح دوم</a:t>
            </a:r>
          </a:p>
          <a:p>
            <a:pPr lvl="2"/>
            <a:r>
              <a:rPr lang="fa-IR"/>
              <a:t>سطح سوم</a:t>
            </a:r>
          </a:p>
          <a:p>
            <a:pPr lvl="3"/>
            <a:r>
              <a:rPr lang="fa-IR"/>
              <a:t>سطح چهارم</a:t>
            </a:r>
          </a:p>
          <a:p>
            <a:pPr lvl="4"/>
            <a:r>
              <a:rPr lang="fa-IR"/>
              <a:t>سطح پنجم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عمودی و مت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a-IR"/>
              <a:t>برای ویرایش نسخه اصلی سبک عنوان کلیک کنید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fa-IR"/>
              <a:t>ویرایش سبک‌های متن اصلی</a:t>
            </a:r>
          </a:p>
          <a:p>
            <a:pPr lvl="1"/>
            <a:r>
              <a:rPr lang="fa-IR"/>
              <a:t>سطح دوم</a:t>
            </a:r>
          </a:p>
          <a:p>
            <a:pPr lvl="2"/>
            <a:r>
              <a:rPr lang="fa-IR"/>
              <a:t>سطح سوم</a:t>
            </a:r>
          </a:p>
          <a:p>
            <a:pPr lvl="3"/>
            <a:r>
              <a:rPr lang="fa-IR"/>
              <a:t>سطح چهارم</a:t>
            </a:r>
          </a:p>
          <a:p>
            <a:pPr lvl="4"/>
            <a:r>
              <a:rPr lang="fa-IR"/>
              <a:t>سطح پنجم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 محتو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برای ویرایش نسخه اصلی سبک عنوان کلیک کنید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a-IR"/>
              <a:t>ویرایش سبک‌های متن اصلی</a:t>
            </a:r>
          </a:p>
          <a:p>
            <a:pPr lvl="1"/>
            <a:r>
              <a:rPr lang="fa-IR"/>
              <a:t>سطح دوم</a:t>
            </a:r>
          </a:p>
          <a:p>
            <a:pPr lvl="2"/>
            <a:r>
              <a:rPr lang="fa-IR"/>
              <a:t>سطح سوم</a:t>
            </a:r>
          </a:p>
          <a:p>
            <a:pPr lvl="3"/>
            <a:r>
              <a:rPr lang="fa-IR"/>
              <a:t>سطح چهارم</a:t>
            </a:r>
          </a:p>
          <a:p>
            <a:pPr lvl="4"/>
            <a:r>
              <a:rPr lang="fa-IR"/>
              <a:t>سطح پنجم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سربرگ بخ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fa-IR"/>
              <a:t>برای ویرایش نسخه اصلی سبک عنوان کلیک کنید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a-IR"/>
              <a:t>ویرایش سبک‌های متن اصلی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دو محتو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fa-IR"/>
              <a:t>برای ویرایش نسخه اصلی سبک عنوان کلیک کنید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fa-IR"/>
              <a:t>ویرایش سبک‌های متن اصلی</a:t>
            </a:r>
          </a:p>
          <a:p>
            <a:pPr lvl="1"/>
            <a:r>
              <a:rPr lang="fa-IR"/>
              <a:t>سطح دوم</a:t>
            </a:r>
          </a:p>
          <a:p>
            <a:pPr lvl="2"/>
            <a:r>
              <a:rPr lang="fa-IR"/>
              <a:t>سطح سوم</a:t>
            </a:r>
          </a:p>
          <a:p>
            <a:pPr lvl="3"/>
            <a:r>
              <a:rPr lang="fa-IR"/>
              <a:t>سطح چهارم</a:t>
            </a:r>
          </a:p>
          <a:p>
            <a:pPr lvl="4"/>
            <a:r>
              <a:rPr lang="fa-IR"/>
              <a:t>سطح پنجم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fa-IR"/>
              <a:t>ویرایش سبک‌های متن اصلی</a:t>
            </a:r>
          </a:p>
          <a:p>
            <a:pPr lvl="1"/>
            <a:r>
              <a:rPr lang="fa-IR"/>
              <a:t>سطح دوم</a:t>
            </a:r>
          </a:p>
          <a:p>
            <a:pPr lvl="2"/>
            <a:r>
              <a:rPr lang="fa-IR"/>
              <a:t>سطح سوم</a:t>
            </a:r>
          </a:p>
          <a:p>
            <a:pPr lvl="3"/>
            <a:r>
              <a:rPr lang="fa-IR"/>
              <a:t>سطح چهارم</a:t>
            </a:r>
          </a:p>
          <a:p>
            <a:pPr lvl="4"/>
            <a:r>
              <a:rPr lang="fa-IR"/>
              <a:t>سطح پنجم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یس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fa-IR"/>
              <a:t>برای ویرایش نسخه اصلی سبک عنوان کلیک کنید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a-IR"/>
              <a:t>ویرایش سبک‌های متن اصلی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fa-IR"/>
              <a:t>ویرایش سبک‌های متن اصلی</a:t>
            </a:r>
          </a:p>
          <a:p>
            <a:pPr lvl="1"/>
            <a:r>
              <a:rPr lang="fa-IR"/>
              <a:t>سطح دوم</a:t>
            </a:r>
          </a:p>
          <a:p>
            <a:pPr lvl="2"/>
            <a:r>
              <a:rPr lang="fa-IR"/>
              <a:t>سطح سوم</a:t>
            </a:r>
          </a:p>
          <a:p>
            <a:pPr lvl="3"/>
            <a:r>
              <a:rPr lang="fa-IR"/>
              <a:t>سطح چهارم</a:t>
            </a:r>
          </a:p>
          <a:p>
            <a:pPr lvl="4"/>
            <a:r>
              <a:rPr lang="fa-IR"/>
              <a:t>سطح پنجم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a-IR"/>
              <a:t>ویرایش سبک‌های متن اصلی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fa-IR"/>
              <a:t>ویرایش سبک‌های متن اصلی</a:t>
            </a:r>
          </a:p>
          <a:p>
            <a:pPr lvl="1"/>
            <a:r>
              <a:rPr lang="fa-IR"/>
              <a:t>سطح دوم</a:t>
            </a:r>
          </a:p>
          <a:p>
            <a:pPr lvl="2"/>
            <a:r>
              <a:rPr lang="fa-IR"/>
              <a:t>سطح سوم</a:t>
            </a:r>
          </a:p>
          <a:p>
            <a:pPr lvl="3"/>
            <a:r>
              <a:rPr lang="fa-IR"/>
              <a:t>سطح چهارم</a:t>
            </a:r>
          </a:p>
          <a:p>
            <a:pPr lvl="4"/>
            <a:r>
              <a:rPr lang="fa-IR"/>
              <a:t>سطح پنجم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تنه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برای ویرایش نسخه اصلی سبک عنوان کلیک کنید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خال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ا ب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a-IR"/>
              <a:t>برای ویرایش نسخه اصلی سبک عنوان کلیک کنید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fa-IR"/>
              <a:t>ویرایش سبک‌های متن اصلی</a:t>
            </a:r>
          </a:p>
          <a:p>
            <a:pPr lvl="1"/>
            <a:r>
              <a:rPr lang="fa-IR"/>
              <a:t>سطح دوم</a:t>
            </a:r>
          </a:p>
          <a:p>
            <a:pPr lvl="2"/>
            <a:r>
              <a:rPr lang="fa-IR"/>
              <a:t>سطح سوم</a:t>
            </a:r>
          </a:p>
          <a:p>
            <a:pPr lvl="3"/>
            <a:r>
              <a:rPr lang="fa-IR"/>
              <a:t>سطح چهارم</a:t>
            </a:r>
          </a:p>
          <a:p>
            <a:pPr lvl="4"/>
            <a:r>
              <a:rPr lang="fa-IR"/>
              <a:t>سطح پنجم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a-IR"/>
              <a:t>ویرایش سبک‌های متن اصلی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تصویر ب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a-IR"/>
              <a:t>برای افزودن تصویر نماد را کلیک کنید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fa-IR"/>
              <a:t>برای ویرایش نسخه اصلی سبک عنوان کلیک کنید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a-IR"/>
              <a:t>ویرایش سبک‌های متن اصلی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a-IR"/>
              <a:t>برای ویرایش نسخه اصلی سبک عنوان کلیک کنید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r" defTabSz="914400" rtl="1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r" defTabSz="914400" rtl="1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r" defTabSz="914400" rtl="1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r" defTabSz="914400" rtl="1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r" defTabSz="914400" rtl="1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r" defTabSz="914400" rtl="1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r" defTabSz="914400" rtl="1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r" defTabSz="914400" rtl="1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r" defTabSz="914400" rtl="1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fa-IR" sz="2800" dirty="0">
                <a:cs typeface="2  Titr" panose="00000700000000000000" pitchFamily="2" charset="-78"/>
              </a:rPr>
              <a:t>موضوع:</a:t>
            </a:r>
            <a:r>
              <a:rPr lang="fa-IR" sz="4400" dirty="0">
                <a:cs typeface="2  Titr" panose="00000700000000000000" pitchFamily="2" charset="-78"/>
              </a:rPr>
              <a:t/>
            </a:r>
            <a:br>
              <a:rPr lang="fa-IR" sz="4400" dirty="0">
                <a:cs typeface="2  Titr" panose="00000700000000000000" pitchFamily="2" charset="-78"/>
              </a:rPr>
            </a:br>
            <a:r>
              <a:rPr lang="fa-IR" sz="5400" dirty="0">
                <a:cs typeface="2  Titr" panose="00000700000000000000" pitchFamily="2" charset="-78"/>
              </a:rPr>
              <a:t>نظریه کارن هورنای</a:t>
            </a:r>
            <a:r>
              <a:rPr lang="fa-IR" sz="4400" dirty="0">
                <a:cs typeface="2  Titr" panose="00000700000000000000" pitchFamily="2" charset="-78"/>
              </a:rPr>
              <a:t/>
            </a:r>
            <a:br>
              <a:rPr lang="fa-IR" sz="4400" dirty="0">
                <a:cs typeface="2  Titr" panose="00000700000000000000" pitchFamily="2" charset="-78"/>
              </a:rPr>
            </a:br>
            <a:r>
              <a:rPr lang="fa-IR" sz="2400" dirty="0">
                <a:cs typeface="2  Titr" panose="00000700000000000000" pitchFamily="2" charset="-78"/>
              </a:rPr>
              <a:t/>
            </a:r>
            <a:br>
              <a:rPr lang="fa-IR" sz="2400" dirty="0">
                <a:cs typeface="2  Titr" panose="00000700000000000000" pitchFamily="2" charset="-78"/>
              </a:rPr>
            </a:br>
            <a:r>
              <a:rPr lang="fa-IR" sz="2800" dirty="0">
                <a:cs typeface="2  Titr" panose="00000700000000000000" pitchFamily="2" charset="-78"/>
              </a:rPr>
              <a:t>تهیه کننده:</a:t>
            </a:r>
            <a:r>
              <a:rPr lang="fa-IR" sz="4400" dirty="0">
                <a:cs typeface="2  Titr" panose="00000700000000000000" pitchFamily="2" charset="-78"/>
              </a:rPr>
              <a:t/>
            </a:r>
            <a:br>
              <a:rPr lang="fa-IR" sz="4400" dirty="0">
                <a:cs typeface="2  Titr" panose="00000700000000000000" pitchFamily="2" charset="-78"/>
              </a:rPr>
            </a:br>
            <a:r>
              <a:rPr lang="fa-IR" sz="5400" dirty="0">
                <a:cs typeface="2  Titr" panose="00000700000000000000" pitchFamily="2" charset="-78"/>
              </a:rPr>
              <a:t>عباس دلگشا</a:t>
            </a:r>
            <a:r>
              <a:rPr lang="fa-IR" sz="4400" dirty="0">
                <a:cs typeface="2  Titr" panose="00000700000000000000" pitchFamily="2" charset="-78"/>
              </a:rPr>
              <a:t/>
            </a:r>
            <a:br>
              <a:rPr lang="fa-IR" sz="4400" dirty="0">
                <a:cs typeface="2  Titr" panose="00000700000000000000" pitchFamily="2" charset="-78"/>
              </a:rPr>
            </a:br>
            <a:r>
              <a:rPr lang="fa-IR" sz="4400" dirty="0">
                <a:cs typeface="2  Titr" panose="00000700000000000000" pitchFamily="2" charset="-78"/>
              </a:rPr>
              <a:t/>
            </a:r>
            <a:br>
              <a:rPr lang="fa-IR" sz="4400" dirty="0">
                <a:cs typeface="2  Titr" panose="00000700000000000000" pitchFamily="2" charset="-78"/>
              </a:rPr>
            </a:b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47149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گهدارنده مکان محتوا 2">
            <a:extLst>
              <a:ext uri="{FF2B5EF4-FFF2-40B4-BE49-F238E27FC236}">
                <a16:creationId xmlns:a16="http://schemas.microsoft.com/office/drawing/2014/main" xmlns="" id="{C2433B08-DDE2-E14E-AC20-BB440E20A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3547" y="958467"/>
            <a:ext cx="8906592" cy="5091477"/>
          </a:xfrm>
        </p:spPr>
        <p:txBody>
          <a:bodyPr>
            <a:normAutofit/>
          </a:bodyPr>
          <a:lstStyle/>
          <a:p>
            <a:r>
              <a:rPr lang="fa-I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2  Titr" panose="00000700000000000000" pitchFamily="2" charset="-78"/>
              </a:rPr>
              <a:t>ا</a:t>
            </a:r>
            <a:r>
              <a:rPr lang="ar-SA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2  Titr" panose="00000700000000000000" pitchFamily="2" charset="-78"/>
              </a:rPr>
              <a:t>ستبداد بايد ها: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2  Titr" panose="00000700000000000000" pitchFamily="2" charset="-78"/>
            </a:endParaRPr>
          </a:p>
          <a:p>
            <a:r>
              <a:rPr lang="ar-SA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رضايت كلي از زندگي با انجام دادن كار هايي كه به آن علاقمنديم تا كار هايي كه به اجبار بايد آنها را انجام </a:t>
            </a:r>
            <a:r>
              <a:rPr lang="ar-SA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دهيم</a:t>
            </a:r>
            <a:endParaRPr lang="fa-IR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2  Titr" panose="00000700000000000000" pitchFamily="2" charset="-78"/>
              </a:rPr>
              <a:t>رقابت جويي روان رنجور: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2  Titr" panose="00000700000000000000" pitchFamily="2" charset="-78"/>
            </a:endParaRPr>
          </a:p>
          <a:p>
            <a:r>
              <a:rPr lang="ar-SA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هورناي رقابت جويي روان رنجور را به عنوان جنبه اي مهم از فرهنگ ميداند و آن را ميل  كوركورانه به برنده شدن به هر قيمت تعريف مي كند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براي ارزيابي تجربي نگرش رقابت جويي روان رنجور پرسشنامه نگرش بيش رقابت جو ساخته شده است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112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گهدارنده مکان محتوا 2">
            <a:extLst>
              <a:ext uri="{FF2B5EF4-FFF2-40B4-BE49-F238E27FC236}">
                <a16:creationId xmlns:a16="http://schemas.microsoft.com/office/drawing/2014/main" xmlns="" id="{4EC5BB9E-3481-3D4C-87A0-DFD7F4B21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4901" y="1156771"/>
            <a:ext cx="8675238" cy="4893173"/>
          </a:xfrm>
        </p:spPr>
        <p:txBody>
          <a:bodyPr>
            <a:noAutofit/>
          </a:bodyPr>
          <a:lstStyle/>
          <a:p>
            <a:r>
              <a:rPr lang="ar-SA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2  Titr" panose="00000700000000000000" pitchFamily="2" charset="-78"/>
              </a:rPr>
              <a:t>خصوصيات افراد رقابت 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2  Titr" panose="00000700000000000000" pitchFamily="2" charset="-78"/>
              </a:rPr>
              <a:t>جو</a:t>
            </a:r>
            <a:r>
              <a:rPr lang="fa-IR" sz="2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2  Titr" panose="00000700000000000000" pitchFamily="2" charset="-78"/>
              </a:rPr>
              <a:t>: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2  Titr" panose="00000700000000000000" pitchFamily="2" charset="-78"/>
            </a:endParaRPr>
          </a:p>
          <a:p>
            <a:r>
              <a:rPr lang="ar-SA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خودشيفته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بي اعتماد 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متعصب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عزت نفس پايين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سلامت روانشناختي ضعيف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دو نوع رقابت: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براي بردن: افسردگي بالا  عزت نفس پايين و خودشيفته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براي نمونه شدن:عزت نفس بالا و افسردگي كم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608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گهدارنده مکان محتوا 2">
            <a:extLst>
              <a:ext uri="{FF2B5EF4-FFF2-40B4-BE49-F238E27FC236}">
                <a16:creationId xmlns:a16="http://schemas.microsoft.com/office/drawing/2014/main" xmlns="" id="{7CB2A24C-2050-2A49-A650-B724DD584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3941" y="1336019"/>
            <a:ext cx="7796540" cy="3997828"/>
          </a:xfrm>
        </p:spPr>
        <p:txBody>
          <a:bodyPr>
            <a:noAutofit/>
          </a:bodyPr>
          <a:lstStyle/>
          <a:p>
            <a:r>
              <a:rPr lang="ar-S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2  Titr" panose="00000700000000000000" pitchFamily="2" charset="-78"/>
              </a:rPr>
              <a:t>تاملاتي درباره نظريه هورناي</a:t>
            </a:r>
            <a:r>
              <a:rPr lang="ar-SA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2  Titr" panose="00000700000000000000" pitchFamily="2" charset="-78"/>
              </a:rPr>
              <a:t>:</a:t>
            </a:r>
            <a:endParaRPr lang="fa-IR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2  Titr" panose="00000700000000000000" pitchFamily="2" charset="-78"/>
            </a:endParaRPr>
          </a:p>
          <a:p>
            <a:pPr marL="0" indent="0">
              <a:buNone/>
            </a:pP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2  Titr" panose="00000700000000000000" pitchFamily="2" charset="-78"/>
            </a:endParaRPr>
          </a:p>
          <a:p>
            <a:r>
              <a:rPr lang="ar-SA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از هورناي به دلايل ذيل انتقاد شده است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كامل نبودن به اندازه نظريه فرويد و آدلر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استفاده نكردن از داده هاي پژوهشي جامعه شناسي و انسان شناسي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تحت تاثير بودن از فرهنگ طبقه متوسط آمريكا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516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547" y="1916934"/>
            <a:ext cx="8476935" cy="3569465"/>
          </a:xfrm>
        </p:spPr>
        <p:txBody>
          <a:bodyPr>
            <a:noAutofit/>
          </a:bodyPr>
          <a:lstStyle/>
          <a:p>
            <a:pPr algn="ctr">
              <a:lnSpc>
                <a:spcPct val="200000"/>
              </a:lnSpc>
            </a:pPr>
            <a:r>
              <a:rPr lang="fa-IR" sz="9600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با تشکر از توجه شما</a:t>
            </a:r>
            <a:endParaRPr lang="en-US" sz="9600" dirty="0">
              <a:latin typeface="IranNastaliq" panose="02000503000000020003" pitchFamily="2" charset="0"/>
              <a:cs typeface="IranNastaliq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236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گهدارنده مکان محتوا 2">
            <a:extLst>
              <a:ext uri="{FF2B5EF4-FFF2-40B4-BE49-F238E27FC236}">
                <a16:creationId xmlns:a16="http://schemas.microsoft.com/office/drawing/2014/main" xmlns="" id="{6212C258-7C12-9F4C-AEDB-851415858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2  Titr" panose="00000700000000000000" pitchFamily="2" charset="-78"/>
              </a:rPr>
              <a:t>مادري يا كار :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2  Titr" panose="00000700000000000000" pitchFamily="2" charset="-78"/>
            </a:endParaRPr>
          </a:p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نگراني در مورد نقش هاي زنانه :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تفاوت بين نقش هاي سنتي و ديدگاه جديدتر: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در ديدگاه سنتي نقش زن عشق ورزيدن به شوهر و تحسين و خدمت به شوهر 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هويت او بازتابي از هويت شوهرش بود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در ديدگاه جديتر زنان  به دنبال پرورش توانايي هاي خود و دنبال كردن هدفهاي خود بودند 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زنان امروزي بين دل پذير بودن براي مردان و دنبال كردن اهدافشان گير كرده اند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269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گهدارنده مکان محتوا 2">
            <a:extLst>
              <a:ext uri="{FF2B5EF4-FFF2-40B4-BE49-F238E27FC236}">
                <a16:creationId xmlns:a16="http://schemas.microsoft.com/office/drawing/2014/main" xmlns="" id="{4DADB8D2-7CCF-3646-BB70-D940AB9E0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1002" y="980501"/>
            <a:ext cx="8102362" cy="4397414"/>
          </a:xfrm>
        </p:spPr>
        <p:txBody>
          <a:bodyPr>
            <a:normAutofit fontScale="92500" lnSpcReduction="20000"/>
          </a:bodyPr>
          <a:lstStyle/>
          <a:p>
            <a:r>
              <a:rPr lang="ar-SA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2  Titr" panose="00000700000000000000" pitchFamily="2" charset="-78"/>
              </a:rPr>
              <a:t>تاثيرات فرهنگ بر روانشناسي </a:t>
            </a:r>
            <a:r>
              <a:rPr lang="ar-SA" sz="26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2  Titr" panose="00000700000000000000" pitchFamily="2" charset="-78"/>
              </a:rPr>
              <a:t>زنانه:</a:t>
            </a:r>
            <a:endParaRPr lang="fa-IR" sz="26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2  Titr" panose="00000700000000000000" pitchFamily="2" charset="-78"/>
            </a:endParaRPr>
          </a:p>
          <a:p>
            <a:endParaRPr lang="fa-IR" sz="2600" dirty="0">
              <a:latin typeface="Calibri" panose="020F0502020204030204" pitchFamily="34" charset="0"/>
              <a:ea typeface="Times New Roman" panose="02020603050405020304" pitchFamily="18" charset="0"/>
              <a:cs typeface="2  Titr" panose="00000700000000000000" pitchFamily="2" charset="-78"/>
            </a:endParaRPr>
          </a:p>
          <a:p>
            <a:r>
              <a:rPr lang="ar-S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هورناي </a:t>
            </a: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از تاثير نيروهاي اجتماعي و فرهنگي بر رشد شخصيت آگاه بود.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به عقيده او گروه هاي فرهنگي و اجتماعي مختلف نقش هاي زنان را به صورت متفاوتي در نظر مي گيرند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زنان آلماني به زنان سرخ پوست تفاوت دارند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نمونه اي از تاثير فرهنگ به شكل دادن نقش زنان 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جامعه سنتي چين از دو عنصر يين و يانگ تشكيل شده بود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1:يين=عنصر زنانه ضعيف فرمانبردار مطيع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2:يانگ=عنصر مردانه قوي مثبت و فعال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79642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گهدارنده مکان محتوا 2">
            <a:extLst>
              <a:ext uri="{FF2B5EF4-FFF2-40B4-BE49-F238E27FC236}">
                <a16:creationId xmlns:a16="http://schemas.microsoft.com/office/drawing/2014/main" xmlns="" id="{6441BFBC-4082-4846-9B25-D246B268D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0496" y="1258901"/>
            <a:ext cx="8708289" cy="4558004"/>
          </a:xfrm>
        </p:spPr>
        <p:txBody>
          <a:bodyPr>
            <a:normAutofit/>
          </a:bodyPr>
          <a:lstStyle/>
          <a:p>
            <a:r>
              <a:rPr lang="ar-SA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2  Titr" panose="00000700000000000000" pitchFamily="2" charset="-78"/>
              </a:rPr>
              <a:t>سوالهايي در باره ماهيت انسان</a:t>
            </a:r>
            <a:r>
              <a:rPr lang="ar-SA" sz="2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2  Titr" panose="00000700000000000000" pitchFamily="2" charset="-78"/>
              </a:rPr>
              <a:t>:</a:t>
            </a:r>
            <a:endParaRPr lang="fa-IR" sz="2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2  Titr" panose="00000700000000000000" pitchFamily="2" charset="-78"/>
            </a:endParaRPr>
          </a:p>
          <a:p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2  Titr" panose="00000700000000000000" pitchFamily="2" charset="-78"/>
            </a:endParaRPr>
          </a:p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برداشت هورناي از ماهيت انسان خيلي خوشبينانه تر از فرويد است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به اعتقاد هورناي نيروهاي زيستي ما را به اضطراب يا روان رنجوري محكوم نميكند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رفتار روان رنجوري از نيروهاي اجتماعي در كودكي ناشي ميشود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روابط ناكام والد و كودك باعث روان رنجوري درآينده ميگردد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هورناي به اراده و توانايي شخص دررشد شخصيت خود اطمينان داشت 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درمان بوسيله خودكاوي:توانايي ما براي كمك به حل مشكلات خودمان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843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گهدارنده مکان محتوا 2">
            <a:extLst>
              <a:ext uri="{FF2B5EF4-FFF2-40B4-BE49-F238E27FC236}">
                <a16:creationId xmlns:a16="http://schemas.microsoft.com/office/drawing/2014/main" xmlns="" id="{1E4F9BEE-CE6A-7745-88B8-D19C62151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4958" y="1523307"/>
            <a:ext cx="7796540" cy="3997828"/>
          </a:xfrm>
        </p:spPr>
        <p:txBody>
          <a:bodyPr/>
          <a:lstStyle/>
          <a:p>
            <a:r>
              <a:rPr lang="ar-SA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2  Titr" panose="00000700000000000000" pitchFamily="2" charset="-78"/>
              </a:rPr>
              <a:t>ارزيابي در نظريه هورناي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2  Titr" panose="00000700000000000000" pitchFamily="2" charset="-78"/>
              </a:rPr>
              <a:t>:</a:t>
            </a:r>
            <a:endParaRPr lang="fa-IR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2  Titr" panose="00000700000000000000" pitchFamily="2" charset="-78"/>
            </a:endParaRPr>
          </a:p>
          <a:p>
            <a:pPr marL="0" indent="0">
              <a:buNone/>
            </a:pP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2  Titr" panose="00000700000000000000" pitchFamily="2" charset="-78"/>
            </a:endParaRPr>
          </a:p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روش هورناي براي ارزيابي عملكرد انسان:تداعي آزاد و تحليل رويا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تفاوت با فرويد :در رابطه بين بيمار و روان كاو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فرويد منفعل و فاصله جو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هورناي اقدام مشاركتي با بيمار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05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گهدارنده مکان محتوا 2">
            <a:extLst>
              <a:ext uri="{FF2B5EF4-FFF2-40B4-BE49-F238E27FC236}">
                <a16:creationId xmlns:a16="http://schemas.microsoft.com/office/drawing/2014/main" xmlns="" id="{44656550-CD2C-8448-A85E-53B65131A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859316"/>
            <a:ext cx="7796540" cy="5190628"/>
          </a:xfrm>
        </p:spPr>
        <p:txBody>
          <a:bodyPr>
            <a:normAutofit/>
          </a:bodyPr>
          <a:lstStyle/>
          <a:p>
            <a:r>
              <a:rPr lang="ar-SA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2  Titr" panose="00000700000000000000" pitchFamily="2" charset="-78"/>
              </a:rPr>
              <a:t>تداعي آزاد: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2  Titr" panose="00000700000000000000" pitchFamily="2" charset="-78"/>
            </a:endParaRPr>
          </a:p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هورناي از كاوش ذهن ناهشيار پيروي نكرد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بر واكنش هاي هيجاني قابل رويت بيمار نسبت به خودش تاكيد داشت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اين واكنش ها مي توانند واكنش بيمار به ساير افراد را توضيح </a:t>
            </a:r>
            <a:r>
              <a:rPr lang="ar-S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دهد</a:t>
            </a:r>
            <a:endParaRPr lang="fa-IR" sz="1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2  Titr" panose="00000700000000000000" pitchFamily="2" charset="-78"/>
              </a:rPr>
              <a:t>تحليل رويا:</a:t>
            </a:r>
            <a:endParaRPr lang="en-US" sz="2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2  Titr" panose="00000700000000000000" pitchFamily="2" charset="-78"/>
            </a:endParaRPr>
          </a:p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به اعتقاد هورناي تحليل رويا مي تواند خود واقعي بيمار را نشان دهد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رويا ها تلاش هاي فرد  را براي حل مشكلات به صورت سازنده و روان رنجور نشان مي دهد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بهترين سر نخ براي آگاهي يافتن از روياها:احساس هايي كه بيمارآنها را در رويا داشته است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014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گهدارنده مکان محتوا 2">
            <a:extLst>
              <a:ext uri="{FF2B5EF4-FFF2-40B4-BE49-F238E27FC236}">
                <a16:creationId xmlns:a16="http://schemas.microsoft.com/office/drawing/2014/main" xmlns="" id="{C33C9D0C-E428-C441-A3F1-C5FF9FBDC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8857" y="1391104"/>
            <a:ext cx="7796540" cy="3997828"/>
          </a:xfrm>
        </p:spPr>
        <p:txBody>
          <a:bodyPr/>
          <a:lstStyle/>
          <a:p>
            <a:pPr marL="0" indent="0">
              <a:buNone/>
            </a:pPr>
            <a:r>
              <a:rPr lang="ar-SA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2  Titr" panose="00000700000000000000" pitchFamily="2" charset="-78"/>
              </a:rPr>
              <a:t>پژوهش درباره نظريه هورناي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2  Titr" panose="00000700000000000000" pitchFamily="2" charset="-78"/>
              </a:rPr>
              <a:t>:</a:t>
            </a:r>
            <a:endParaRPr lang="fa-IR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2  Titr" panose="00000700000000000000" pitchFamily="2" charset="-78"/>
            </a:endParaRPr>
          </a:p>
          <a:p>
            <a:pPr marL="0" indent="0">
              <a:buNone/>
            </a:pP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2  Titr" panose="00000700000000000000" pitchFamily="2" charset="-78"/>
            </a:endParaRPr>
          </a:p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روش پژوهش هورناي:مورد پژوهي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sz="1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مخالفت با يادداشت برداري كلمه به كلمه:مانع توجه صميمانه و سازنده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11020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گهدارنده مکان محتوا 2">
            <a:extLst>
              <a:ext uri="{FF2B5EF4-FFF2-40B4-BE49-F238E27FC236}">
                <a16:creationId xmlns:a16="http://schemas.microsoft.com/office/drawing/2014/main" xmlns="" id="{5DA991B8-2278-1940-8AE8-03A75676A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3373" y="1366092"/>
            <a:ext cx="8366766" cy="4683852"/>
          </a:xfrm>
        </p:spPr>
        <p:txBody>
          <a:bodyPr/>
          <a:lstStyle/>
          <a:p>
            <a:r>
              <a:rPr lang="ar-SA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2  Titr" panose="00000700000000000000" pitchFamily="2" charset="-78"/>
              </a:rPr>
              <a:t>گرايش هاي روان رنجور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2  Titr" panose="00000700000000000000" pitchFamily="2" charset="-78"/>
              </a:rPr>
              <a:t>:</a:t>
            </a:r>
            <a:endParaRPr lang="fa-IR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2  Titr" panose="00000700000000000000" pitchFamily="2" charset="-78"/>
            </a:endParaRPr>
          </a:p>
          <a:p>
            <a:pPr marL="0" indent="0">
              <a:buNone/>
            </a:pP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2  Titr" panose="00000700000000000000" pitchFamily="2" charset="-78"/>
            </a:endParaRPr>
          </a:p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پژوهشگران سه گرايش مطرح شده توسط هورناي را با تعريف ديگري از آنها به اين صورت بررسي كرده اند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حركت عليه مردم(بدخلق)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حركت به دور از مردم(خجالتي)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حركت به سوي مردم(وابسته)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13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گهدارنده مکان محتوا 2">
            <a:extLst>
              <a:ext uri="{FF2B5EF4-FFF2-40B4-BE49-F238E27FC236}">
                <a16:creationId xmlns:a16="http://schemas.microsoft.com/office/drawing/2014/main" xmlns="" id="{D7BA682A-1FA4-7241-A324-28C1D1148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6935" y="903383"/>
            <a:ext cx="8653204" cy="51465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SA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مقايسه رفتار در اواخر كودكي با رفتار سي سال بعد 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كودكان بدخلق دختر و پسران بدخلق مستعد طلاق و تحرك شغلي نزولي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كودكان خجالتي  و وابسته تفاوت هاي جنسي نشان دادند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پسران خجالتي منزوي و بي ثباتي زندگي زناشويي و شغلي  اما دختران اين مشكلات را نشان ندادند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SA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پسران وابسته بزرگسالاني دلپذير و با وقار و زندگي زناشويي و شغلي با ثبات  و دختران برعكس آن را نشان دادند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18398521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568</Words>
  <Application>Microsoft Office PowerPoint</Application>
  <PresentationFormat>Widescreen</PresentationFormat>
  <Paragraphs>78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2  Titr</vt:lpstr>
      <vt:lpstr>Arial</vt:lpstr>
      <vt:lpstr>Calibri</vt:lpstr>
      <vt:lpstr>IranNastaliq</vt:lpstr>
      <vt:lpstr>MS Shell Dlg 2</vt:lpstr>
      <vt:lpstr>Times New Roman</vt:lpstr>
      <vt:lpstr>Wingdings</vt:lpstr>
      <vt:lpstr>Wingdings 3</vt:lpstr>
      <vt:lpstr>Madison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با تشکر از توجه شما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تهیه کننده:عباس دلگشا  نظریه کارن هورنای</dc:title>
  <cp:lastModifiedBy>Master</cp:lastModifiedBy>
  <cp:revision>3</cp:revision>
  <dcterms:modified xsi:type="dcterms:W3CDTF">2018-04-24T14:07:25Z</dcterms:modified>
</cp:coreProperties>
</file>