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87" r:id="rId3"/>
    <p:sldId id="272" r:id="rId4"/>
    <p:sldId id="427" r:id="rId5"/>
    <p:sldId id="388" r:id="rId6"/>
    <p:sldId id="389" r:id="rId7"/>
    <p:sldId id="390" r:id="rId8"/>
    <p:sldId id="391" r:id="rId9"/>
    <p:sldId id="392" r:id="rId10"/>
    <p:sldId id="393" r:id="rId11"/>
    <p:sldId id="394" r:id="rId12"/>
    <p:sldId id="395" r:id="rId13"/>
    <p:sldId id="396" r:id="rId14"/>
    <p:sldId id="397" r:id="rId15"/>
    <p:sldId id="398" r:id="rId16"/>
    <p:sldId id="399" r:id="rId17"/>
    <p:sldId id="400" r:id="rId18"/>
    <p:sldId id="401" r:id="rId19"/>
    <p:sldId id="402" r:id="rId20"/>
    <p:sldId id="403" r:id="rId21"/>
    <p:sldId id="404" r:id="rId22"/>
    <p:sldId id="405" r:id="rId23"/>
    <p:sldId id="406" r:id="rId24"/>
    <p:sldId id="407" r:id="rId25"/>
    <p:sldId id="408" r:id="rId26"/>
    <p:sldId id="409" r:id="rId27"/>
    <p:sldId id="410" r:id="rId28"/>
    <p:sldId id="411" r:id="rId29"/>
    <p:sldId id="412" r:id="rId30"/>
    <p:sldId id="413" r:id="rId31"/>
    <p:sldId id="414" r:id="rId32"/>
    <p:sldId id="415" r:id="rId33"/>
    <p:sldId id="416" r:id="rId34"/>
    <p:sldId id="417" r:id="rId35"/>
    <p:sldId id="418" r:id="rId36"/>
    <p:sldId id="419" r:id="rId37"/>
    <p:sldId id="420" r:id="rId38"/>
    <p:sldId id="421" r:id="rId39"/>
    <p:sldId id="422" r:id="rId40"/>
    <p:sldId id="423" r:id="rId41"/>
    <p:sldId id="424" r:id="rId42"/>
    <p:sldId id="425" r:id="rId43"/>
    <p:sldId id="426" r:id="rId44"/>
    <p:sldId id="361" r:id="rId45"/>
    <p:sldId id="363" r:id="rId46"/>
    <p:sldId id="365" r:id="rId47"/>
    <p:sldId id="364" r:id="rId48"/>
    <p:sldId id="366" r:id="rId49"/>
    <p:sldId id="367" r:id="rId50"/>
    <p:sldId id="350" r:id="rId51"/>
    <p:sldId id="351" r:id="rId52"/>
    <p:sldId id="352" r:id="rId53"/>
    <p:sldId id="353" r:id="rId54"/>
    <p:sldId id="368" r:id="rId55"/>
    <p:sldId id="356" r:id="rId56"/>
    <p:sldId id="428" r:id="rId57"/>
    <p:sldId id="371" r:id="rId58"/>
    <p:sldId id="374" r:id="rId59"/>
    <p:sldId id="357" r:id="rId60"/>
    <p:sldId id="372" r:id="rId61"/>
    <p:sldId id="373" r:id="rId62"/>
    <p:sldId id="375" r:id="rId63"/>
    <p:sldId id="380" r:id="rId64"/>
    <p:sldId id="379" r:id="rId65"/>
    <p:sldId id="381" r:id="rId66"/>
    <p:sldId id="376" r:id="rId67"/>
    <p:sldId id="359" r:id="rId68"/>
    <p:sldId id="377" r:id="rId69"/>
    <p:sldId id="360" r:id="rId70"/>
    <p:sldId id="385" r:id="rId71"/>
    <p:sldId id="382" r:id="rId72"/>
    <p:sldId id="384" r:id="rId7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8FFF"/>
    <a:srgbClr val="663300"/>
    <a:srgbClr val="BD25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53" autoAdjust="0"/>
    <p:restoredTop sz="94660"/>
  </p:normalViewPr>
  <p:slideViewPr>
    <p:cSldViewPr snapToGrid="0">
      <p:cViewPr varScale="1">
        <p:scale>
          <a:sx n="71" d="100"/>
          <a:sy n="71" d="100"/>
        </p:scale>
        <p:origin x="57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11/3/2016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11/3/2016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11/3/2016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61" y="1627455"/>
            <a:ext cx="5701630" cy="322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12475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نگهدارنده مکان محتوا 4"/>
          <p:cNvSpPr>
            <a:spLocks noGrp="1"/>
          </p:cNvSpPr>
          <p:nvPr>
            <p:ph idx="1"/>
          </p:nvPr>
        </p:nvSpPr>
        <p:spPr>
          <a:xfrm>
            <a:off x="677334" y="703385"/>
            <a:ext cx="8596668" cy="5337978"/>
          </a:xfrm>
        </p:spPr>
        <p:txBody>
          <a:bodyPr>
            <a:normAutofit/>
          </a:bodyPr>
          <a:lstStyle/>
          <a:p>
            <a:pPr algn="just" rtl="1">
              <a:buFont typeface="Arial" panose="020B0604020202020204" pitchFamily="34" charset="0"/>
              <a:buChar char="•"/>
            </a:pPr>
            <a:r>
              <a:rPr lang="fa-IR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  <a:t>گسترش جدول ارزش مکانی تا 999 با استفاده از ابزارهای دسته‌بندی شده ای مانند کو ئیزنر </a:t>
            </a:r>
          </a:p>
          <a:p>
            <a:pPr algn="just" rtl="1">
              <a:buFont typeface="Arial" panose="020B0604020202020204" pitchFamily="34" charset="0"/>
              <a:buChar char="•"/>
            </a:pPr>
            <a:endParaRPr lang="fa-IR" sz="2800" dirty="0" smtClean="0"/>
          </a:p>
          <a:p>
            <a:pPr algn="just" rtl="1">
              <a:buFont typeface="Arial" panose="020B0604020202020204" pitchFamily="34" charset="0"/>
              <a:buChar char="•"/>
            </a:pPr>
            <a:endParaRPr lang="fa-IR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4374" y="2459865"/>
            <a:ext cx="8279628" cy="2882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901522" y="2176530"/>
            <a:ext cx="8487177" cy="32583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87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11464"/>
            <a:ext cx="9355015" cy="6166338"/>
          </a:xfrm>
        </p:spPr>
        <p:txBody>
          <a:bodyPr/>
          <a:lstStyle/>
          <a:p>
            <a:pPr algn="just" rtl="1">
              <a:buFont typeface="Arial" panose="020B0604020202020204" pitchFamily="34" charset="0"/>
              <a:buChar char="•"/>
            </a:pPr>
            <a:r>
              <a:rPr lang="fa-IR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  <a:t> تعمیق مفهوم ارزش مکانی با ابزارهایی مانند چرتکه و پول</a:t>
            </a:r>
          </a:p>
          <a:p>
            <a:pPr algn="just" rtl="1">
              <a:buFont typeface="Arial" panose="020B0604020202020204" pitchFamily="34" charset="0"/>
              <a:buChar char="•"/>
            </a:pPr>
            <a:r>
              <a:rPr lang="fa-IR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  <a:t>مقایسه، گسترده‌نویسی  و به حروف نویسی اعداد سه رقمی</a:t>
            </a:r>
          </a:p>
          <a:p>
            <a:pPr algn="just" rtl="1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0688" y="2157708"/>
            <a:ext cx="8184524" cy="3418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31065" y="1944710"/>
            <a:ext cx="8577329" cy="37606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5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6063" y="1711570"/>
            <a:ext cx="6611816" cy="2555631"/>
          </a:xfrm>
        </p:spPr>
        <p:txBody>
          <a:bodyPr>
            <a:noAutofit/>
          </a:bodyPr>
          <a:lstStyle/>
          <a:p>
            <a:pPr algn="ctr" rtl="1"/>
            <a:r>
              <a:rPr lang="fa-IR" sz="8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  <a:t>عددنویسی در پایه سوم</a:t>
            </a:r>
            <a:br>
              <a:rPr lang="fa-IR" sz="8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</a:br>
            <a:endParaRPr lang="en-US" sz="8000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3804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نگهدارنده مکان محتوا 4"/>
          <p:cNvSpPr>
            <a:spLocks noGrp="1"/>
          </p:cNvSpPr>
          <p:nvPr>
            <p:ph idx="1"/>
          </p:nvPr>
        </p:nvSpPr>
        <p:spPr>
          <a:xfrm>
            <a:off x="167428" y="476518"/>
            <a:ext cx="9143999" cy="6381481"/>
          </a:xfrm>
        </p:spPr>
        <p:txBody>
          <a:bodyPr>
            <a:normAutofit/>
          </a:bodyPr>
          <a:lstStyle/>
          <a:p>
            <a:pPr algn="just" rtl="1">
              <a:buFont typeface="Arial" panose="020B0604020202020204" pitchFamily="34" charset="0"/>
              <a:buChar char="•"/>
            </a:pPr>
            <a:r>
              <a:rPr lang="fa-IR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  <a:t>گسترش جدول ارزش مکانی تا هزار با استفاده از ابزارهای دسته‌بندی‌شده ای مانند کوئیزنر </a:t>
            </a:r>
          </a:p>
          <a:p>
            <a:pPr algn="just" rtl="1">
              <a:buFont typeface="Arial" panose="020B0604020202020204" pitchFamily="34" charset="0"/>
              <a:buChar char="•"/>
            </a:pPr>
            <a:r>
              <a:rPr lang="fa-IR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  <a:t> تعمیق مفهوم ارزش مکانی با ابزارهایی مانند چرتکه و پول</a:t>
            </a:r>
          </a:p>
          <a:p>
            <a:pPr algn="just" rtl="1">
              <a:buFont typeface="Arial" panose="020B0604020202020204" pitchFamily="34" charset="0"/>
              <a:buChar char="•"/>
            </a:pPr>
            <a:endParaRPr lang="fa-IR" sz="2800" dirty="0" smtClean="0">
              <a:cs typeface="B Nazanin"/>
            </a:endParaRPr>
          </a:p>
          <a:p>
            <a:pPr algn="just" rtl="1">
              <a:buFont typeface="Arial" panose="020B0604020202020204" pitchFamily="34" charset="0"/>
              <a:buChar char="•"/>
            </a:pPr>
            <a:endParaRPr lang="fa-IR" sz="2800" dirty="0">
              <a:cs typeface="B Nazani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7949" y="2730321"/>
            <a:ext cx="7482956" cy="3073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85611" y="2446986"/>
            <a:ext cx="7868992" cy="35674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98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882" y="321972"/>
            <a:ext cx="8757633" cy="6536028"/>
          </a:xfrm>
        </p:spPr>
        <p:txBody>
          <a:bodyPr>
            <a:normAutofit/>
          </a:bodyPr>
          <a:lstStyle/>
          <a:p>
            <a:pPr algn="just" rtl="1">
              <a:buFont typeface="Arial" panose="020B0604020202020204" pitchFamily="34" charset="0"/>
              <a:buChar char="•"/>
            </a:pPr>
            <a:r>
              <a:rPr lang="fa-IR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  <a:t>مقایسه، گسترده‌نویسی  و به حروف نویسی اعداد تا چهار</a:t>
            </a:r>
            <a:r>
              <a:rPr lang="en-US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  <a:t> </a:t>
            </a:r>
            <a:r>
              <a:rPr lang="fa-IR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  <a:t>رقمی</a:t>
            </a:r>
          </a:p>
          <a:p>
            <a:pPr algn="just" rtl="1">
              <a:buFont typeface="Arial" panose="020B0604020202020204" pitchFamily="34" charset="0"/>
              <a:buChar char="•"/>
            </a:pPr>
            <a:r>
              <a:rPr lang="fa-IR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  <a:t>حس بزرگی عدد هزار</a:t>
            </a:r>
          </a:p>
          <a:p>
            <a:pPr algn="just" rtl="1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6611" y="1786530"/>
            <a:ext cx="7664763" cy="3893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95459" y="1596980"/>
            <a:ext cx="7984902" cy="42757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73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1" y="1711570"/>
            <a:ext cx="8288214" cy="2555631"/>
          </a:xfrm>
        </p:spPr>
        <p:txBody>
          <a:bodyPr>
            <a:noAutofit/>
          </a:bodyPr>
          <a:lstStyle/>
          <a:p>
            <a:pPr algn="ctr" rtl="1"/>
            <a:r>
              <a:rPr lang="fa-IR" sz="8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  <a:t>عددنویسی در پایه چهارم</a:t>
            </a:r>
            <a:br>
              <a:rPr lang="fa-IR" sz="8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</a:br>
            <a:endParaRPr lang="en-US" sz="8000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7075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نگهدارنده مکان محتوا 4"/>
          <p:cNvSpPr>
            <a:spLocks noGrp="1"/>
          </p:cNvSpPr>
          <p:nvPr>
            <p:ph idx="1"/>
          </p:nvPr>
        </p:nvSpPr>
        <p:spPr>
          <a:xfrm>
            <a:off x="304800" y="154546"/>
            <a:ext cx="9038492" cy="6515886"/>
          </a:xfrm>
        </p:spPr>
        <p:txBody>
          <a:bodyPr vert="horz" lIns="91440" tIns="45720" rIns="91440" bIns="45720" rtlCol="0">
            <a:normAutofit/>
          </a:bodyPr>
          <a:lstStyle/>
          <a:p>
            <a:pPr algn="just" rtl="1">
              <a:buFont typeface="Arial" panose="020B0604020202020204" pitchFamily="34" charset="0"/>
              <a:buChar char="•"/>
            </a:pPr>
            <a:r>
              <a:rPr lang="fa-IR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  <a:t>گسترش جدول ارزش مکانی تا طبقه ‌ی میلیون با تجسم ابزار کوئیزنر و استفاده از ابزارهایی مانند چرتکه و پول</a:t>
            </a:r>
          </a:p>
          <a:p>
            <a:pPr algn="just" rtl="1">
              <a:buFont typeface="Arial" panose="020B0604020202020204" pitchFamily="34" charset="0"/>
              <a:buChar char="•"/>
            </a:pPr>
            <a:r>
              <a:rPr lang="fa-IR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  <a:t>مقایسه، گسترده‌نویسی  و به حروف نویسی اعداد 9 رقمی</a:t>
            </a:r>
          </a:p>
          <a:p>
            <a:pPr algn="just" rtl="1">
              <a:buFont typeface="Arial" panose="020B0604020202020204" pitchFamily="34" charset="0"/>
              <a:buChar char="•"/>
            </a:pPr>
            <a:endParaRPr lang="fa-IR" dirty="0" smtClean="0"/>
          </a:p>
          <a:p>
            <a:pPr algn="just" rtl="1">
              <a:buFont typeface="Arial" panose="020B0604020202020204" pitchFamily="34" charset="0"/>
              <a:buChar char="•"/>
            </a:pPr>
            <a:endParaRPr lang="fa-IR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7831" y="2439917"/>
            <a:ext cx="7766620" cy="3423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79549" y="2125014"/>
            <a:ext cx="8178085" cy="38765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94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316523"/>
            <a:ext cx="8596668" cy="5724839"/>
          </a:xfrm>
        </p:spPr>
        <p:txBody>
          <a:bodyPr>
            <a:normAutofit/>
          </a:bodyPr>
          <a:lstStyle/>
          <a:p>
            <a:pPr algn="just" rtl="1">
              <a:buFont typeface="Arial" panose="020B0604020202020204" pitchFamily="34" charset="0"/>
              <a:buChar char="•"/>
            </a:pPr>
            <a:r>
              <a:rPr lang="fa-IR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  <a:t> حس بزرگی عدد میلیون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0360" y="1807362"/>
            <a:ext cx="7210615" cy="395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159099" y="1532586"/>
            <a:ext cx="7585656" cy="43788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73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0585" y="1711570"/>
            <a:ext cx="8065477" cy="2555631"/>
          </a:xfrm>
        </p:spPr>
        <p:txBody>
          <a:bodyPr>
            <a:noAutofit/>
          </a:bodyPr>
          <a:lstStyle/>
          <a:p>
            <a:pPr algn="ctr" rtl="1"/>
            <a:r>
              <a:rPr lang="fa-IR" sz="8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  <a:t>عددنویسی در پایه پنجم</a:t>
            </a:r>
            <a:br>
              <a:rPr lang="fa-IR" sz="8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</a:br>
            <a:endParaRPr lang="en-US" sz="8000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9083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نگهدارنده مکان محتوا 4"/>
          <p:cNvSpPr>
            <a:spLocks noGrp="1"/>
          </p:cNvSpPr>
          <p:nvPr>
            <p:ph idx="1"/>
          </p:nvPr>
        </p:nvSpPr>
        <p:spPr>
          <a:xfrm>
            <a:off x="140678" y="283335"/>
            <a:ext cx="9054838" cy="6410542"/>
          </a:xfrm>
        </p:spPr>
        <p:txBody>
          <a:bodyPr>
            <a:normAutofit/>
          </a:bodyPr>
          <a:lstStyle/>
          <a:p>
            <a:pPr algn="just" rtl="1">
              <a:buFont typeface="Arial" panose="020B0604020202020204" pitchFamily="34" charset="0"/>
              <a:buChar char="•"/>
            </a:pPr>
            <a:r>
              <a:rPr lang="fa-IR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  <a:t>گسترش جدول ارزش مکانی تا طبقه‌ی میلیارد با تجسم ابزار کوئیزنر </a:t>
            </a:r>
          </a:p>
          <a:p>
            <a:pPr algn="just" rtl="1">
              <a:buFont typeface="Arial" panose="020B0604020202020204" pitchFamily="34" charset="0"/>
              <a:buChar char="•"/>
            </a:pPr>
            <a:r>
              <a:rPr lang="fa-IR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  <a:t> درک رابطه‌ی ستون‌های جدول ارزش مکانی </a:t>
            </a:r>
          </a:p>
          <a:p>
            <a:pPr algn="just" rtl="1">
              <a:buFont typeface="Arial" panose="020B0604020202020204" pitchFamily="34" charset="0"/>
              <a:buChar char="•"/>
            </a:pPr>
            <a:endParaRPr lang="fa-IR" sz="2800" dirty="0" smtClean="0">
              <a:cs typeface="B Nazanin"/>
            </a:endParaRPr>
          </a:p>
          <a:p>
            <a:pPr algn="just" rtl="1">
              <a:buFont typeface="Arial" panose="020B0604020202020204" pitchFamily="34" charset="0"/>
              <a:buChar char="•"/>
            </a:pPr>
            <a:endParaRPr lang="fa-IR" sz="2800" dirty="0">
              <a:cs typeface="B Nazanin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5476" y="2614411"/>
            <a:ext cx="7705241" cy="2693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18186" y="2331076"/>
            <a:ext cx="8062175" cy="31682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69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846223" y="540326"/>
            <a:ext cx="7375049" cy="9793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fa-IR" sz="40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itchFamily="2" charset="-78"/>
              </a:rPr>
              <a:t>رابطه طولی اعداد و الگوها از پایه اول تا پنجم</a:t>
            </a:r>
            <a:endParaRPr lang="fa-IR" sz="40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29172" y="4950658"/>
            <a:ext cx="2124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cs typeface="B Titr" pitchFamily="2" charset="-78"/>
              </a:rPr>
              <a:t>سال تحصیلی96-1395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61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882" y="360609"/>
            <a:ext cx="8925059" cy="6497392"/>
          </a:xfrm>
        </p:spPr>
        <p:txBody>
          <a:bodyPr>
            <a:normAutofit/>
          </a:bodyPr>
          <a:lstStyle/>
          <a:p>
            <a:pPr algn="just" rtl="1">
              <a:buFont typeface="Arial" panose="020B0604020202020204" pitchFamily="34" charset="0"/>
              <a:buChar char="•"/>
            </a:pPr>
            <a:r>
              <a:rPr lang="fa-IR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مقایسه، گسترده‌نویسی  و به حروف نویسی اعداد  12 رقمی</a:t>
            </a:r>
          </a:p>
          <a:p>
            <a:pPr algn="just" rtl="1">
              <a:buFont typeface="Arial" panose="020B0604020202020204" pitchFamily="34" charset="0"/>
              <a:buChar char="•"/>
            </a:pPr>
            <a:r>
              <a:rPr lang="fa-IR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حس بزرگی عدد میلیارد</a:t>
            </a:r>
          </a:p>
          <a:p>
            <a:pPr algn="just" rtl="1">
              <a:buFont typeface="Arial" panose="020B0604020202020204" pitchFamily="34" charset="0"/>
              <a:buChar char="•"/>
            </a:pPr>
            <a:endParaRPr lang="en-US" sz="2800" dirty="0">
              <a:cs typeface="B Nazanin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5755" y="2555631"/>
            <a:ext cx="7620000" cy="172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978794" y="2292439"/>
            <a:ext cx="8049296" cy="22538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03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263" y="1711570"/>
            <a:ext cx="6154615" cy="2555631"/>
          </a:xfrm>
        </p:spPr>
        <p:txBody>
          <a:bodyPr>
            <a:noAutofit/>
          </a:bodyPr>
          <a:lstStyle/>
          <a:p>
            <a:pPr algn="ctr" rtl="1"/>
            <a:r>
              <a:rPr lang="fa-IR" sz="8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  <a:t>الگوها در پایه اول</a:t>
            </a:r>
            <a:br>
              <a:rPr lang="fa-IR" sz="8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</a:br>
            <a:endParaRPr lang="en-US" sz="8000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5751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کادر متن 4"/>
          <p:cNvSpPr txBox="1"/>
          <p:nvPr/>
        </p:nvSpPr>
        <p:spPr>
          <a:xfrm>
            <a:off x="2532382" y="398583"/>
            <a:ext cx="443113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lvl="0" indent="-342900" algn="ctr" rtl="1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fa-IR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درک مفهوم الگو</a:t>
            </a:r>
          </a:p>
        </p:txBody>
      </p:sp>
      <p:grpSp>
        <p:nvGrpSpPr>
          <p:cNvPr id="8" name="گروه 7"/>
          <p:cNvGrpSpPr/>
          <p:nvPr/>
        </p:nvGrpSpPr>
        <p:grpSpPr>
          <a:xfrm>
            <a:off x="1055073" y="1482621"/>
            <a:ext cx="7116002" cy="4708976"/>
            <a:chOff x="539261" y="1377590"/>
            <a:chExt cx="5052742" cy="304201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869" y="1377590"/>
              <a:ext cx="4876423" cy="1232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099" y="3118554"/>
              <a:ext cx="4618515" cy="11775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539261" y="1377590"/>
              <a:ext cx="5052742" cy="30420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</p:spTree>
    <p:extLst>
      <p:ext uri="{BB962C8B-B14F-4D97-AF65-F5344CB8AC3E}">
        <p14:creationId xmlns:p14="http://schemas.microsoft.com/office/powerpoint/2010/main" val="292592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7106" y="541945"/>
            <a:ext cx="6951785" cy="665533"/>
          </a:xfrm>
        </p:spPr>
        <p:txBody>
          <a:bodyPr>
            <a:noAutofit/>
          </a:bodyPr>
          <a:lstStyle/>
          <a:p>
            <a:pPr marL="0" lvl="0" indent="0" algn="ctr">
              <a:buClr>
                <a:srgbClr val="90C226"/>
              </a:buClr>
              <a:buNone/>
            </a:pPr>
            <a:r>
              <a:rPr lang="fa-IR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پیش </a:t>
            </a:r>
            <a:r>
              <a:rPr lang="fa-IR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بینی کردن </a:t>
            </a:r>
            <a:r>
              <a:rPr lang="fa-IR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ادامه ی </a:t>
            </a:r>
            <a:r>
              <a:rPr lang="fa-IR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الگو بعد از کشف قانون </a:t>
            </a:r>
            <a:r>
              <a:rPr lang="fa-IR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الگو</a:t>
            </a:r>
            <a:endParaRPr lang="en-US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B Nazanin"/>
            </a:endParaRPr>
          </a:p>
        </p:txBody>
      </p:sp>
      <p:grpSp>
        <p:nvGrpSpPr>
          <p:cNvPr id="4" name="گروه 3"/>
          <p:cNvGrpSpPr/>
          <p:nvPr/>
        </p:nvGrpSpPr>
        <p:grpSpPr>
          <a:xfrm>
            <a:off x="1488824" y="1512281"/>
            <a:ext cx="6822830" cy="1137137"/>
            <a:chOff x="1184031" y="1922585"/>
            <a:chExt cx="7795846" cy="1735015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3307" y="2039692"/>
              <a:ext cx="7227277" cy="14703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1184031" y="1922585"/>
              <a:ext cx="7795846" cy="173501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  <p:grpSp>
        <p:nvGrpSpPr>
          <p:cNvPr id="9" name="گروه 8"/>
          <p:cNvGrpSpPr/>
          <p:nvPr/>
        </p:nvGrpSpPr>
        <p:grpSpPr>
          <a:xfrm>
            <a:off x="1617777" y="2931140"/>
            <a:ext cx="6648411" cy="1188429"/>
            <a:chOff x="3852935" y="3446953"/>
            <a:chExt cx="4284300" cy="656124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2935" y="3446954"/>
              <a:ext cx="4260847" cy="6561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3852935" y="3446953"/>
              <a:ext cx="4284300" cy="65612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  <p:grpSp>
        <p:nvGrpSpPr>
          <p:cNvPr id="13" name="گروه 12"/>
          <p:cNvGrpSpPr/>
          <p:nvPr/>
        </p:nvGrpSpPr>
        <p:grpSpPr>
          <a:xfrm>
            <a:off x="1617777" y="4412642"/>
            <a:ext cx="6612016" cy="1530956"/>
            <a:chOff x="1617777" y="4178182"/>
            <a:chExt cx="3979632" cy="936083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1144" y="4236799"/>
              <a:ext cx="3976265" cy="8774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1617777" y="4178182"/>
              <a:ext cx="3979632" cy="93608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</p:spTree>
    <p:extLst>
      <p:ext uri="{BB962C8B-B14F-4D97-AF65-F5344CB8AC3E}">
        <p14:creationId xmlns:p14="http://schemas.microsoft.com/office/powerpoint/2010/main" val="404727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1263" y="506777"/>
            <a:ext cx="7256577" cy="923438"/>
          </a:xfrm>
        </p:spPr>
        <p:txBody>
          <a:bodyPr>
            <a:noAutofit/>
          </a:bodyPr>
          <a:lstStyle/>
          <a:p>
            <a:pPr marL="0" lvl="0" indent="0" algn="ctr" rtl="1">
              <a:buClr>
                <a:srgbClr val="90C226"/>
              </a:buClr>
              <a:buNone/>
            </a:pPr>
            <a:r>
              <a:rPr lang="fa-IR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درک واحد </a:t>
            </a:r>
            <a:r>
              <a:rPr lang="fa-IR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تکرار و مشخص کردن آن در الگوهای </a:t>
            </a:r>
            <a:r>
              <a:rPr lang="fa-IR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تکرارشونده</a:t>
            </a:r>
            <a:endParaRPr lang="fa-IR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B Nazanin"/>
            </a:endParaRPr>
          </a:p>
        </p:txBody>
      </p:sp>
      <p:grpSp>
        <p:nvGrpSpPr>
          <p:cNvPr id="6" name="گروه 5"/>
          <p:cNvGrpSpPr/>
          <p:nvPr/>
        </p:nvGrpSpPr>
        <p:grpSpPr>
          <a:xfrm>
            <a:off x="1139704" y="2381105"/>
            <a:ext cx="7699497" cy="3036276"/>
            <a:chOff x="1303826" y="1758463"/>
            <a:chExt cx="7125067" cy="2555630"/>
          </a:xfrm>
        </p:grpSpPr>
        <p:sp>
          <p:nvSpPr>
            <p:cNvPr id="5" name="Rectangle 4"/>
            <p:cNvSpPr/>
            <p:nvPr/>
          </p:nvSpPr>
          <p:spPr>
            <a:xfrm>
              <a:off x="1303826" y="1758463"/>
              <a:ext cx="7125067" cy="25556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2441" y="1828800"/>
              <a:ext cx="6829425" cy="2352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1342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278" y="691665"/>
            <a:ext cx="9050214" cy="937846"/>
          </a:xfrm>
        </p:spPr>
        <p:txBody>
          <a:bodyPr>
            <a:noAutofit/>
          </a:bodyPr>
          <a:lstStyle/>
          <a:p>
            <a:pPr marL="0" indent="0" algn="ctr" rtl="1">
              <a:buNone/>
            </a:pPr>
            <a:r>
              <a:rPr lang="fa-IR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معرفی الگوهای عددی از طریق شمارش چندتا چندتا و ارتباط آن با الگوهای هندسی</a:t>
            </a:r>
          </a:p>
        </p:txBody>
      </p:sp>
      <p:grpSp>
        <p:nvGrpSpPr>
          <p:cNvPr id="5" name="گروه 4"/>
          <p:cNvGrpSpPr/>
          <p:nvPr/>
        </p:nvGrpSpPr>
        <p:grpSpPr>
          <a:xfrm>
            <a:off x="1395045" y="2435431"/>
            <a:ext cx="6873191" cy="3141122"/>
            <a:chOff x="1395046" y="2977662"/>
            <a:chExt cx="6342185" cy="3434861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5186" y="3427655"/>
              <a:ext cx="5139558" cy="2832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1395046" y="2977662"/>
              <a:ext cx="6342185" cy="343486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</p:spTree>
    <p:extLst>
      <p:ext uri="{BB962C8B-B14F-4D97-AF65-F5344CB8AC3E}">
        <p14:creationId xmlns:p14="http://schemas.microsoft.com/office/powerpoint/2010/main" val="363791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278" y="691665"/>
            <a:ext cx="9050214" cy="5545012"/>
          </a:xfrm>
        </p:spPr>
        <p:txBody>
          <a:bodyPr>
            <a:noAutofit/>
          </a:bodyPr>
          <a:lstStyle/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r>
              <a:rPr lang="fa-IR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کاربرد: آموزش مفهوم تقارن به </a:t>
            </a:r>
            <a:r>
              <a:rPr lang="fa-IR" sz="2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وسیله‌ی</a:t>
            </a:r>
            <a:r>
              <a:rPr lang="fa-IR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 </a:t>
            </a:r>
            <a:r>
              <a:rPr lang="fa-IR" sz="2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الگویابی</a:t>
            </a:r>
            <a:endParaRPr lang="fa-IR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B Nazanin"/>
            </a:endParaRP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3600" kern="0" dirty="0">
              <a:solidFill>
                <a:prstClr val="black">
                  <a:lumMod val="75000"/>
                  <a:lumOff val="25000"/>
                </a:prstClr>
              </a:solidFill>
              <a:cs typeface="B Nazanin" pitchFamily="2" charset="-78"/>
            </a:endParaRP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3600" kern="0" dirty="0" smtClean="0">
              <a:solidFill>
                <a:prstClr val="black">
                  <a:lumMod val="75000"/>
                  <a:lumOff val="25000"/>
                </a:prstClr>
              </a:solidFill>
              <a:cs typeface="B Nazanin" pitchFamily="2" charset="-78"/>
            </a:endParaRP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3600" kern="0" dirty="0">
              <a:solidFill>
                <a:prstClr val="black">
                  <a:lumMod val="75000"/>
                  <a:lumOff val="25000"/>
                </a:prstClr>
              </a:solidFill>
              <a:cs typeface="B Nazanin" pitchFamily="2" charset="-78"/>
            </a:endParaRPr>
          </a:p>
          <a:p>
            <a:pPr marL="0" indent="0" algn="r" defTabSz="914400" rtl="1">
              <a:spcBef>
                <a:spcPts val="0"/>
              </a:spcBef>
              <a:buClrTx/>
              <a:buSzTx/>
              <a:buNone/>
            </a:pPr>
            <a:r>
              <a:rPr lang="fa-IR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شروع آموزش حل مسئله به </a:t>
            </a:r>
            <a:r>
              <a:rPr lang="fa-IR" sz="2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وسیله‌ی</a:t>
            </a:r>
            <a:r>
              <a:rPr lang="fa-IR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 </a:t>
            </a:r>
            <a:r>
              <a:rPr lang="fa-IR" sz="2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الگویابی</a:t>
            </a:r>
            <a:endParaRPr lang="fa-IR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B Nazanin"/>
            </a:endParaRP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3600" kern="0" dirty="0">
              <a:solidFill>
                <a:sysClr val="windowText" lastClr="000000"/>
              </a:solidFill>
            </a:endParaRPr>
          </a:p>
        </p:txBody>
      </p:sp>
      <p:grpSp>
        <p:nvGrpSpPr>
          <p:cNvPr id="4" name="گروه 5"/>
          <p:cNvGrpSpPr/>
          <p:nvPr/>
        </p:nvGrpSpPr>
        <p:grpSpPr>
          <a:xfrm>
            <a:off x="961306" y="1277817"/>
            <a:ext cx="4431467" cy="1285079"/>
            <a:chOff x="3106616" y="1606061"/>
            <a:chExt cx="4291746" cy="156381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9302" y="1706685"/>
              <a:ext cx="4105275" cy="1381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3106616" y="1606061"/>
              <a:ext cx="4291746" cy="15638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  <p:grpSp>
        <p:nvGrpSpPr>
          <p:cNvPr id="5" name="گروه 7"/>
          <p:cNvGrpSpPr/>
          <p:nvPr/>
        </p:nvGrpSpPr>
        <p:grpSpPr>
          <a:xfrm>
            <a:off x="703385" y="3576532"/>
            <a:ext cx="4963319" cy="2579572"/>
            <a:chOff x="703385" y="3470031"/>
            <a:chExt cx="4853353" cy="2883877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585" y="3591904"/>
              <a:ext cx="4571189" cy="2668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703385" y="3470031"/>
              <a:ext cx="4853353" cy="28838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</p:spTree>
    <p:extLst>
      <p:ext uri="{BB962C8B-B14F-4D97-AF65-F5344CB8AC3E}">
        <p14:creationId xmlns:p14="http://schemas.microsoft.com/office/powerpoint/2010/main" val="425308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784" y="1711570"/>
            <a:ext cx="6154615" cy="2555631"/>
          </a:xfrm>
        </p:spPr>
        <p:txBody>
          <a:bodyPr>
            <a:noAutofit/>
          </a:bodyPr>
          <a:lstStyle/>
          <a:p>
            <a:pPr algn="ctr" rtl="1"/>
            <a:r>
              <a:rPr lang="fa-IR" sz="8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  <a:t>الگوها در پایه دوم</a:t>
            </a:r>
            <a:br>
              <a:rPr lang="fa-IR" sz="8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</a:br>
            <a:endParaRPr lang="en-US" sz="8000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6662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262" y="556686"/>
            <a:ext cx="8522675" cy="744576"/>
          </a:xfrm>
        </p:spPr>
        <p:txBody>
          <a:bodyPr>
            <a:noAutofit/>
          </a:bodyPr>
          <a:lstStyle/>
          <a:p>
            <a:pPr marL="0" indent="0" algn="just" rtl="1">
              <a:buNone/>
            </a:pPr>
            <a:r>
              <a:rPr lang="fa-IR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تعمیم الگوهای هندسی با رسم شکل و الگوهای عددی با شمارش</a:t>
            </a:r>
          </a:p>
        </p:txBody>
      </p:sp>
      <p:grpSp>
        <p:nvGrpSpPr>
          <p:cNvPr id="6" name="گروه 5"/>
          <p:cNvGrpSpPr/>
          <p:nvPr/>
        </p:nvGrpSpPr>
        <p:grpSpPr>
          <a:xfrm>
            <a:off x="1500554" y="1541504"/>
            <a:ext cx="6857835" cy="4266868"/>
            <a:chOff x="1817077" y="2379785"/>
            <a:chExt cx="5955323" cy="3786553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0154" y="2784599"/>
              <a:ext cx="5314548" cy="31789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1817077" y="2379785"/>
              <a:ext cx="5955323" cy="378655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</p:spTree>
    <p:extLst>
      <p:ext uri="{BB962C8B-B14F-4D97-AF65-F5344CB8AC3E}">
        <p14:creationId xmlns:p14="http://schemas.microsoft.com/office/powerpoint/2010/main" val="276541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1881" y="427725"/>
            <a:ext cx="5182648" cy="768029"/>
          </a:xfrm>
        </p:spPr>
        <p:txBody>
          <a:bodyPr>
            <a:noAutofit/>
          </a:bodyPr>
          <a:lstStyle/>
          <a:p>
            <a:pPr marL="0" indent="0" algn="ctr" rtl="1">
              <a:buNone/>
            </a:pPr>
            <a:r>
              <a:rPr lang="fa-IR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آموزش الگوهای عددی دو </a:t>
            </a:r>
            <a:r>
              <a:rPr lang="fa-IR" sz="28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مرحله‌ای</a:t>
            </a:r>
            <a:endParaRPr lang="fa-IR" sz="2800" b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B Nazanin"/>
            </a:endParaRPr>
          </a:p>
          <a:p>
            <a:pPr algn="ctr" rtl="1">
              <a:buFont typeface="Wingdings" pitchFamily="2" charset="2"/>
              <a:buChar char="Ø"/>
            </a:pPr>
            <a:endParaRPr lang="en-US" sz="2800" dirty="0">
              <a:cs typeface="B Nazanin" pitchFamily="2" charset="-78"/>
            </a:endParaRPr>
          </a:p>
        </p:txBody>
      </p:sp>
      <p:grpSp>
        <p:nvGrpSpPr>
          <p:cNvPr id="6" name="گروه 5"/>
          <p:cNvGrpSpPr/>
          <p:nvPr/>
        </p:nvGrpSpPr>
        <p:grpSpPr>
          <a:xfrm>
            <a:off x="1101978" y="1664015"/>
            <a:ext cx="7320805" cy="4324660"/>
            <a:chOff x="2473569" y="1019908"/>
            <a:chExt cx="7256585" cy="4794738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6513" y="1143000"/>
              <a:ext cx="7038975" cy="457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2473569" y="1019908"/>
              <a:ext cx="7256585" cy="47947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</p:spTree>
    <p:extLst>
      <p:ext uri="{BB962C8B-B14F-4D97-AF65-F5344CB8AC3E}">
        <p14:creationId xmlns:p14="http://schemas.microsoft.com/office/powerpoint/2010/main" val="70476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850" y="570957"/>
            <a:ext cx="8596668" cy="1629509"/>
          </a:xfrm>
        </p:spPr>
        <p:txBody>
          <a:bodyPr>
            <a:normAutofit/>
          </a:bodyPr>
          <a:lstStyle/>
          <a:p>
            <a:pPr algn="ctr"/>
            <a:r>
              <a:rPr lang="fa-IR" sz="6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cs typeface="B Nazanin" panose="00000400000000000000" pitchFamily="2" charset="-78"/>
              </a:rPr>
              <a:t>فصل 1؛ الگوهای عددی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8499" y="2047740"/>
            <a:ext cx="7450328" cy="3877713"/>
          </a:xfrm>
        </p:spPr>
        <p:txBody>
          <a:bodyPr>
            <a:noAutofit/>
          </a:bodyPr>
          <a:lstStyle/>
          <a:p>
            <a:pPr marL="285750" indent="-285750" algn="r" rtl="1">
              <a:buFont typeface="Wingdings" pitchFamily="2" charset="2"/>
              <a:buChar char="q"/>
            </a:pPr>
            <a:r>
              <a:rPr lang="fa-IR" sz="3600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abic Typesetting" pitchFamily="66" charset="-78"/>
                <a:cs typeface="B mitra" pitchFamily="2" charset="-78"/>
              </a:rPr>
              <a:t>رابطه‌ی طولی اعداد و الگوها از پایه‌ی اول تا پنجم</a:t>
            </a:r>
          </a:p>
          <a:p>
            <a:pPr marL="285750" indent="-285750" algn="r" rtl="1">
              <a:buFont typeface="Wingdings" pitchFamily="2" charset="2"/>
              <a:buChar char="q"/>
            </a:pPr>
            <a:r>
              <a:rPr lang="fa-IR" sz="3600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abic Typesetting" pitchFamily="66" charset="-78"/>
                <a:cs typeface="B mitra" pitchFamily="2" charset="-78"/>
              </a:rPr>
              <a:t>مبانی نظری</a:t>
            </a:r>
          </a:p>
          <a:p>
            <a:pPr marL="285750" indent="-285750" algn="r" rtl="1">
              <a:buFont typeface="Wingdings" pitchFamily="2" charset="2"/>
              <a:buChar char="q"/>
            </a:pPr>
            <a:r>
              <a:rPr lang="fa-IR" sz="3600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abic Typesetting" pitchFamily="66" charset="-78"/>
                <a:cs typeface="B mitra" pitchFamily="2" charset="-78"/>
              </a:rPr>
              <a:t>بدفهمی‌های رایج دانش‌آموزان</a:t>
            </a:r>
          </a:p>
          <a:p>
            <a:pPr marL="285750" indent="-285750" algn="r" rtl="1">
              <a:buFont typeface="Wingdings" pitchFamily="2" charset="2"/>
              <a:buChar char="q"/>
            </a:pPr>
            <a:r>
              <a:rPr lang="fa-IR" sz="3600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abic Typesetting" pitchFamily="66" charset="-78"/>
                <a:cs typeface="B mitra" pitchFamily="2" charset="-78"/>
              </a:rPr>
              <a:t>دست‌ورزی‌ها</a:t>
            </a:r>
          </a:p>
          <a:p>
            <a:pPr marL="285750" indent="-285750" algn="r" rtl="1">
              <a:buFont typeface="Wingdings" pitchFamily="2" charset="2"/>
              <a:buChar char="q"/>
            </a:pPr>
            <a:r>
              <a:rPr lang="fa-IR" sz="3600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abic Typesetting" pitchFamily="66" charset="-78"/>
                <a:cs typeface="B mitra" pitchFamily="2" charset="-78"/>
              </a:rPr>
              <a:t>بررسی صفحات کتاب</a:t>
            </a:r>
          </a:p>
          <a:p>
            <a:pPr algn="r" rtl="1"/>
            <a:endParaRPr lang="fa-IR" sz="2000" dirty="0" smtClean="0">
              <a:ln w="9525">
                <a:solidFill>
                  <a:srgbClr val="0070C0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abic Typesetting" pitchFamily="66" charset="-78"/>
              <a:cs typeface="B mitra" pitchFamily="2" charset="-78"/>
            </a:endParaRPr>
          </a:p>
          <a:p>
            <a:endParaRPr lang="en-US" sz="2000" dirty="0">
              <a:latin typeface="Arabic Typesetting" pitchFamily="66" charset="-78"/>
              <a:cs typeface="B mitra" pitchFamily="2" charset="-78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662" y="427725"/>
            <a:ext cx="8440615" cy="5984798"/>
          </a:xfrm>
        </p:spPr>
        <p:txBody>
          <a:bodyPr>
            <a:noAutofit/>
          </a:bodyPr>
          <a:lstStyle/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r>
              <a:rPr lang="fa-IR" sz="2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کاربرد:</a:t>
            </a:r>
            <a:r>
              <a:rPr lang="fa-IR" sz="2800" dirty="0">
                <a:cs typeface="B Nazanin" pitchFamily="2" charset="-78"/>
              </a:rPr>
              <a:t> </a:t>
            </a:r>
            <a:r>
              <a:rPr lang="fa-IR" sz="2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بازنمایی </a:t>
            </a:r>
            <a:r>
              <a:rPr lang="fa-IR" sz="2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مفهوم دوران با استفاده از </a:t>
            </a:r>
            <a:r>
              <a:rPr lang="fa-IR" sz="2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الگویابی</a:t>
            </a: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2800" dirty="0">
              <a:cs typeface="B Nazanin" pitchFamily="2" charset="-78"/>
            </a:endParaRP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2800" dirty="0" smtClean="0">
              <a:cs typeface="B Nazanin" pitchFamily="2" charset="-78"/>
            </a:endParaRP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2800" dirty="0" smtClean="0">
              <a:cs typeface="B Nazanin" pitchFamily="2" charset="-78"/>
            </a:endParaRP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2800" dirty="0">
              <a:cs typeface="B Nazanin" pitchFamily="2" charset="-78"/>
            </a:endParaRP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2800" dirty="0">
              <a:cs typeface="B Nazanin" pitchFamily="2" charset="-78"/>
            </a:endParaRP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2800" dirty="0" smtClean="0">
              <a:cs typeface="B Nazanin" pitchFamily="2" charset="-78"/>
            </a:endParaRPr>
          </a:p>
          <a:p>
            <a:pPr marL="0" indent="0" algn="r" defTabSz="914400" rtl="1">
              <a:spcBef>
                <a:spcPts val="0"/>
              </a:spcBef>
              <a:buClrTx/>
              <a:buSzTx/>
              <a:buNone/>
            </a:pPr>
            <a:r>
              <a:rPr lang="fa-IR" sz="2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آموزش اعداد زوج و فرد </a:t>
            </a: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2800" dirty="0">
              <a:cs typeface="B Nazanin" pitchFamily="2" charset="-78"/>
            </a:endParaRP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2800" dirty="0" smtClean="0">
              <a:cs typeface="B Nazanin" pitchFamily="2" charset="-78"/>
            </a:endParaRP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2800" dirty="0">
              <a:cs typeface="B Nazanin" pitchFamily="2" charset="-78"/>
            </a:endParaRPr>
          </a:p>
          <a:p>
            <a:pPr marL="0" indent="0" algn="r" rtl="1">
              <a:buNone/>
            </a:pPr>
            <a:endParaRPr lang="fa-IR" sz="2800" dirty="0">
              <a:cs typeface="B Nazanin" pitchFamily="2" charset="-78"/>
            </a:endParaRPr>
          </a:p>
          <a:p>
            <a:pPr algn="r" rtl="1">
              <a:buFont typeface="Wingdings" pitchFamily="2" charset="2"/>
              <a:buChar char="Ø"/>
            </a:pPr>
            <a:endParaRPr lang="en-US" sz="2800" dirty="0">
              <a:cs typeface="B Nazanin" pitchFamily="2" charset="-78"/>
            </a:endParaRPr>
          </a:p>
        </p:txBody>
      </p:sp>
      <p:grpSp>
        <p:nvGrpSpPr>
          <p:cNvPr id="6" name="گروه 8"/>
          <p:cNvGrpSpPr/>
          <p:nvPr/>
        </p:nvGrpSpPr>
        <p:grpSpPr>
          <a:xfrm>
            <a:off x="1794950" y="1472980"/>
            <a:ext cx="5756031" cy="1336431"/>
            <a:chOff x="1078523" y="2649415"/>
            <a:chExt cx="5756031" cy="1336431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692" y="2757488"/>
              <a:ext cx="5540254" cy="1097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1078523" y="2649415"/>
              <a:ext cx="5756031" cy="13364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  <p:grpSp>
        <p:nvGrpSpPr>
          <p:cNvPr id="7" name="گروه 10"/>
          <p:cNvGrpSpPr/>
          <p:nvPr/>
        </p:nvGrpSpPr>
        <p:grpSpPr>
          <a:xfrm>
            <a:off x="691662" y="4414290"/>
            <a:ext cx="7842739" cy="1172308"/>
            <a:chOff x="820615" y="4900246"/>
            <a:chExt cx="7842739" cy="1172308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462" y="5101371"/>
              <a:ext cx="7524750" cy="828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820615" y="4900246"/>
              <a:ext cx="7842739" cy="11723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</p:spTree>
    <p:extLst>
      <p:ext uri="{BB962C8B-B14F-4D97-AF65-F5344CB8AC3E}">
        <p14:creationId xmlns:p14="http://schemas.microsoft.com/office/powerpoint/2010/main" val="129717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784" y="1711570"/>
            <a:ext cx="6154615" cy="2555631"/>
          </a:xfrm>
        </p:spPr>
        <p:txBody>
          <a:bodyPr>
            <a:noAutofit/>
          </a:bodyPr>
          <a:lstStyle/>
          <a:p>
            <a:pPr algn="ctr" rtl="1"/>
            <a:r>
              <a:rPr lang="fa-IR" sz="8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  <a:t>الگوها در پایه </a:t>
            </a:r>
            <a:r>
              <a:rPr lang="fa-IR" sz="8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  <a:t>س</a:t>
            </a:r>
            <a:r>
              <a:rPr lang="fa-IR" sz="8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  <a:t>وم</a:t>
            </a:r>
            <a:br>
              <a:rPr lang="fa-IR" sz="8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</a:br>
            <a:endParaRPr lang="en-US" sz="8000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8746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2307" y="575108"/>
            <a:ext cx="7549661" cy="726154"/>
          </a:xfrm>
        </p:spPr>
        <p:txBody>
          <a:bodyPr>
            <a:normAutofit fontScale="77500" lnSpcReduction="20000"/>
          </a:bodyPr>
          <a:lstStyle/>
          <a:p>
            <a:pPr marL="0" lvl="0" indent="0" algn="ctr" rtl="1">
              <a:buClr>
                <a:srgbClr val="90C226"/>
              </a:buClr>
              <a:buNone/>
            </a:pPr>
            <a:r>
              <a:rPr lang="fa-IR" sz="3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برقراری ارتباط بین الگوهای عددی و هندسی و </a:t>
            </a:r>
            <a:r>
              <a:rPr lang="fa-IR" sz="3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پیش‌بینی </a:t>
            </a:r>
            <a:r>
              <a:rPr lang="fa-IR" sz="33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ادامه‌ی</a:t>
            </a:r>
            <a:r>
              <a:rPr lang="fa-IR" sz="33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 </a:t>
            </a:r>
            <a:r>
              <a:rPr lang="fa-IR" sz="33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الگوها</a:t>
            </a:r>
            <a:r>
              <a:rPr lang="fa-IR" sz="33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 با استفاده از رسم شک</a:t>
            </a:r>
            <a:r>
              <a:rPr lang="fa-IR" sz="3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ل</a:t>
            </a:r>
          </a:p>
          <a:p>
            <a:pPr marL="0" lvl="0" indent="0" algn="ctr" rtl="1">
              <a:buClr>
                <a:srgbClr val="90C226"/>
              </a:buClr>
              <a:buNone/>
            </a:pPr>
            <a:endParaRPr lang="fa-IR" sz="2800" dirty="0">
              <a:solidFill>
                <a:prstClr val="black">
                  <a:lumMod val="75000"/>
                  <a:lumOff val="25000"/>
                </a:prstClr>
              </a:solidFill>
              <a:cs typeface="B Nazanin" pitchFamily="2" charset="-78"/>
            </a:endParaRPr>
          </a:p>
          <a:p>
            <a:pPr marL="0" indent="0" algn="ctr" rtl="1">
              <a:buNone/>
            </a:pPr>
            <a:endParaRPr lang="fa-IR" sz="2800" dirty="0" smtClean="0">
              <a:cs typeface="B Nazanin" pitchFamily="2" charset="-78"/>
            </a:endParaRPr>
          </a:p>
          <a:p>
            <a:pPr marL="0" indent="0" algn="ctr" rtl="1">
              <a:buNone/>
            </a:pPr>
            <a:endParaRPr lang="en-US" sz="2800" dirty="0">
              <a:cs typeface="B Nazanin" pitchFamily="2" charset="-78"/>
            </a:endParaRPr>
          </a:p>
        </p:txBody>
      </p:sp>
      <p:grpSp>
        <p:nvGrpSpPr>
          <p:cNvPr id="6" name="گروه 5"/>
          <p:cNvGrpSpPr/>
          <p:nvPr/>
        </p:nvGrpSpPr>
        <p:grpSpPr>
          <a:xfrm>
            <a:off x="1172308" y="1668144"/>
            <a:ext cx="7549661" cy="3669324"/>
            <a:chOff x="1184031" y="1594338"/>
            <a:chExt cx="7549661" cy="3669324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859" y="1774218"/>
              <a:ext cx="7307455" cy="3266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1184031" y="1594338"/>
              <a:ext cx="7549661" cy="36693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</p:spTree>
    <p:extLst>
      <p:ext uri="{BB962C8B-B14F-4D97-AF65-F5344CB8AC3E}">
        <p14:creationId xmlns:p14="http://schemas.microsoft.com/office/powerpoint/2010/main" val="39185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668892"/>
            <a:ext cx="8596668" cy="972346"/>
          </a:xfrm>
        </p:spPr>
        <p:txBody>
          <a:bodyPr>
            <a:normAutofit/>
          </a:bodyPr>
          <a:lstStyle/>
          <a:p>
            <a:pPr marL="0" indent="0" algn="ctr" rtl="1">
              <a:buClr>
                <a:srgbClr val="90C226"/>
              </a:buClr>
              <a:buNone/>
            </a:pPr>
            <a:r>
              <a:rPr lang="fa-IR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آموزش ماشین‌های ورودی – خروجی و ارتباط آن با ضابطه‌ی  الگو (جمع و تفریق )</a:t>
            </a:r>
          </a:p>
        </p:txBody>
      </p:sp>
      <p:grpSp>
        <p:nvGrpSpPr>
          <p:cNvPr id="4" name="گروه 3"/>
          <p:cNvGrpSpPr/>
          <p:nvPr/>
        </p:nvGrpSpPr>
        <p:grpSpPr>
          <a:xfrm>
            <a:off x="1465382" y="1912325"/>
            <a:ext cx="6530991" cy="4218843"/>
            <a:chOff x="1137138" y="1207477"/>
            <a:chExt cx="6799385" cy="4689231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625" y="1468315"/>
              <a:ext cx="2800350" cy="2209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3457" y="1677865"/>
              <a:ext cx="2714625" cy="1790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6883" y="3823554"/>
              <a:ext cx="4600575" cy="166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1137138" y="1207477"/>
              <a:ext cx="6799385" cy="46892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</p:spTree>
    <p:extLst>
      <p:ext uri="{BB962C8B-B14F-4D97-AF65-F5344CB8AC3E}">
        <p14:creationId xmlns:p14="http://schemas.microsoft.com/office/powerpoint/2010/main" val="400730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662" y="427725"/>
            <a:ext cx="8440615" cy="5984798"/>
          </a:xfrm>
        </p:spPr>
        <p:txBody>
          <a:bodyPr>
            <a:noAutofit/>
          </a:bodyPr>
          <a:lstStyle/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r>
              <a:rPr lang="fa-IR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کاربرد: معرفی هزار</a:t>
            </a: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2800" dirty="0">
              <a:cs typeface="B Nazanin" pitchFamily="2" charset="-78"/>
            </a:endParaRP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2800" dirty="0" smtClean="0">
              <a:cs typeface="B Nazanin" pitchFamily="2" charset="-78"/>
            </a:endParaRP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2800" dirty="0" smtClean="0">
              <a:cs typeface="B Nazanin" pitchFamily="2" charset="-78"/>
            </a:endParaRP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2800" dirty="0">
              <a:cs typeface="B Nazanin" pitchFamily="2" charset="-78"/>
            </a:endParaRP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2800" dirty="0" smtClean="0">
              <a:cs typeface="B Nazanin" pitchFamily="2" charset="-78"/>
            </a:endParaRP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2800" dirty="0">
              <a:cs typeface="B Nazanin" pitchFamily="2" charset="-78"/>
            </a:endParaRPr>
          </a:p>
          <a:p>
            <a:pPr marL="0" indent="0" algn="r" defTabSz="914400" rtl="1">
              <a:spcBef>
                <a:spcPts val="0"/>
              </a:spcBef>
              <a:buClrTx/>
              <a:buSzTx/>
              <a:buNone/>
            </a:pPr>
            <a:r>
              <a:rPr lang="fa-IR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آموزش مفهوم ضرب</a:t>
            </a: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2800" dirty="0">
              <a:cs typeface="B Nazanin" pitchFamily="2" charset="-78"/>
            </a:endParaRP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2800" dirty="0">
              <a:cs typeface="B Nazanin" pitchFamily="2" charset="-78"/>
            </a:endParaRP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2800" dirty="0" smtClean="0">
              <a:cs typeface="B Nazanin" pitchFamily="2" charset="-78"/>
            </a:endParaRP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2800" dirty="0">
              <a:cs typeface="B Nazanin" pitchFamily="2" charset="-78"/>
            </a:endParaRPr>
          </a:p>
          <a:p>
            <a:pPr marL="0" indent="0" algn="r" rtl="1">
              <a:buNone/>
            </a:pPr>
            <a:endParaRPr lang="fa-IR" sz="2800" dirty="0">
              <a:cs typeface="B Nazanin" pitchFamily="2" charset="-78"/>
            </a:endParaRPr>
          </a:p>
          <a:p>
            <a:pPr algn="r" rtl="1">
              <a:buFont typeface="Wingdings" pitchFamily="2" charset="2"/>
              <a:buChar char="Ø"/>
            </a:pPr>
            <a:endParaRPr lang="en-US" sz="2800" dirty="0">
              <a:cs typeface="B Nazanin" pitchFamily="2" charset="-78"/>
            </a:endParaRPr>
          </a:p>
        </p:txBody>
      </p:sp>
      <p:grpSp>
        <p:nvGrpSpPr>
          <p:cNvPr id="2" name="گروه 12"/>
          <p:cNvGrpSpPr/>
          <p:nvPr/>
        </p:nvGrpSpPr>
        <p:grpSpPr>
          <a:xfrm>
            <a:off x="867508" y="961292"/>
            <a:ext cx="6588369" cy="2379784"/>
            <a:chOff x="867508" y="855785"/>
            <a:chExt cx="6588369" cy="2379784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1115" y="1029433"/>
              <a:ext cx="6324600" cy="1962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867508" y="855785"/>
              <a:ext cx="6588369" cy="237978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  <p:grpSp>
        <p:nvGrpSpPr>
          <p:cNvPr id="4" name="گروه 14"/>
          <p:cNvGrpSpPr/>
          <p:nvPr/>
        </p:nvGrpSpPr>
        <p:grpSpPr>
          <a:xfrm>
            <a:off x="1301261" y="3997568"/>
            <a:ext cx="5861538" cy="2297723"/>
            <a:chOff x="1195754" y="3856892"/>
            <a:chExt cx="5861538" cy="2297723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6104" y="4059115"/>
              <a:ext cx="5591175" cy="1905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1195754" y="3856892"/>
              <a:ext cx="5861538" cy="229772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</p:spTree>
    <p:extLst>
      <p:ext uri="{BB962C8B-B14F-4D97-AF65-F5344CB8AC3E}">
        <p14:creationId xmlns:p14="http://schemas.microsoft.com/office/powerpoint/2010/main" val="1853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662" y="427725"/>
            <a:ext cx="8440615" cy="5984798"/>
          </a:xfrm>
        </p:spPr>
        <p:txBody>
          <a:bodyPr>
            <a:noAutofit/>
          </a:bodyPr>
          <a:lstStyle/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r>
              <a:rPr lang="fa-IR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کاربرد </a:t>
            </a:r>
            <a:r>
              <a:rPr lang="fa-IR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الگو در حل مسئله</a:t>
            </a: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2800" dirty="0">
              <a:cs typeface="B Nazanin" pitchFamily="2" charset="-78"/>
            </a:endParaRP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2800" dirty="0" smtClean="0">
              <a:cs typeface="B Nazanin" pitchFamily="2" charset="-78"/>
            </a:endParaRP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2800" dirty="0">
              <a:cs typeface="B Nazanin" pitchFamily="2" charset="-78"/>
            </a:endParaRPr>
          </a:p>
          <a:p>
            <a:pPr marL="0" indent="0" algn="r" rtl="1">
              <a:buNone/>
            </a:pPr>
            <a:endParaRPr lang="fa-IR" sz="2800" dirty="0">
              <a:cs typeface="B Nazanin" pitchFamily="2" charset="-78"/>
            </a:endParaRPr>
          </a:p>
          <a:p>
            <a:pPr algn="r" rtl="1">
              <a:buFont typeface="Wingdings" pitchFamily="2" charset="2"/>
              <a:buChar char="Ø"/>
            </a:pPr>
            <a:endParaRPr lang="en-US" sz="2800" dirty="0">
              <a:cs typeface="B Nazanin" pitchFamily="2" charset="-78"/>
            </a:endParaRPr>
          </a:p>
        </p:txBody>
      </p:sp>
      <p:grpSp>
        <p:nvGrpSpPr>
          <p:cNvPr id="4" name="گروه 5"/>
          <p:cNvGrpSpPr/>
          <p:nvPr/>
        </p:nvGrpSpPr>
        <p:grpSpPr>
          <a:xfrm>
            <a:off x="1837535" y="1184030"/>
            <a:ext cx="5489384" cy="2098432"/>
            <a:chOff x="782462" y="3868615"/>
            <a:chExt cx="6181046" cy="2579077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462" y="4097948"/>
              <a:ext cx="5965861" cy="23497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782462" y="3868615"/>
              <a:ext cx="6181046" cy="25790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گروه 3"/>
          <p:cNvGrpSpPr/>
          <p:nvPr/>
        </p:nvGrpSpPr>
        <p:grpSpPr>
          <a:xfrm>
            <a:off x="1887413" y="3540372"/>
            <a:ext cx="5369169" cy="2731477"/>
            <a:chOff x="1477108" y="3305908"/>
            <a:chExt cx="6142892" cy="3552092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9875" y="3498607"/>
              <a:ext cx="5830745" cy="3230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1477108" y="3305908"/>
              <a:ext cx="6142892" cy="35520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</p:spTree>
    <p:extLst>
      <p:ext uri="{BB962C8B-B14F-4D97-AF65-F5344CB8AC3E}">
        <p14:creationId xmlns:p14="http://schemas.microsoft.com/office/powerpoint/2010/main" val="420721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784" y="1711570"/>
            <a:ext cx="6154615" cy="2555631"/>
          </a:xfrm>
        </p:spPr>
        <p:txBody>
          <a:bodyPr>
            <a:noAutofit/>
          </a:bodyPr>
          <a:lstStyle/>
          <a:p>
            <a:pPr algn="ctr" rtl="1"/>
            <a:r>
              <a:rPr lang="fa-IR" sz="8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  <a:t>الگوها در پایه چهارم</a:t>
            </a:r>
            <a:br>
              <a:rPr lang="fa-IR" sz="8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</a:br>
            <a:endParaRPr lang="en-US" sz="8000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9808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644775"/>
            <a:ext cx="8596668" cy="879230"/>
          </a:xfrm>
        </p:spPr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fa-IR" sz="2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پیش بینی </a:t>
            </a:r>
            <a:r>
              <a:rPr lang="fa-IR" sz="26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ادامه‌ی</a:t>
            </a:r>
            <a:r>
              <a:rPr lang="fa-IR" sz="2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 </a:t>
            </a:r>
            <a:r>
              <a:rPr lang="fa-IR" sz="26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الگوها</a:t>
            </a:r>
            <a:r>
              <a:rPr lang="fa-IR" sz="2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 با</a:t>
            </a:r>
            <a:r>
              <a:rPr lang="fa-IR" sz="2800" dirty="0" smtClean="0">
                <a:cs typeface="B Nazanin" pitchFamily="2" charset="-78"/>
              </a:rPr>
              <a:t> </a:t>
            </a:r>
            <a:r>
              <a:rPr lang="fa-IR" sz="2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استفاده از </a:t>
            </a:r>
            <a:r>
              <a:rPr lang="fa-IR" sz="26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ضابطه‌ی</a:t>
            </a:r>
            <a:r>
              <a:rPr lang="fa-IR" sz="2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 الگو برای جملات نزدیک</a:t>
            </a:r>
            <a:endParaRPr lang="fa-IR" sz="2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B Nazanin"/>
            </a:endParaRPr>
          </a:p>
          <a:p>
            <a:pPr algn="ctr" rtl="1">
              <a:buFont typeface="Wingdings" pitchFamily="2" charset="2"/>
              <a:buChar char="Ø"/>
            </a:pPr>
            <a:endParaRPr lang="fa-IR" sz="2800" dirty="0" smtClean="0">
              <a:cs typeface="B Nazanin" pitchFamily="2" charset="-78"/>
            </a:endParaRPr>
          </a:p>
          <a:p>
            <a:pPr marL="0" indent="0" algn="ctr" rtl="1">
              <a:buNone/>
            </a:pPr>
            <a:endParaRPr lang="en-US" sz="2800" dirty="0">
              <a:cs typeface="B Nazanin" pitchFamily="2" charset="-78"/>
            </a:endParaRPr>
          </a:p>
        </p:txBody>
      </p:sp>
      <p:grpSp>
        <p:nvGrpSpPr>
          <p:cNvPr id="6" name="گروه 5"/>
          <p:cNvGrpSpPr/>
          <p:nvPr/>
        </p:nvGrpSpPr>
        <p:grpSpPr>
          <a:xfrm>
            <a:off x="785445" y="1828799"/>
            <a:ext cx="8593015" cy="3598985"/>
            <a:chOff x="1066800" y="1828800"/>
            <a:chExt cx="7809222" cy="2684585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3434" y="2450123"/>
              <a:ext cx="7502588" cy="1219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1066800" y="1828800"/>
              <a:ext cx="7809222" cy="268458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</p:spTree>
    <p:extLst>
      <p:ext uri="{BB962C8B-B14F-4D97-AF65-F5344CB8AC3E}">
        <p14:creationId xmlns:p14="http://schemas.microsoft.com/office/powerpoint/2010/main" val="226392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750283"/>
            <a:ext cx="8596668" cy="1008183"/>
          </a:xfrm>
        </p:spPr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fa-IR" sz="2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آموزش ماشین‌های ورودی – خروجی و ارتباط آن با ضابطه‌ی  الگو (ضرب و تقسیم </a:t>
            </a:r>
            <a:r>
              <a:rPr lang="fa-IR" sz="2400" dirty="0" smtClean="0">
                <a:cs typeface="B Nazanin" pitchFamily="2" charset="-78"/>
              </a:rPr>
              <a:t>)</a:t>
            </a:r>
          </a:p>
          <a:p>
            <a:pPr marL="0" indent="0" algn="ctr" rtl="1">
              <a:buNone/>
            </a:pPr>
            <a:endParaRPr lang="fa-IR" sz="2600" b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B Nazanin"/>
            </a:endParaRPr>
          </a:p>
          <a:p>
            <a:pPr marL="0" indent="0" algn="ctr" rtl="1">
              <a:buNone/>
            </a:pPr>
            <a:endParaRPr lang="fa-IR" sz="2800" dirty="0">
              <a:cs typeface="B Nazanin" pitchFamily="2" charset="-78"/>
            </a:endParaRPr>
          </a:p>
        </p:txBody>
      </p:sp>
      <p:grpSp>
        <p:nvGrpSpPr>
          <p:cNvPr id="6" name="گروه 5"/>
          <p:cNvGrpSpPr/>
          <p:nvPr/>
        </p:nvGrpSpPr>
        <p:grpSpPr>
          <a:xfrm>
            <a:off x="1148861" y="2168769"/>
            <a:ext cx="7479983" cy="2931265"/>
            <a:chOff x="1148862" y="2168769"/>
            <a:chExt cx="6342184" cy="2450123"/>
          </a:xfrm>
        </p:grpSpPr>
        <p:pic>
          <p:nvPicPr>
            <p:cNvPr id="1229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5256" y="2350475"/>
              <a:ext cx="6075118" cy="21150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1148862" y="2168769"/>
              <a:ext cx="6342184" cy="245012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</p:spTree>
    <p:extLst>
      <p:ext uri="{BB962C8B-B14F-4D97-AF65-F5344CB8AC3E}">
        <p14:creationId xmlns:p14="http://schemas.microsoft.com/office/powerpoint/2010/main" val="132730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662" y="427725"/>
            <a:ext cx="8440615" cy="5984798"/>
          </a:xfrm>
        </p:spPr>
        <p:txBody>
          <a:bodyPr>
            <a:noAutofit/>
          </a:bodyPr>
          <a:lstStyle/>
          <a:p>
            <a:pPr marL="0" indent="0" algn="r" defTabSz="914400" rtl="1">
              <a:spcBef>
                <a:spcPts val="0"/>
              </a:spcBef>
              <a:buClrTx/>
              <a:buSzTx/>
              <a:buNone/>
            </a:pPr>
            <a:r>
              <a:rPr lang="fa-IR" sz="2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کاربرد: </a:t>
            </a:r>
            <a:r>
              <a:rPr lang="fa-IR" sz="2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آموزش میلیون </a:t>
            </a:r>
            <a:endParaRPr lang="fa-IR" sz="2600" b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B Nazanin"/>
            </a:endParaRP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2800" dirty="0">
              <a:cs typeface="B Nazanin" pitchFamily="2" charset="-78"/>
            </a:endParaRP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2800" dirty="0" smtClean="0">
              <a:cs typeface="B Nazanin" pitchFamily="2" charset="-78"/>
            </a:endParaRP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2800" dirty="0">
              <a:cs typeface="B Nazanin" pitchFamily="2" charset="-78"/>
            </a:endParaRP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2800" dirty="0">
              <a:cs typeface="B Nazanin" pitchFamily="2" charset="-78"/>
            </a:endParaRP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r>
              <a:rPr lang="fa-IR" sz="2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آموزش مضارب 2 و ۵ </a:t>
            </a:r>
            <a:endParaRPr lang="fa-IR" sz="2600" b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B Nazanin"/>
            </a:endParaRP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2800" dirty="0">
              <a:cs typeface="B Nazanin" pitchFamily="2" charset="-78"/>
            </a:endParaRP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2800" dirty="0" smtClean="0">
              <a:cs typeface="B Nazanin" pitchFamily="2" charset="-78"/>
            </a:endParaRP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2800" dirty="0" smtClean="0">
              <a:cs typeface="B Nazanin" pitchFamily="2" charset="-78"/>
            </a:endParaRP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2800" dirty="0">
              <a:cs typeface="B Nazanin" pitchFamily="2" charset="-78"/>
            </a:endParaRP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2800" dirty="0">
              <a:cs typeface="B Nazanin" pitchFamily="2" charset="-78"/>
            </a:endParaRPr>
          </a:p>
          <a:p>
            <a:pPr marL="0" indent="0" algn="r" defTabSz="914400" rtl="1">
              <a:spcBef>
                <a:spcPts val="0"/>
              </a:spcBef>
              <a:buClrTx/>
              <a:buSzTx/>
              <a:buNone/>
            </a:pPr>
            <a:r>
              <a:rPr lang="fa-IR" sz="2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کاربرد الگو در حل مسئله</a:t>
            </a: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2800" dirty="0">
              <a:cs typeface="B Nazanin" pitchFamily="2" charset="-78"/>
            </a:endParaRP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2800" dirty="0" smtClean="0">
              <a:cs typeface="B Nazanin" pitchFamily="2" charset="-78"/>
            </a:endParaRP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2800" dirty="0">
              <a:cs typeface="B Nazanin" pitchFamily="2" charset="-78"/>
            </a:endParaRPr>
          </a:p>
          <a:p>
            <a:pPr marL="0" indent="0" algn="r" rtl="1">
              <a:buNone/>
            </a:pPr>
            <a:endParaRPr lang="fa-IR" sz="2800" dirty="0">
              <a:cs typeface="B Nazanin" pitchFamily="2" charset="-78"/>
            </a:endParaRPr>
          </a:p>
          <a:p>
            <a:pPr algn="r" rtl="1">
              <a:buFont typeface="Wingdings" pitchFamily="2" charset="2"/>
              <a:buChar char="Ø"/>
            </a:pPr>
            <a:endParaRPr lang="en-US" sz="2800" dirty="0">
              <a:cs typeface="B Nazanin" pitchFamily="2" charset="-78"/>
            </a:endParaRPr>
          </a:p>
        </p:txBody>
      </p:sp>
      <p:grpSp>
        <p:nvGrpSpPr>
          <p:cNvPr id="2" name="گروه 7"/>
          <p:cNvGrpSpPr/>
          <p:nvPr/>
        </p:nvGrpSpPr>
        <p:grpSpPr>
          <a:xfrm>
            <a:off x="1125418" y="1101969"/>
            <a:ext cx="6307015" cy="1186229"/>
            <a:chOff x="1477108" y="1043354"/>
            <a:chExt cx="6307015" cy="1186229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536" y="1181833"/>
              <a:ext cx="6048375" cy="1047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477108" y="1043354"/>
              <a:ext cx="6307015" cy="11862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  <p:grpSp>
        <p:nvGrpSpPr>
          <p:cNvPr id="4" name="گروه 9"/>
          <p:cNvGrpSpPr/>
          <p:nvPr/>
        </p:nvGrpSpPr>
        <p:grpSpPr>
          <a:xfrm>
            <a:off x="961291" y="3305905"/>
            <a:ext cx="6787662" cy="1606062"/>
            <a:chOff x="773723" y="2942492"/>
            <a:chExt cx="6787662" cy="1606062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115" y="3054961"/>
              <a:ext cx="6532318" cy="13789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773723" y="2942492"/>
              <a:ext cx="6787662" cy="160606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</p:spTree>
    <p:extLst>
      <p:ext uri="{BB962C8B-B14F-4D97-AF65-F5344CB8AC3E}">
        <p14:creationId xmlns:p14="http://schemas.microsoft.com/office/powerpoint/2010/main" val="385167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38" y="164124"/>
            <a:ext cx="8573178" cy="234461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Nazanin" panose="00000400000000000000" pitchFamily="2" charset="-78"/>
              </a:rPr>
              <a:t/>
            </a:r>
            <a:br>
              <a:rPr lang="fa-I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Nazanin" panose="00000400000000000000" pitchFamily="2" charset="-78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492" y="1454819"/>
            <a:ext cx="8258330" cy="2121875"/>
          </a:xfrm>
        </p:spPr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fa-IR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  <a:t>رابطه ی طولی اعداد و الگوها از پایه ی اول تا پنجم</a:t>
            </a:r>
          </a:p>
        </p:txBody>
      </p:sp>
    </p:spTree>
    <p:extLst>
      <p:ext uri="{BB962C8B-B14F-4D97-AF65-F5344CB8AC3E}">
        <p14:creationId xmlns:p14="http://schemas.microsoft.com/office/powerpoint/2010/main" val="31731921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784" y="1711570"/>
            <a:ext cx="6154615" cy="2555631"/>
          </a:xfrm>
        </p:spPr>
        <p:txBody>
          <a:bodyPr>
            <a:noAutofit/>
          </a:bodyPr>
          <a:lstStyle/>
          <a:p>
            <a:pPr algn="ctr" rtl="1"/>
            <a:r>
              <a:rPr lang="fa-IR" sz="8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  <a:t>الگوها در پایه پنجم</a:t>
            </a:r>
            <a:br>
              <a:rPr lang="fa-IR" sz="8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</a:br>
            <a:endParaRPr lang="en-US" sz="8000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3213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325" y="608266"/>
            <a:ext cx="7971694" cy="587488"/>
          </a:xfrm>
        </p:spPr>
        <p:txBody>
          <a:bodyPr>
            <a:noAutofit/>
          </a:bodyPr>
          <a:lstStyle/>
          <a:p>
            <a:pPr marL="0" lvl="0" indent="0" algn="ctr" rtl="1">
              <a:buClr>
                <a:srgbClr val="90C226"/>
              </a:buClr>
              <a:buNone/>
            </a:pPr>
            <a:r>
              <a:rPr lang="fa-IR" sz="26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پیش‌بینی</a:t>
            </a:r>
            <a:r>
              <a:rPr lang="fa-IR" sz="2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 </a:t>
            </a:r>
            <a:r>
              <a:rPr lang="fa-IR" sz="26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ادامه‌ی</a:t>
            </a:r>
            <a:r>
              <a:rPr lang="fa-IR" sz="2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 </a:t>
            </a:r>
            <a:r>
              <a:rPr lang="fa-IR" sz="26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الگوها</a:t>
            </a:r>
            <a:r>
              <a:rPr lang="fa-IR" sz="2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 با استفاده از </a:t>
            </a:r>
            <a:r>
              <a:rPr lang="fa-IR" sz="26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ضابطه‌ی</a:t>
            </a:r>
            <a:r>
              <a:rPr lang="fa-IR" sz="2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 الگو برای جملات د</a:t>
            </a:r>
            <a:r>
              <a:rPr lang="fa-IR" sz="26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و</a:t>
            </a:r>
            <a:r>
              <a:rPr lang="fa-IR" sz="2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ر</a:t>
            </a:r>
            <a:endParaRPr lang="fa-IR" sz="2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B Nazanin"/>
            </a:endParaRPr>
          </a:p>
          <a:p>
            <a:pPr marL="0" indent="0" algn="ctr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grpSp>
        <p:nvGrpSpPr>
          <p:cNvPr id="6" name="گروه 5"/>
          <p:cNvGrpSpPr/>
          <p:nvPr/>
        </p:nvGrpSpPr>
        <p:grpSpPr>
          <a:xfrm>
            <a:off x="1441938" y="1312985"/>
            <a:ext cx="6685817" cy="5076093"/>
            <a:chOff x="1371600" y="1406769"/>
            <a:chExt cx="6685817" cy="5076093"/>
          </a:xfrm>
        </p:grpSpPr>
        <p:pic>
          <p:nvPicPr>
            <p:cNvPr id="1433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7450" y="4096848"/>
              <a:ext cx="5667375" cy="228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967" y="1561002"/>
              <a:ext cx="6267450" cy="2352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1371600" y="1406769"/>
              <a:ext cx="6518031" cy="50760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</p:spTree>
    <p:extLst>
      <p:ext uri="{BB962C8B-B14F-4D97-AF65-F5344CB8AC3E}">
        <p14:creationId xmlns:p14="http://schemas.microsoft.com/office/powerpoint/2010/main" val="111323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662" y="427725"/>
            <a:ext cx="8440615" cy="5984798"/>
          </a:xfrm>
        </p:spPr>
        <p:txBody>
          <a:bodyPr>
            <a:noAutofit/>
          </a:bodyPr>
          <a:lstStyle/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r>
              <a:rPr lang="fa-IR" sz="2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کاربرد: تعمیم جدول ارزش مکانی تا میلیارد </a:t>
            </a: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2800" dirty="0">
              <a:cs typeface="B Nazanin" pitchFamily="2" charset="-78"/>
            </a:endParaRP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2800" dirty="0" smtClean="0">
              <a:cs typeface="B Nazanin" pitchFamily="2" charset="-78"/>
            </a:endParaRP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2800" dirty="0">
              <a:cs typeface="B Nazanin" pitchFamily="2" charset="-78"/>
            </a:endParaRP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2800" dirty="0" smtClean="0">
              <a:cs typeface="B Nazanin" pitchFamily="2" charset="-78"/>
            </a:endParaRP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2800" dirty="0">
              <a:cs typeface="B Nazanin" pitchFamily="2" charset="-78"/>
            </a:endParaRP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2800" dirty="0">
              <a:cs typeface="B Nazanin" pitchFamily="2" charset="-78"/>
            </a:endParaRP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2800" dirty="0" smtClean="0">
              <a:cs typeface="B Nazanin" pitchFamily="2" charset="-78"/>
            </a:endParaRP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2800" dirty="0">
              <a:cs typeface="B Nazanin" pitchFamily="2" charset="-78"/>
            </a:endParaRPr>
          </a:p>
          <a:p>
            <a:pPr marL="0" indent="0" algn="r" rtl="1">
              <a:buNone/>
            </a:pPr>
            <a:endParaRPr lang="fa-IR" sz="2800" dirty="0">
              <a:cs typeface="B Nazanin" pitchFamily="2" charset="-78"/>
            </a:endParaRPr>
          </a:p>
          <a:p>
            <a:pPr algn="r" rtl="1">
              <a:buFont typeface="Wingdings" pitchFamily="2" charset="2"/>
              <a:buChar char="Ø"/>
            </a:pPr>
            <a:endParaRPr lang="en-US" sz="2800" dirty="0">
              <a:cs typeface="B Nazanin" pitchFamily="2" charset="-78"/>
            </a:endParaRPr>
          </a:p>
        </p:txBody>
      </p:sp>
      <p:grpSp>
        <p:nvGrpSpPr>
          <p:cNvPr id="4" name="گروه 3"/>
          <p:cNvGrpSpPr/>
          <p:nvPr/>
        </p:nvGrpSpPr>
        <p:grpSpPr>
          <a:xfrm>
            <a:off x="1430215" y="1125415"/>
            <a:ext cx="7057293" cy="4958862"/>
            <a:chOff x="1430215" y="1125415"/>
            <a:chExt cx="7057293" cy="4958862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6607" y="1227993"/>
              <a:ext cx="6734972" cy="4750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1430215" y="1125415"/>
              <a:ext cx="7057293" cy="495886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</p:spTree>
    <p:extLst>
      <p:ext uri="{BB962C8B-B14F-4D97-AF65-F5344CB8AC3E}">
        <p14:creationId xmlns:p14="http://schemas.microsoft.com/office/powerpoint/2010/main" val="284670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662" y="427725"/>
            <a:ext cx="8440615" cy="5984798"/>
          </a:xfrm>
        </p:spPr>
        <p:txBody>
          <a:bodyPr>
            <a:noAutofit/>
          </a:bodyPr>
          <a:lstStyle/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r>
              <a:rPr lang="fa-IR" sz="2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کاربرد: بیان </a:t>
            </a:r>
            <a:r>
              <a:rPr lang="fa-IR" sz="2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مفهوم تناسب از طریق </a:t>
            </a:r>
            <a:r>
              <a:rPr lang="fa-IR" sz="26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الگویابی</a:t>
            </a:r>
            <a:endParaRPr lang="fa-IR" sz="2600" b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B Nazanin"/>
            </a:endParaRP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2800" dirty="0">
              <a:cs typeface="B Nazanin" pitchFamily="2" charset="-78"/>
            </a:endParaRP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2800" dirty="0" smtClean="0">
              <a:cs typeface="B Nazanin" pitchFamily="2" charset="-78"/>
            </a:endParaRP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2800" dirty="0">
              <a:cs typeface="B Nazanin" pitchFamily="2" charset="-78"/>
            </a:endParaRP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2800" dirty="0" smtClean="0">
              <a:cs typeface="B Nazanin" pitchFamily="2" charset="-78"/>
            </a:endParaRP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2800" dirty="0" smtClean="0">
              <a:cs typeface="B Nazanin" pitchFamily="2" charset="-78"/>
            </a:endParaRP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2800" dirty="0">
              <a:cs typeface="B Nazanin" pitchFamily="2" charset="-78"/>
            </a:endParaRP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2800" dirty="0">
              <a:cs typeface="B Nazanin" pitchFamily="2" charset="-78"/>
            </a:endParaRP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2800" dirty="0">
              <a:cs typeface="B Nazanin" pitchFamily="2" charset="-78"/>
            </a:endParaRP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2800" dirty="0" smtClean="0">
              <a:cs typeface="B Nazanin" pitchFamily="2" charset="-78"/>
            </a:endParaRPr>
          </a:p>
          <a:p>
            <a:pPr marL="0" lvl="0" indent="0" algn="r" defTabSz="914400" rtl="1">
              <a:spcBef>
                <a:spcPts val="0"/>
              </a:spcBef>
              <a:buClrTx/>
              <a:buSzTx/>
              <a:buNone/>
            </a:pPr>
            <a:endParaRPr lang="fa-IR" sz="2800" dirty="0">
              <a:cs typeface="B Nazanin" pitchFamily="2" charset="-78"/>
            </a:endParaRPr>
          </a:p>
          <a:p>
            <a:pPr marL="0" indent="0" algn="r" rtl="1">
              <a:buNone/>
            </a:pPr>
            <a:endParaRPr lang="fa-IR" sz="2800" dirty="0">
              <a:cs typeface="B Nazanin" pitchFamily="2" charset="-78"/>
            </a:endParaRPr>
          </a:p>
          <a:p>
            <a:pPr algn="r" rtl="1">
              <a:buFont typeface="Wingdings" pitchFamily="2" charset="2"/>
              <a:buChar char="Ø"/>
            </a:pPr>
            <a:endParaRPr lang="en-US" sz="2800" dirty="0">
              <a:cs typeface="B Nazanin" pitchFamily="2" charset="-78"/>
            </a:endParaRPr>
          </a:p>
        </p:txBody>
      </p:sp>
      <p:grpSp>
        <p:nvGrpSpPr>
          <p:cNvPr id="4" name="گروه 3"/>
          <p:cNvGrpSpPr/>
          <p:nvPr/>
        </p:nvGrpSpPr>
        <p:grpSpPr>
          <a:xfrm>
            <a:off x="1188652" y="1497580"/>
            <a:ext cx="7209692" cy="2754923"/>
            <a:chOff x="773723" y="808892"/>
            <a:chExt cx="7209692" cy="2754923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017" y="1004896"/>
              <a:ext cx="6734175" cy="2409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773723" y="808892"/>
              <a:ext cx="7209692" cy="275492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</p:spTree>
    <p:extLst>
      <p:ext uri="{BB962C8B-B14F-4D97-AF65-F5344CB8AC3E}">
        <p14:creationId xmlns:p14="http://schemas.microsoft.com/office/powerpoint/2010/main" val="81822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38" y="164124"/>
            <a:ext cx="8573178" cy="234461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Nazanin" panose="00000400000000000000" pitchFamily="2" charset="-78"/>
              </a:rPr>
              <a:t/>
            </a:r>
            <a:br>
              <a:rPr lang="fa-I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Nazanin" panose="00000400000000000000" pitchFamily="2" charset="-78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415" y="1441940"/>
            <a:ext cx="9272954" cy="2121875"/>
          </a:xfrm>
        </p:spPr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fa-IR" sz="9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  <a:t>مبانی نظری</a:t>
            </a:r>
          </a:p>
        </p:txBody>
      </p:sp>
    </p:spTree>
    <p:extLst>
      <p:ext uri="{BB962C8B-B14F-4D97-AF65-F5344CB8AC3E}">
        <p14:creationId xmlns:p14="http://schemas.microsoft.com/office/powerpoint/2010/main" val="3162276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38" y="164124"/>
            <a:ext cx="8573178" cy="234461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Nazanin" panose="00000400000000000000" pitchFamily="2" charset="-78"/>
              </a:rPr>
              <a:t/>
            </a:r>
            <a:br>
              <a:rPr lang="fa-I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Nazanin" panose="00000400000000000000" pitchFamily="2" charset="-78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738" y="187570"/>
            <a:ext cx="9272954" cy="6670430"/>
          </a:xfrm>
        </p:spPr>
        <p:txBody>
          <a:bodyPr>
            <a:normAutofit/>
          </a:bodyPr>
          <a:lstStyle/>
          <a:p>
            <a:pPr marL="0" indent="0" algn="just" rtl="1">
              <a:buNone/>
            </a:pPr>
            <a:r>
              <a:rPr lang="fa-IR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  <a:t>انواع </a:t>
            </a:r>
            <a:r>
              <a:rPr lang="fa-IR" sz="40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  <a:t>الگوها</a:t>
            </a:r>
            <a:r>
              <a:rPr lang="fa-IR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  <a:t>:</a:t>
            </a:r>
          </a:p>
          <a:p>
            <a:pPr marL="0" indent="0" algn="just" rtl="1">
              <a:buNone/>
            </a:pPr>
            <a:r>
              <a:rPr lang="fa-IR" sz="2800" dirty="0" smtClean="0">
                <a:cs typeface="B Mitra" pitchFamily="2" charset="-78"/>
              </a:rPr>
              <a:t>تکرار </a:t>
            </a:r>
            <a:r>
              <a:rPr lang="fa-IR" sz="2800" dirty="0">
                <a:cs typeface="B Mitra" pitchFamily="2" charset="-78"/>
              </a:rPr>
              <a:t>شونده: آنچه در این </a:t>
            </a:r>
            <a:r>
              <a:rPr lang="fa-IR" sz="2800" dirty="0" err="1">
                <a:cs typeface="B Mitra" pitchFamily="2" charset="-78"/>
              </a:rPr>
              <a:t>الگوها</a:t>
            </a:r>
            <a:r>
              <a:rPr lang="fa-IR" sz="2800" dirty="0">
                <a:cs typeface="B Mitra" pitchFamily="2" charset="-78"/>
              </a:rPr>
              <a:t> اهمیت دارد درک هسته ی الگو </a:t>
            </a:r>
            <a:r>
              <a:rPr lang="fa-IR" sz="2800" dirty="0" smtClean="0">
                <a:cs typeface="B Mitra" pitchFamily="2" charset="-78"/>
              </a:rPr>
              <a:t>است.</a:t>
            </a:r>
          </a:p>
          <a:p>
            <a:pPr marL="0" indent="0" algn="just" rtl="1">
              <a:buNone/>
            </a:pPr>
            <a:endParaRPr lang="fa-IR" sz="2800" dirty="0">
              <a:cs typeface="B Mitra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Mitra" pitchFamily="2" charset="-78"/>
            </a:endParaRPr>
          </a:p>
          <a:p>
            <a:pPr marL="0" indent="0" algn="just" rtl="1">
              <a:buNone/>
            </a:pPr>
            <a:endParaRPr lang="fa-IR" sz="2800" dirty="0">
              <a:cs typeface="B Mitra" pitchFamily="2" charset="-78"/>
            </a:endParaRPr>
          </a:p>
          <a:p>
            <a:pPr marL="0" indent="0" algn="just" rtl="1">
              <a:buNone/>
            </a:pPr>
            <a:r>
              <a:rPr lang="fa-IR" sz="2800" dirty="0" smtClean="0">
                <a:cs typeface="B Mitra" pitchFamily="2" charset="-78"/>
              </a:rPr>
              <a:t> </a:t>
            </a:r>
          </a:p>
          <a:p>
            <a:pPr marL="0" indent="0" algn="just" rtl="1">
              <a:buNone/>
            </a:pPr>
            <a:endParaRPr lang="fa-IR" sz="2800" dirty="0">
              <a:cs typeface="B Mitra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Mitra" pitchFamily="2" charset="-78"/>
            </a:endParaRPr>
          </a:p>
          <a:p>
            <a:pPr marL="0" indent="0" algn="just" rtl="1">
              <a:buNone/>
            </a:pPr>
            <a:endParaRPr lang="fa-IR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B Nazanin" panose="00000400000000000000" pitchFamily="2" charset="-78"/>
            </a:endParaRPr>
          </a:p>
          <a:p>
            <a:pPr algn="just" rtl="1">
              <a:buFontTx/>
              <a:buChar char="-"/>
            </a:pPr>
            <a:endParaRPr lang="fa-IR" sz="2800" b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B Nazanin" panose="00000400000000000000" pitchFamily="2" charset="-78"/>
            </a:endParaRPr>
          </a:p>
        </p:txBody>
      </p:sp>
      <p:grpSp>
        <p:nvGrpSpPr>
          <p:cNvPr id="4" name="گروه 3"/>
          <p:cNvGrpSpPr/>
          <p:nvPr/>
        </p:nvGrpSpPr>
        <p:grpSpPr>
          <a:xfrm>
            <a:off x="1301555" y="2028095"/>
            <a:ext cx="7699497" cy="3036276"/>
            <a:chOff x="1303826" y="1758463"/>
            <a:chExt cx="7125067" cy="2555630"/>
          </a:xfrm>
        </p:grpSpPr>
        <p:sp>
          <p:nvSpPr>
            <p:cNvPr id="5" name="Rectangle 4"/>
            <p:cNvSpPr/>
            <p:nvPr/>
          </p:nvSpPr>
          <p:spPr>
            <a:xfrm>
              <a:off x="1303826" y="1758463"/>
              <a:ext cx="7125067" cy="25556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2441" y="1828800"/>
              <a:ext cx="6829425" cy="2352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62276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38" y="164124"/>
            <a:ext cx="8573178" cy="234461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Nazanin" panose="00000400000000000000" pitchFamily="2" charset="-78"/>
              </a:rPr>
              <a:t/>
            </a:r>
            <a:br>
              <a:rPr lang="fa-I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Nazanin" panose="00000400000000000000" pitchFamily="2" charset="-78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738" y="187570"/>
            <a:ext cx="9272954" cy="6670430"/>
          </a:xfrm>
        </p:spPr>
        <p:txBody>
          <a:bodyPr>
            <a:normAutofit/>
          </a:bodyPr>
          <a:lstStyle/>
          <a:p>
            <a:pPr marL="0" indent="0" algn="just" rtl="1">
              <a:buNone/>
            </a:pPr>
            <a:r>
              <a:rPr lang="fa-IR" sz="2400" dirty="0">
                <a:cs typeface="B Mitra" pitchFamily="2" charset="-78"/>
              </a:rPr>
              <a:t>افزایشی – کاهشی: در این الگوها  باید  قاعده ای کلی </a:t>
            </a:r>
            <a:r>
              <a:rPr lang="fa-IR" sz="2400" dirty="0" smtClean="0">
                <a:cs typeface="B Mitra" pitchFamily="2" charset="-78"/>
              </a:rPr>
              <a:t>کشف </a:t>
            </a:r>
            <a:r>
              <a:rPr lang="fa-IR" sz="2400" dirty="0">
                <a:cs typeface="B Mitra" pitchFamily="2" charset="-78"/>
              </a:rPr>
              <a:t>شود که به کمک آن بتوان الگو را در هر مرحله توصیف و پیش بینی کرد و آن را تعمیم داد. این </a:t>
            </a:r>
            <a:r>
              <a:rPr lang="fa-IR" sz="2400" dirty="0" err="1">
                <a:cs typeface="B Mitra" pitchFamily="2" charset="-78"/>
              </a:rPr>
              <a:t>الگوها</a:t>
            </a:r>
            <a:r>
              <a:rPr lang="fa-IR" sz="2400" dirty="0">
                <a:cs typeface="B Mitra" pitchFamily="2" charset="-78"/>
              </a:rPr>
              <a:t> به دو طریق بررسی می شوند.</a:t>
            </a:r>
          </a:p>
          <a:p>
            <a:pPr marL="0" indent="0" algn="just" rtl="1">
              <a:buNone/>
            </a:pPr>
            <a:r>
              <a:rPr lang="fa-IR" sz="2400" dirty="0" smtClean="0">
                <a:cs typeface="B Mitra" pitchFamily="2" charset="-78"/>
              </a:rPr>
              <a:t>1- رابطه </a:t>
            </a:r>
            <a:r>
              <a:rPr lang="fa-IR" sz="2400" dirty="0">
                <a:cs typeface="B Mitra" pitchFamily="2" charset="-78"/>
              </a:rPr>
              <a:t>ی </a:t>
            </a:r>
            <a:r>
              <a:rPr lang="fa-IR" sz="2400" dirty="0" smtClean="0">
                <a:cs typeface="B Mitra" pitchFamily="2" charset="-78"/>
              </a:rPr>
              <a:t>بازگشتی</a:t>
            </a:r>
          </a:p>
          <a:p>
            <a:pPr marL="0" indent="0" algn="just" rtl="1">
              <a:buNone/>
            </a:pPr>
            <a:endParaRPr lang="fa-IR" sz="2400" dirty="0">
              <a:cs typeface="B Mitra" pitchFamily="2" charset="-78"/>
            </a:endParaRPr>
          </a:p>
          <a:p>
            <a:pPr marL="0" indent="0" algn="just" rtl="1">
              <a:buNone/>
            </a:pPr>
            <a:endParaRPr lang="fa-IR" sz="2400" dirty="0" smtClean="0">
              <a:cs typeface="B Mitra" pitchFamily="2" charset="-78"/>
            </a:endParaRPr>
          </a:p>
          <a:p>
            <a:pPr marL="0" indent="0" algn="just" rtl="1">
              <a:buNone/>
            </a:pPr>
            <a:endParaRPr lang="fa-IR" sz="2400" dirty="0" smtClean="0">
              <a:cs typeface="B Mitra" pitchFamily="2" charset="-78"/>
            </a:endParaRPr>
          </a:p>
          <a:p>
            <a:pPr marL="0" indent="0" algn="just" rtl="1">
              <a:buNone/>
            </a:pPr>
            <a:r>
              <a:rPr lang="fa-IR" sz="2400" dirty="0" smtClean="0">
                <a:cs typeface="B Mitra" pitchFamily="2" charset="-78"/>
              </a:rPr>
              <a:t>2- </a:t>
            </a:r>
            <a:r>
              <a:rPr lang="fa-IR" sz="2400" dirty="0">
                <a:cs typeface="B Mitra" pitchFamily="2" charset="-78"/>
              </a:rPr>
              <a:t>جمله ی عمومی</a:t>
            </a:r>
          </a:p>
          <a:p>
            <a:pPr marL="0" indent="0" algn="just" rtl="1">
              <a:buNone/>
            </a:pPr>
            <a:endParaRPr lang="fa-IR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B Nazanin" panose="00000400000000000000" pitchFamily="2" charset="-78"/>
            </a:endParaRPr>
          </a:p>
        </p:txBody>
      </p:sp>
      <p:grpSp>
        <p:nvGrpSpPr>
          <p:cNvPr id="7" name="گروه 6"/>
          <p:cNvGrpSpPr/>
          <p:nvPr/>
        </p:nvGrpSpPr>
        <p:grpSpPr>
          <a:xfrm>
            <a:off x="813082" y="1359882"/>
            <a:ext cx="4923691" cy="2215662"/>
            <a:chOff x="1184031" y="1594338"/>
            <a:chExt cx="7549661" cy="3669324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859" y="1774218"/>
              <a:ext cx="7307455" cy="3266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1184031" y="1594338"/>
              <a:ext cx="7549661" cy="36693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813082" y="4050319"/>
            <a:ext cx="6493477" cy="22156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3" name="تصویر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77" y="4161694"/>
            <a:ext cx="6096000" cy="20339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10901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38" y="164124"/>
            <a:ext cx="8573178" cy="234461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Nazanin" panose="00000400000000000000" pitchFamily="2" charset="-78"/>
              </a:rPr>
              <a:t/>
            </a:r>
            <a:br>
              <a:rPr lang="fa-I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Nazanin" panose="00000400000000000000" pitchFamily="2" charset="-78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738" y="187570"/>
            <a:ext cx="9272954" cy="6670430"/>
          </a:xfrm>
        </p:spPr>
        <p:txBody>
          <a:bodyPr>
            <a:normAutofit/>
          </a:bodyPr>
          <a:lstStyle/>
          <a:p>
            <a:pPr marL="0" indent="0" algn="just" rtl="1">
              <a:buNone/>
            </a:pPr>
            <a:r>
              <a:rPr lang="fa-IR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  <a:t>اعداد صحیح:</a:t>
            </a:r>
          </a:p>
          <a:p>
            <a:pPr marL="0" indent="0" algn="just" rtl="1">
              <a:buNone/>
            </a:pPr>
            <a:r>
              <a:rPr lang="fa-IR" sz="2800" dirty="0">
                <a:cs typeface="B Mitra" pitchFamily="2" charset="-78"/>
              </a:rPr>
              <a:t>اعداد صحیح کمیت های دارای جهت هستند. </a:t>
            </a:r>
          </a:p>
          <a:p>
            <a:pPr marL="0" indent="0" algn="just" rtl="1">
              <a:buNone/>
            </a:pPr>
            <a:r>
              <a:rPr lang="fa-IR" sz="2800" dirty="0" smtClean="0">
                <a:cs typeface="B Mitra" pitchFamily="2" charset="-78"/>
              </a:rPr>
              <a:t>دو </a:t>
            </a:r>
            <a:r>
              <a:rPr lang="fa-IR" sz="2800" dirty="0">
                <a:cs typeface="B Mitra" pitchFamily="2" charset="-78"/>
              </a:rPr>
              <a:t>مدل برای تدریس اعداد </a:t>
            </a:r>
            <a:r>
              <a:rPr lang="fa-IR" sz="2800" dirty="0" smtClean="0">
                <a:cs typeface="B Mitra" pitchFamily="2" charset="-78"/>
              </a:rPr>
              <a:t>صحیح وجود دارد:</a:t>
            </a:r>
            <a:endParaRPr lang="fa-IR" sz="2800" dirty="0">
              <a:cs typeface="B Mitra" pitchFamily="2" charset="-78"/>
            </a:endParaRPr>
          </a:p>
          <a:p>
            <a:pPr marL="0" indent="0" algn="just" rtl="1">
              <a:buNone/>
            </a:pPr>
            <a:r>
              <a:rPr lang="fa-IR" sz="2800" dirty="0">
                <a:cs typeface="B Mitra" pitchFamily="2" charset="-78"/>
              </a:rPr>
              <a:t> 1- </a:t>
            </a:r>
            <a:r>
              <a:rPr lang="fa-IR" sz="2800" dirty="0" smtClean="0">
                <a:cs typeface="B Mitra" pitchFamily="2" charset="-78"/>
              </a:rPr>
              <a:t>مدل </a:t>
            </a:r>
            <a:r>
              <a:rPr lang="fa-IR" sz="2800" dirty="0">
                <a:cs typeface="B Mitra" pitchFamily="2" charset="-78"/>
              </a:rPr>
              <a:t>کمی(پول، امتیازات بازی ها)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03" y="3185390"/>
            <a:ext cx="8178043" cy="1497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02276" y="3235579"/>
            <a:ext cx="8747232" cy="16583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005507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38" y="164124"/>
            <a:ext cx="8573178" cy="234461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Nazanin" panose="00000400000000000000" pitchFamily="2" charset="-78"/>
              </a:rPr>
              <a:t/>
            </a:r>
            <a:br>
              <a:rPr lang="fa-I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Nazanin" panose="00000400000000000000" pitchFamily="2" charset="-78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738" y="187570"/>
            <a:ext cx="9272954" cy="6670430"/>
          </a:xfrm>
        </p:spPr>
        <p:txBody>
          <a:bodyPr>
            <a:normAutofit/>
          </a:bodyPr>
          <a:lstStyle/>
          <a:p>
            <a:pPr marL="0" indent="0" algn="just" rtl="1">
              <a:buNone/>
            </a:pPr>
            <a:r>
              <a:rPr lang="fa-IR" sz="2800" dirty="0">
                <a:cs typeface="B Mitra" pitchFamily="2" charset="-78"/>
              </a:rPr>
              <a:t>2</a:t>
            </a:r>
            <a:r>
              <a:rPr lang="fa-IR" sz="2800" dirty="0" smtClean="0">
                <a:cs typeface="B Mitra" pitchFamily="2" charset="-78"/>
              </a:rPr>
              <a:t>- </a:t>
            </a:r>
            <a:r>
              <a:rPr lang="fa-IR" sz="2800" dirty="0">
                <a:cs typeface="B Mitra" pitchFamily="2" charset="-78"/>
              </a:rPr>
              <a:t>مدل خطی(دما، ارتفاع، محور اعداد</a:t>
            </a:r>
            <a:r>
              <a:rPr lang="fa-IR" sz="2800" dirty="0" smtClean="0">
                <a:cs typeface="B Mitra" pitchFamily="2" charset="-78"/>
              </a:rPr>
              <a:t>)</a:t>
            </a:r>
          </a:p>
          <a:p>
            <a:pPr marL="0" indent="0" algn="just" rtl="1">
              <a:buNone/>
            </a:pPr>
            <a:endParaRPr lang="fa-IR" sz="2800" dirty="0">
              <a:cs typeface="B Mitra" pitchFamily="2" charset="-78"/>
            </a:endParaRPr>
          </a:p>
          <a:p>
            <a:pPr marL="0" indent="0" algn="just" rtl="1">
              <a:buNone/>
            </a:pPr>
            <a:endParaRPr lang="fa-IR" sz="2800" dirty="0">
              <a:cs typeface="B Mitra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0985" y="940415"/>
            <a:ext cx="8440614" cy="52493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30" y="1144286"/>
            <a:ext cx="7677516" cy="473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31128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38" y="164124"/>
            <a:ext cx="8573178" cy="234461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Nazanin" panose="00000400000000000000" pitchFamily="2" charset="-78"/>
              </a:rPr>
              <a:t/>
            </a:r>
            <a:br>
              <a:rPr lang="fa-I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Nazanin" panose="00000400000000000000" pitchFamily="2" charset="-78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415" y="1441940"/>
            <a:ext cx="9272954" cy="2121875"/>
          </a:xfrm>
        </p:spPr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fa-IR" sz="9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  <a:t>بدفهمی ها</a:t>
            </a:r>
          </a:p>
        </p:txBody>
      </p:sp>
    </p:spTree>
    <p:extLst>
      <p:ext uri="{BB962C8B-B14F-4D97-AF65-F5344CB8AC3E}">
        <p14:creationId xmlns:p14="http://schemas.microsoft.com/office/powerpoint/2010/main" val="3598132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1262" y="1735016"/>
            <a:ext cx="7491046" cy="2555631"/>
          </a:xfrm>
        </p:spPr>
        <p:txBody>
          <a:bodyPr>
            <a:noAutofit/>
          </a:bodyPr>
          <a:lstStyle/>
          <a:p>
            <a:pPr algn="ctr" rtl="1"/>
            <a:r>
              <a:rPr lang="fa-IR" sz="8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  <a:t>عددنویسی در پایه اول</a:t>
            </a:r>
            <a:br>
              <a:rPr lang="fa-IR" sz="8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</a:br>
            <a:endParaRPr lang="en-US" sz="8000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0871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662" y="427725"/>
            <a:ext cx="8440615" cy="5984798"/>
          </a:xfrm>
        </p:spPr>
        <p:txBody>
          <a:bodyPr>
            <a:noAutofit/>
          </a:bodyPr>
          <a:lstStyle/>
          <a:p>
            <a:pPr marL="0" lvl="0" indent="0" algn="just" defTabSz="914400" rtl="1">
              <a:spcBef>
                <a:spcPts val="0"/>
              </a:spcBef>
              <a:buClrTx/>
              <a:buSzTx/>
              <a:buNone/>
            </a:pPr>
            <a:r>
              <a:rPr lang="fa-IR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بدفهمی های الگو</a:t>
            </a:r>
          </a:p>
          <a:p>
            <a:pPr lvl="0" algn="just" rtl="1">
              <a:buFont typeface="Arial" panose="020B0604020202020204" pitchFamily="34" charset="0"/>
              <a:buChar char="•"/>
            </a:pPr>
            <a:r>
              <a:rPr lang="fa-IR" sz="2800" dirty="0" smtClean="0">
                <a:cs typeface="B Mitra" pitchFamily="2" charset="-78"/>
              </a:rPr>
              <a:t>پیدا کردن قانونی برای دو جمله از الگو و تعمیم آن به کل جملات الگو بدون بررسی درستی این قانون برای آن ها</a:t>
            </a:r>
          </a:p>
          <a:p>
            <a:pPr marL="0" lvl="0" indent="0" algn="just" rtl="1">
              <a:buNone/>
            </a:pPr>
            <a:endParaRPr lang="fa-IR" sz="2800" dirty="0" smtClean="0">
              <a:cs typeface="B Mitra" pitchFamily="2" charset="-78"/>
            </a:endParaRPr>
          </a:p>
          <a:p>
            <a:pPr lvl="0" algn="just" rtl="1">
              <a:buFont typeface="Arial" panose="020B0604020202020204" pitchFamily="34" charset="0"/>
              <a:buChar char="•"/>
            </a:pPr>
            <a:r>
              <a:rPr lang="fa-IR" sz="2800" dirty="0" smtClean="0">
                <a:cs typeface="B Mitra" pitchFamily="2" charset="-78"/>
              </a:rPr>
              <a:t>نسبت </a:t>
            </a:r>
            <a:r>
              <a:rPr lang="fa-IR" sz="2800" dirty="0">
                <a:cs typeface="B Mitra" pitchFamily="2" charset="-78"/>
              </a:rPr>
              <a:t>تعداد عناصر هر دو جمله، برابر با نسبت </a:t>
            </a:r>
            <a:r>
              <a:rPr lang="fa-IR" sz="2800" dirty="0" err="1">
                <a:cs typeface="B Mitra" pitchFamily="2" charset="-78"/>
              </a:rPr>
              <a:t>شماره‌ی</a:t>
            </a:r>
            <a:r>
              <a:rPr lang="fa-IR" sz="2800" dirty="0">
                <a:cs typeface="B Mitra" pitchFamily="2" charset="-78"/>
              </a:rPr>
              <a:t> آن دو جمله </a:t>
            </a:r>
            <a:r>
              <a:rPr lang="fa-IR" sz="2800" dirty="0" smtClean="0">
                <a:cs typeface="B Mitra" pitchFamily="2" charset="-78"/>
              </a:rPr>
              <a:t>است.</a:t>
            </a:r>
          </a:p>
          <a:p>
            <a:pPr lvl="0" algn="just" rtl="1"/>
            <a:endParaRPr lang="fa-IR" sz="2800" dirty="0">
              <a:cs typeface="B Nazanin" pitchFamily="2" charset="-78"/>
            </a:endParaRPr>
          </a:p>
          <a:p>
            <a:pPr algn="just" rtl="1">
              <a:buFont typeface="Wingdings" pitchFamily="2" charset="2"/>
              <a:buChar char="Ø"/>
            </a:pPr>
            <a:endParaRPr lang="en-US" sz="2800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9410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004" y="427725"/>
            <a:ext cx="8707274" cy="5984798"/>
          </a:xfrm>
        </p:spPr>
        <p:txBody>
          <a:bodyPr>
            <a:noAutofit/>
          </a:bodyPr>
          <a:lstStyle/>
          <a:p>
            <a:pPr marL="0" lvl="0" indent="0" algn="just" defTabSz="914400" rtl="1">
              <a:spcBef>
                <a:spcPts val="0"/>
              </a:spcBef>
              <a:buClrTx/>
              <a:buSzTx/>
              <a:buNone/>
            </a:pPr>
            <a:r>
              <a:rPr lang="fa-IR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بدفهمی های عدد</a:t>
            </a:r>
          </a:p>
          <a:p>
            <a:pPr algn="just" rtl="1">
              <a:buFont typeface="Arial" panose="020B0604020202020204" pitchFamily="34" charset="0"/>
              <a:buChar char="•"/>
            </a:pPr>
            <a:r>
              <a:rPr lang="fa-IR" sz="2800" dirty="0" smtClean="0">
                <a:cs typeface="B Mitra" pitchFamily="2" charset="-78"/>
              </a:rPr>
              <a:t>درک </a:t>
            </a:r>
            <a:r>
              <a:rPr lang="fa-IR" sz="2800" dirty="0">
                <a:cs typeface="B Mitra" pitchFamily="2" charset="-78"/>
              </a:rPr>
              <a:t>نکردن تفاوت رقم و عدد </a:t>
            </a:r>
            <a:endParaRPr lang="fa-IR" sz="2800" dirty="0" smtClean="0">
              <a:cs typeface="B Mitra" pitchFamily="2" charset="-78"/>
            </a:endParaRPr>
          </a:p>
          <a:p>
            <a:pPr algn="just" rtl="1">
              <a:buFont typeface="Arial" panose="020B0604020202020204" pitchFamily="34" charset="0"/>
              <a:buChar char="•"/>
            </a:pPr>
            <a:endParaRPr lang="fa-IR" sz="2800" dirty="0" smtClean="0">
              <a:cs typeface="B Mitra" pitchFamily="2" charset="-78"/>
            </a:endParaRPr>
          </a:p>
          <a:p>
            <a:pPr algn="just" rtl="1">
              <a:buFont typeface="Arial" panose="020B0604020202020204" pitchFamily="34" charset="0"/>
              <a:buChar char="•"/>
            </a:pPr>
            <a:endParaRPr lang="fa-IR" sz="2800" dirty="0">
              <a:cs typeface="B Mitra" pitchFamily="2" charset="-78"/>
            </a:endParaRPr>
          </a:p>
          <a:p>
            <a:pPr algn="just" rtl="1">
              <a:buFont typeface="Arial" panose="020B0604020202020204" pitchFamily="34" charset="0"/>
              <a:buChar char="•"/>
            </a:pPr>
            <a:r>
              <a:rPr lang="fa-IR" sz="2800" dirty="0" smtClean="0">
                <a:cs typeface="B Mitra" pitchFamily="2" charset="-78"/>
              </a:rPr>
              <a:t>درک نکردن مفهوم اعداد بین دو عدد</a:t>
            </a:r>
          </a:p>
          <a:p>
            <a:pPr algn="just" rtl="1">
              <a:buFont typeface="Arial" panose="020B0604020202020204" pitchFamily="34" charset="0"/>
              <a:buChar char="•"/>
            </a:pPr>
            <a:endParaRPr lang="fa-IR" sz="2800" dirty="0" smtClean="0">
              <a:cs typeface="B Mitra" pitchFamily="2" charset="-78"/>
            </a:endParaRPr>
          </a:p>
          <a:p>
            <a:pPr algn="just" rtl="1">
              <a:buFont typeface="Arial" panose="020B0604020202020204" pitchFamily="34" charset="0"/>
              <a:buChar char="•"/>
            </a:pPr>
            <a:r>
              <a:rPr lang="fa-IR" sz="2800" dirty="0" smtClean="0">
                <a:cs typeface="B Mitra" pitchFamily="2" charset="-78"/>
              </a:rPr>
              <a:t>ارزش </a:t>
            </a:r>
            <a:r>
              <a:rPr lang="fa-IR" sz="2800" dirty="0">
                <a:cs typeface="B Mitra" pitchFamily="2" charset="-78"/>
              </a:rPr>
              <a:t>مکانی رقم </a:t>
            </a:r>
            <a:r>
              <a:rPr lang="fa-IR" sz="2800" dirty="0" smtClean="0">
                <a:cs typeface="B Mitra" pitchFamily="2" charset="-78"/>
              </a:rPr>
              <a:t>ها</a:t>
            </a:r>
          </a:p>
          <a:p>
            <a:pPr algn="just" rtl="1"/>
            <a:endParaRPr lang="en-US" sz="2800" dirty="0">
              <a:cs typeface="B Mitra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0985" y="4427029"/>
            <a:ext cx="8440614" cy="14536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69" y="4553474"/>
            <a:ext cx="8135816" cy="1219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74432" y="1664698"/>
            <a:ext cx="7573106" cy="11019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76" y="1866178"/>
            <a:ext cx="7129829" cy="776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573337" y="3341097"/>
            <a:ext cx="7573106" cy="5744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26" y="3397860"/>
            <a:ext cx="6930868" cy="49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984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2428" y="427725"/>
            <a:ext cx="8539849" cy="5984798"/>
          </a:xfrm>
        </p:spPr>
        <p:txBody>
          <a:bodyPr>
            <a:noAutofit/>
          </a:bodyPr>
          <a:lstStyle/>
          <a:p>
            <a:pPr marL="0" lvl="0" indent="0" algn="just" defTabSz="914400" rtl="1">
              <a:spcBef>
                <a:spcPts val="0"/>
              </a:spcBef>
              <a:buClrTx/>
              <a:buSzTx/>
              <a:buNone/>
            </a:pPr>
            <a:r>
              <a:rPr lang="fa-IR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بدفهمی های بخش پذیری</a:t>
            </a:r>
          </a:p>
          <a:p>
            <a:pPr algn="just" rtl="1">
              <a:buFont typeface="Arial" panose="020B0604020202020204" pitchFamily="34" charset="0"/>
              <a:buChar char="•"/>
            </a:pPr>
            <a:r>
              <a:rPr lang="fa-IR" sz="2800" dirty="0" smtClean="0">
                <a:cs typeface="B Mitra" pitchFamily="2" charset="-78"/>
              </a:rPr>
              <a:t>قواعد </a:t>
            </a:r>
            <a:r>
              <a:rPr lang="fa-IR" sz="2800" dirty="0">
                <a:cs typeface="B Mitra" pitchFamily="2" charset="-78"/>
              </a:rPr>
              <a:t>بخش پذیری بر یک عدد را در مورد عدد دیگر نیز به کار می برند. به طور مثال می گویند عددی بر 6 بخش پذیر است که رقم یکان آن 6 باشد یا مجموع </a:t>
            </a:r>
            <a:r>
              <a:rPr lang="fa-IR" sz="2800" dirty="0" err="1">
                <a:cs typeface="B Mitra" pitchFamily="2" charset="-78"/>
              </a:rPr>
              <a:t>ارقامش</a:t>
            </a:r>
            <a:r>
              <a:rPr lang="fa-IR" sz="2800" dirty="0">
                <a:cs typeface="B Mitra" pitchFamily="2" charset="-78"/>
              </a:rPr>
              <a:t> بر6 بخش پذیر باشد. </a:t>
            </a:r>
            <a:endParaRPr lang="en-US" sz="2800" dirty="0">
              <a:cs typeface="B Mitra" pitchFamily="2" charset="-78"/>
            </a:endParaRPr>
          </a:p>
          <a:p>
            <a:pPr algn="just" rtl="1">
              <a:buFont typeface="Arial" panose="020B0604020202020204" pitchFamily="34" charset="0"/>
              <a:buChar char="•"/>
            </a:pPr>
            <a:r>
              <a:rPr lang="fa-IR" sz="2800" dirty="0" smtClean="0">
                <a:cs typeface="B Mitra" pitchFamily="2" charset="-78"/>
              </a:rPr>
              <a:t>از </a:t>
            </a:r>
            <a:r>
              <a:rPr lang="fa-IR" sz="2800" dirty="0">
                <a:cs typeface="B Mitra" pitchFamily="2" charset="-78"/>
              </a:rPr>
              <a:t>بخش پذیر بودن یک عدد بر 3، بخش پذیری آن بر 9 را نیز نتیجه می گیرند. </a:t>
            </a:r>
            <a:endParaRPr lang="fa-IR" sz="2600" b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B Mitra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1662" y="3634159"/>
            <a:ext cx="8311662" cy="17350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21" y="3786560"/>
            <a:ext cx="8075419" cy="1519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289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662" y="427725"/>
            <a:ext cx="8440615" cy="5984798"/>
          </a:xfrm>
        </p:spPr>
        <p:txBody>
          <a:bodyPr>
            <a:noAutofit/>
          </a:bodyPr>
          <a:lstStyle/>
          <a:p>
            <a:pPr marL="0" lvl="0" indent="0" algn="just" defTabSz="914400" rtl="1">
              <a:spcBef>
                <a:spcPts val="0"/>
              </a:spcBef>
              <a:buClrTx/>
              <a:buSzTx/>
              <a:buNone/>
            </a:pPr>
            <a:r>
              <a:rPr lang="fa-IR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/>
              </a:rPr>
              <a:t>بدفهمی های اعداد صحیح</a:t>
            </a:r>
          </a:p>
          <a:p>
            <a:pPr lvl="0" algn="just" rtl="1">
              <a:buFont typeface="Arial" panose="020B0604020202020204" pitchFamily="34" charset="0"/>
              <a:buChar char="•"/>
            </a:pPr>
            <a:r>
              <a:rPr lang="fa-IR" sz="2800" dirty="0" smtClean="0">
                <a:cs typeface="B Mitra" pitchFamily="2" charset="-78"/>
              </a:rPr>
              <a:t>در </a:t>
            </a:r>
            <a:r>
              <a:rPr lang="fa-IR" sz="2800" dirty="0">
                <a:cs typeface="B Mitra" pitchFamily="2" charset="-78"/>
              </a:rPr>
              <a:t>مقایسه ی اعداد صحیح فقط به کمیت دقت </a:t>
            </a:r>
            <a:r>
              <a:rPr lang="fa-IR" sz="2800" dirty="0" smtClean="0">
                <a:cs typeface="B Mitra" pitchFamily="2" charset="-78"/>
              </a:rPr>
              <a:t>می‌کنند </a:t>
            </a:r>
            <a:r>
              <a:rPr lang="fa-IR" sz="2800" dirty="0">
                <a:cs typeface="B Mitra" pitchFamily="2" charset="-78"/>
              </a:rPr>
              <a:t>و </a:t>
            </a:r>
            <a:r>
              <a:rPr lang="fa-IR" sz="2800" dirty="0" smtClean="0">
                <a:cs typeface="B Mitra" pitchFamily="2" charset="-78"/>
              </a:rPr>
              <a:t>جهت (علامت عدد) </a:t>
            </a:r>
            <a:r>
              <a:rPr lang="fa-IR" sz="2800" dirty="0">
                <a:cs typeface="B Mitra" pitchFamily="2" charset="-78"/>
              </a:rPr>
              <a:t>را در نظر </a:t>
            </a:r>
            <a:r>
              <a:rPr lang="fa-IR" sz="2800" dirty="0" smtClean="0">
                <a:cs typeface="B Mitra" pitchFamily="2" charset="-78"/>
              </a:rPr>
              <a:t>نمی</a:t>
            </a:r>
            <a:r>
              <a:rPr lang="fa-IR" sz="2800" dirty="0">
                <a:cs typeface="B Mitra" pitchFamily="2" charset="-78"/>
              </a:rPr>
              <a:t>‌</a:t>
            </a:r>
            <a:r>
              <a:rPr lang="fa-IR" sz="2800" dirty="0" smtClean="0">
                <a:cs typeface="B Mitra" pitchFamily="2" charset="-78"/>
              </a:rPr>
              <a:t>گیرند</a:t>
            </a:r>
            <a:r>
              <a:rPr lang="fa-IR" sz="2800" dirty="0">
                <a:cs typeface="B Mitra" pitchFamily="2" charset="-78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744418" y="2168775"/>
            <a:ext cx="8311662" cy="34934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55" y="2391144"/>
            <a:ext cx="7872044" cy="3194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999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38" y="164124"/>
            <a:ext cx="8573178" cy="234461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Nazanin" panose="00000400000000000000" pitchFamily="2" charset="-78"/>
              </a:rPr>
              <a:t/>
            </a:r>
            <a:br>
              <a:rPr lang="fa-I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Nazanin" panose="00000400000000000000" pitchFamily="2" charset="-78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415" y="1441940"/>
            <a:ext cx="9272954" cy="2121875"/>
          </a:xfrm>
        </p:spPr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fa-IR" sz="9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  <a:t>دست ورزی‌ها</a:t>
            </a:r>
          </a:p>
        </p:txBody>
      </p:sp>
    </p:spTree>
    <p:extLst>
      <p:ext uri="{BB962C8B-B14F-4D97-AF65-F5344CB8AC3E}">
        <p14:creationId xmlns:p14="http://schemas.microsoft.com/office/powerpoint/2010/main" val="4164415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662" y="427725"/>
            <a:ext cx="8440615" cy="5984798"/>
          </a:xfrm>
        </p:spPr>
        <p:txBody>
          <a:bodyPr>
            <a:noAutofit/>
          </a:bodyPr>
          <a:lstStyle/>
          <a:p>
            <a:pPr marL="0" lvl="0" indent="0" algn="just" defTabSz="914400" rtl="1">
              <a:spcBef>
                <a:spcPts val="0"/>
              </a:spcBef>
              <a:buClrTx/>
              <a:buSzTx/>
              <a:buNone/>
            </a:pPr>
            <a:r>
              <a:rPr lang="fa-IR" sz="2800" dirty="0">
                <a:cs typeface="B Mitra" pitchFamily="2" charset="-78"/>
              </a:rPr>
              <a:t>ساخت مدل هایی برای درک رابطه ی بین ستون های جدول ارزش </a:t>
            </a:r>
            <a:r>
              <a:rPr lang="fa-IR" sz="2800" dirty="0" smtClean="0">
                <a:cs typeface="B Mitra" pitchFamily="2" charset="-78"/>
              </a:rPr>
              <a:t>مکانی (ساخت مکعب میلیون)</a:t>
            </a:r>
            <a:endParaRPr lang="fa-IR" sz="2800" dirty="0">
              <a:cs typeface="B Mitra" pitchFamily="2" charset="-78"/>
            </a:endParaRPr>
          </a:p>
          <a:p>
            <a:pPr marL="0" lvl="0" indent="0" algn="just" defTabSz="914400" rtl="1">
              <a:spcBef>
                <a:spcPts val="0"/>
              </a:spcBef>
              <a:buClrTx/>
              <a:buSzTx/>
              <a:buNone/>
            </a:pPr>
            <a:endParaRPr lang="fa-IR" sz="2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B Nazanin"/>
            </a:endParaRPr>
          </a:p>
          <a:p>
            <a:pPr marL="0" indent="0" algn="just" defTabSz="914400" rtl="1">
              <a:spcBef>
                <a:spcPts val="0"/>
              </a:spcBef>
              <a:buClrTx/>
              <a:buSzTx/>
              <a:buNone/>
            </a:pPr>
            <a:endParaRPr lang="fa-IR" sz="2800" dirty="0"/>
          </a:p>
          <a:p>
            <a:pPr marL="0" indent="0" algn="just" defTabSz="914400" rtl="1">
              <a:spcBef>
                <a:spcPts val="0"/>
              </a:spcBef>
              <a:buClrTx/>
              <a:buSzTx/>
              <a:buNone/>
            </a:pPr>
            <a:endParaRPr lang="fa-IR" sz="2800" dirty="0" smtClean="0"/>
          </a:p>
          <a:p>
            <a:pPr marL="0" indent="0" algn="just" defTabSz="914400" rtl="1">
              <a:spcBef>
                <a:spcPts val="0"/>
              </a:spcBef>
              <a:buClrTx/>
              <a:buSzTx/>
              <a:buNone/>
            </a:pPr>
            <a:endParaRPr lang="fa-IR" sz="2800" dirty="0"/>
          </a:p>
          <a:p>
            <a:pPr marL="0" indent="0" algn="just" defTabSz="914400" rtl="1">
              <a:spcBef>
                <a:spcPts val="0"/>
              </a:spcBef>
              <a:buClrTx/>
              <a:buSzTx/>
              <a:buNone/>
            </a:pPr>
            <a:endParaRPr lang="fa-IR" sz="2800" dirty="0" smtClean="0"/>
          </a:p>
          <a:p>
            <a:pPr marL="0" indent="0" algn="just" defTabSz="914400" rtl="1">
              <a:spcBef>
                <a:spcPts val="0"/>
              </a:spcBef>
              <a:buClrTx/>
              <a:buSzTx/>
              <a:buNone/>
            </a:pPr>
            <a:endParaRPr lang="fa-IR" sz="2800" dirty="0"/>
          </a:p>
          <a:p>
            <a:pPr marL="0" indent="0" algn="just" defTabSz="914400" rtl="1">
              <a:spcBef>
                <a:spcPts val="0"/>
              </a:spcBef>
              <a:buClrTx/>
              <a:buSzTx/>
              <a:buNone/>
            </a:pPr>
            <a:endParaRPr lang="fa-IR" sz="2800" dirty="0"/>
          </a:p>
        </p:txBody>
      </p:sp>
      <p:grpSp>
        <p:nvGrpSpPr>
          <p:cNvPr id="9" name="گروه 8"/>
          <p:cNvGrpSpPr/>
          <p:nvPr/>
        </p:nvGrpSpPr>
        <p:grpSpPr>
          <a:xfrm>
            <a:off x="2360136" y="1352941"/>
            <a:ext cx="4560278" cy="4572000"/>
            <a:chOff x="750277" y="1207477"/>
            <a:chExt cx="4560278" cy="4572000"/>
          </a:xfrm>
        </p:grpSpPr>
        <p:sp>
          <p:nvSpPr>
            <p:cNvPr id="4" name="Rectangle 3"/>
            <p:cNvSpPr/>
            <p:nvPr/>
          </p:nvSpPr>
          <p:spPr>
            <a:xfrm>
              <a:off x="750277" y="1207477"/>
              <a:ext cx="4560278" cy="4572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5" name="Picture 5" descr="C:\Users\User\Desktop\DSC_0147.JPG"/>
            <p:cNvPicPr/>
            <p:nvPr/>
          </p:nvPicPr>
          <p:blipFill>
            <a:blip r:embed="rId2" cstate="print"/>
            <a:srcRect l="27344" t="29167" r="33594"/>
            <a:stretch>
              <a:fillRect/>
            </a:stretch>
          </p:blipFill>
          <p:spPr bwMode="auto">
            <a:xfrm>
              <a:off x="845407" y="1313766"/>
              <a:ext cx="4335444" cy="4376798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57772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662" y="427725"/>
            <a:ext cx="8440615" cy="5984798"/>
          </a:xfrm>
        </p:spPr>
        <p:txBody>
          <a:bodyPr>
            <a:noAutofit/>
          </a:bodyPr>
          <a:lstStyle/>
          <a:p>
            <a:pPr marL="0" lvl="0" indent="0" algn="just" defTabSz="914400" rtl="1">
              <a:spcBef>
                <a:spcPts val="0"/>
              </a:spcBef>
              <a:buClrTx/>
              <a:buSzTx/>
              <a:buNone/>
            </a:pPr>
            <a:r>
              <a:rPr lang="fa-IR" sz="2800" dirty="0">
                <a:cs typeface="B Mitra" pitchFamily="2" charset="-78"/>
              </a:rPr>
              <a:t>ساخت مدل هایی برای </a:t>
            </a:r>
            <a:r>
              <a:rPr lang="fa-IR" sz="2800" dirty="0" smtClean="0">
                <a:cs typeface="B Mitra" pitchFamily="2" charset="-78"/>
              </a:rPr>
              <a:t>افزایش حس عددی و درک بزرگی اعداد میلیون و میلیارد (یک میلیون نقطه که در طول سال تحصیلی توسط دانش آموزان یک کلاس </a:t>
            </a:r>
            <a:r>
              <a:rPr lang="fa-IR" sz="2800" dirty="0">
                <a:cs typeface="B Mitra" pitchFamily="2" charset="-78"/>
              </a:rPr>
              <a:t>روی یک مقوا </a:t>
            </a:r>
            <a:r>
              <a:rPr lang="fa-IR" sz="2800" dirty="0" smtClean="0">
                <a:cs typeface="B Mitra" pitchFamily="2" charset="-78"/>
              </a:rPr>
              <a:t>گذاشته شده است.)</a:t>
            </a:r>
            <a:endParaRPr lang="fa-IR" sz="2800" dirty="0">
              <a:cs typeface="B Mitra" pitchFamily="2" charset="-78"/>
            </a:endParaRPr>
          </a:p>
          <a:p>
            <a:pPr marL="0" lvl="0" indent="0" algn="just" defTabSz="914400" rtl="1">
              <a:spcBef>
                <a:spcPts val="0"/>
              </a:spcBef>
              <a:buClrTx/>
              <a:buSzTx/>
              <a:buNone/>
            </a:pPr>
            <a:endParaRPr lang="fa-IR" sz="2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B Nazanin"/>
            </a:endParaRPr>
          </a:p>
          <a:p>
            <a:pPr marL="0" indent="0" algn="just" defTabSz="914400" rtl="1">
              <a:spcBef>
                <a:spcPts val="0"/>
              </a:spcBef>
              <a:buClrTx/>
              <a:buSzTx/>
              <a:buNone/>
            </a:pPr>
            <a:endParaRPr lang="fa-IR" sz="2800" dirty="0"/>
          </a:p>
          <a:p>
            <a:pPr marL="0" indent="0" algn="just" defTabSz="914400" rtl="1">
              <a:spcBef>
                <a:spcPts val="0"/>
              </a:spcBef>
              <a:buClrTx/>
              <a:buSzTx/>
              <a:buNone/>
            </a:pPr>
            <a:endParaRPr lang="fa-IR" sz="2800" dirty="0" smtClean="0"/>
          </a:p>
          <a:p>
            <a:pPr marL="0" indent="0" algn="just" defTabSz="914400" rtl="1">
              <a:spcBef>
                <a:spcPts val="0"/>
              </a:spcBef>
              <a:buClrTx/>
              <a:buSzTx/>
              <a:buNone/>
            </a:pPr>
            <a:endParaRPr lang="fa-IR" sz="2800" dirty="0"/>
          </a:p>
          <a:p>
            <a:pPr marL="0" indent="0" algn="just" defTabSz="914400" rtl="1">
              <a:spcBef>
                <a:spcPts val="0"/>
              </a:spcBef>
              <a:buClrTx/>
              <a:buSzTx/>
              <a:buNone/>
            </a:pPr>
            <a:endParaRPr lang="fa-IR" sz="2800" dirty="0" smtClean="0"/>
          </a:p>
          <a:p>
            <a:pPr marL="0" indent="0" algn="just" defTabSz="914400" rtl="1">
              <a:spcBef>
                <a:spcPts val="0"/>
              </a:spcBef>
              <a:buClrTx/>
              <a:buSzTx/>
              <a:buNone/>
            </a:pPr>
            <a:endParaRPr lang="fa-IR" sz="2800" dirty="0"/>
          </a:p>
          <a:p>
            <a:pPr marL="0" indent="0" algn="just" defTabSz="914400" rtl="1">
              <a:spcBef>
                <a:spcPts val="0"/>
              </a:spcBef>
              <a:buClrTx/>
              <a:buSzTx/>
              <a:buNone/>
            </a:pPr>
            <a:endParaRPr lang="fa-IR" sz="2800" dirty="0"/>
          </a:p>
        </p:txBody>
      </p:sp>
      <p:grpSp>
        <p:nvGrpSpPr>
          <p:cNvPr id="8" name="گروه 7"/>
          <p:cNvGrpSpPr/>
          <p:nvPr/>
        </p:nvGrpSpPr>
        <p:grpSpPr>
          <a:xfrm>
            <a:off x="3229707" y="1903270"/>
            <a:ext cx="3364524" cy="4572000"/>
            <a:chOff x="5568464" y="1465385"/>
            <a:chExt cx="3364524" cy="4572000"/>
          </a:xfrm>
        </p:grpSpPr>
        <p:sp>
          <p:nvSpPr>
            <p:cNvPr id="6" name="Rectangle 5"/>
            <p:cNvSpPr/>
            <p:nvPr/>
          </p:nvSpPr>
          <p:spPr>
            <a:xfrm>
              <a:off x="5568464" y="1465385"/>
              <a:ext cx="3364524" cy="4572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7" name="تصویر 6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8900" y="1648083"/>
              <a:ext cx="3023651" cy="422518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34447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38" y="164124"/>
            <a:ext cx="8573178" cy="234461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Nazanin" panose="00000400000000000000" pitchFamily="2" charset="-78"/>
              </a:rPr>
              <a:t/>
            </a:r>
            <a:br>
              <a:rPr lang="fa-I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Nazanin" panose="00000400000000000000" pitchFamily="2" charset="-78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415" y="1441940"/>
            <a:ext cx="9272954" cy="2121875"/>
          </a:xfrm>
        </p:spPr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fa-IR" sz="9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  <a:t>بررسی صفحات کتاب</a:t>
            </a:r>
          </a:p>
        </p:txBody>
      </p:sp>
    </p:spTree>
    <p:extLst>
      <p:ext uri="{BB962C8B-B14F-4D97-AF65-F5344CB8AC3E}">
        <p14:creationId xmlns:p14="http://schemas.microsoft.com/office/powerpoint/2010/main" val="30171907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38" y="164124"/>
            <a:ext cx="8573178" cy="234461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Nazanin" panose="00000400000000000000" pitchFamily="2" charset="-78"/>
              </a:rPr>
              <a:t/>
            </a:r>
            <a:br>
              <a:rPr lang="fa-I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Nazanin" panose="00000400000000000000" pitchFamily="2" charset="-78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9414" y="1852249"/>
            <a:ext cx="4806461" cy="1981198"/>
          </a:xfrm>
        </p:spPr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fa-IR" sz="9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  <a:t>درس اول</a:t>
            </a:r>
          </a:p>
        </p:txBody>
      </p:sp>
    </p:spTree>
    <p:extLst>
      <p:ext uri="{BB962C8B-B14F-4D97-AF65-F5344CB8AC3E}">
        <p14:creationId xmlns:p14="http://schemas.microsoft.com/office/powerpoint/2010/main" val="27975053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662" y="427725"/>
            <a:ext cx="8440615" cy="5984798"/>
          </a:xfrm>
        </p:spPr>
        <p:txBody>
          <a:bodyPr>
            <a:noAutofit/>
          </a:bodyPr>
          <a:lstStyle/>
          <a:p>
            <a:pPr marL="0" indent="0" algn="ctr" defTabSz="914400" rtl="1">
              <a:spcBef>
                <a:spcPts val="0"/>
              </a:spcBef>
              <a:buClrTx/>
              <a:buSzTx/>
              <a:buNone/>
            </a:pPr>
            <a:endParaRPr lang="fa-IR" sz="2800" dirty="0" smtClean="0"/>
          </a:p>
          <a:p>
            <a:pPr marL="0" indent="0" algn="ctr" defTabSz="914400" rtl="1">
              <a:spcBef>
                <a:spcPts val="0"/>
              </a:spcBef>
              <a:buClrTx/>
              <a:buSzTx/>
              <a:buNone/>
            </a:pPr>
            <a:endParaRPr lang="fa-IR" sz="2800" dirty="0"/>
          </a:p>
          <a:p>
            <a:pPr marL="0" indent="0" algn="ctr" defTabSz="914400" rtl="1">
              <a:spcBef>
                <a:spcPts val="0"/>
              </a:spcBef>
              <a:buClrTx/>
              <a:buSzTx/>
              <a:buNone/>
            </a:pPr>
            <a:endParaRPr lang="fa-IR" sz="2800" dirty="0" smtClean="0"/>
          </a:p>
          <a:p>
            <a:pPr marL="0" indent="0" algn="ctr" defTabSz="914400" rtl="1">
              <a:spcBef>
                <a:spcPts val="0"/>
              </a:spcBef>
              <a:buClrTx/>
              <a:buSzTx/>
              <a:buNone/>
            </a:pPr>
            <a:endParaRPr lang="fa-IR" sz="2800" dirty="0"/>
          </a:p>
          <a:p>
            <a:pPr marL="0" indent="0" algn="ctr" defTabSz="914400" rtl="1">
              <a:spcBef>
                <a:spcPts val="0"/>
              </a:spcBef>
              <a:buClrTx/>
              <a:buSzTx/>
              <a:buNone/>
            </a:pPr>
            <a:endParaRPr lang="fa-IR" sz="2800" dirty="0"/>
          </a:p>
        </p:txBody>
      </p:sp>
      <p:grpSp>
        <p:nvGrpSpPr>
          <p:cNvPr id="5" name="گروه 4"/>
          <p:cNvGrpSpPr/>
          <p:nvPr/>
        </p:nvGrpSpPr>
        <p:grpSpPr>
          <a:xfrm>
            <a:off x="1828968" y="1807994"/>
            <a:ext cx="6439269" cy="4283713"/>
            <a:chOff x="1184032" y="1055077"/>
            <a:chExt cx="7620000" cy="5205046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4052" y="1127612"/>
              <a:ext cx="7115175" cy="5048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1184032" y="1055077"/>
              <a:ext cx="7620000" cy="52050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  <p:sp>
        <p:nvSpPr>
          <p:cNvPr id="7" name="Rectangle 6"/>
          <p:cNvSpPr/>
          <p:nvPr/>
        </p:nvSpPr>
        <p:spPr>
          <a:xfrm>
            <a:off x="1161581" y="552430"/>
            <a:ext cx="7970696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rt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600"/>
            </a:pPr>
            <a:r>
              <a:rPr lang="fa-IR" sz="2800" dirty="0">
                <a:solidFill>
                  <a:schemeClr val="tx1">
                    <a:lumMod val="75000"/>
                    <a:lumOff val="25000"/>
                  </a:schemeClr>
                </a:solidFill>
                <a:cs typeface="B Mitra" pitchFamily="2" charset="-78"/>
              </a:rPr>
              <a:t>کشف روابط موجود در الگوهای خطی و بیان آن ها با عبارات کلامی </a:t>
            </a:r>
            <a:r>
              <a:rPr lang="fa-I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B Mitra" pitchFamily="2" charset="-78"/>
              </a:rPr>
              <a:t>و نمادی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cs typeface="B Mitr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0994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38" y="164124"/>
            <a:ext cx="8573178" cy="234461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Nazanin" panose="00000400000000000000" pitchFamily="2" charset="-78"/>
              </a:rPr>
              <a:t/>
            </a:r>
            <a:br>
              <a:rPr lang="fa-I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Nazanin" panose="00000400000000000000" pitchFamily="2" charset="-78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738" y="187570"/>
            <a:ext cx="9272954" cy="6670430"/>
          </a:xfrm>
        </p:spPr>
        <p:txBody>
          <a:bodyPr>
            <a:normAutofit/>
          </a:bodyPr>
          <a:lstStyle/>
          <a:p>
            <a:pPr algn="just" rtl="1">
              <a:buFont typeface="Arial" panose="020B0604020202020204" pitchFamily="34" charset="0"/>
              <a:buChar char="•"/>
            </a:pPr>
            <a:r>
              <a:rPr lang="fa-IR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  <a:t>عدد را به عنوان پاسخی برای سؤال های «چند تا؟» و «چندمین؟» درک می‌کنند.</a:t>
            </a:r>
          </a:p>
          <a:p>
            <a:pPr algn="just" rtl="1">
              <a:buFont typeface="Arial" panose="020B0604020202020204" pitchFamily="34" charset="0"/>
              <a:buChar char="•"/>
            </a:pPr>
            <a:r>
              <a:rPr lang="fa-IR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  <a:t>درک عامل های سازنده های  اعداد تا 10 (عامل های جمعی)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094704" y="2137892"/>
            <a:ext cx="7263685" cy="3825025"/>
            <a:chOff x="1094704" y="1996225"/>
            <a:chExt cx="7263685" cy="3825025"/>
          </a:xfrm>
        </p:grpSpPr>
        <p:sp>
          <p:nvSpPr>
            <p:cNvPr id="5" name="TextBox 4"/>
            <p:cNvSpPr txBox="1"/>
            <p:nvPr/>
          </p:nvSpPr>
          <p:spPr>
            <a:xfrm>
              <a:off x="1094704" y="1996225"/>
              <a:ext cx="7263685" cy="38250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85528" y="2149835"/>
              <a:ext cx="6747374" cy="3518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59626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662" y="427725"/>
            <a:ext cx="8440615" cy="5984798"/>
          </a:xfrm>
        </p:spPr>
        <p:txBody>
          <a:bodyPr>
            <a:noAutofit/>
          </a:bodyPr>
          <a:lstStyle/>
          <a:p>
            <a:pPr marL="0" lvl="0" indent="0" algn="ctr" rtl="1">
              <a:buNone/>
            </a:pPr>
            <a:r>
              <a:rPr lang="fa-IR" sz="2800" dirty="0">
                <a:cs typeface="B Mitra" pitchFamily="2" charset="-78"/>
              </a:rPr>
              <a:t> آشنایی با اعداد زوج و فرد از طریق الگوها</a:t>
            </a:r>
            <a:endParaRPr lang="en-US" sz="2800" dirty="0">
              <a:cs typeface="B Mitra" pitchFamily="2" charset="-78"/>
            </a:endParaRPr>
          </a:p>
          <a:p>
            <a:pPr marL="0" indent="0" algn="ctr" defTabSz="914400" rtl="1">
              <a:spcBef>
                <a:spcPts val="0"/>
              </a:spcBef>
              <a:buClrTx/>
              <a:buSzTx/>
              <a:buNone/>
            </a:pPr>
            <a:endParaRPr lang="fa-IR" sz="2800" dirty="0" smtClean="0"/>
          </a:p>
          <a:p>
            <a:pPr marL="0" indent="0" algn="ctr" defTabSz="914400" rtl="1">
              <a:spcBef>
                <a:spcPts val="0"/>
              </a:spcBef>
              <a:buClrTx/>
              <a:buSzTx/>
              <a:buNone/>
            </a:pPr>
            <a:endParaRPr lang="fa-IR" sz="2800" dirty="0"/>
          </a:p>
          <a:p>
            <a:pPr marL="0" indent="0" algn="ctr" defTabSz="914400" rtl="1">
              <a:spcBef>
                <a:spcPts val="0"/>
              </a:spcBef>
              <a:buClrTx/>
              <a:buSzTx/>
              <a:buNone/>
            </a:pPr>
            <a:endParaRPr lang="fa-IR" sz="2800" dirty="0" smtClean="0"/>
          </a:p>
          <a:p>
            <a:pPr marL="0" indent="0" algn="ctr" defTabSz="914400" rtl="1">
              <a:spcBef>
                <a:spcPts val="0"/>
              </a:spcBef>
              <a:buClrTx/>
              <a:buSzTx/>
              <a:buNone/>
            </a:pPr>
            <a:endParaRPr lang="fa-IR" sz="2800" dirty="0"/>
          </a:p>
          <a:p>
            <a:pPr marL="0" indent="0" algn="ctr" defTabSz="914400" rtl="1">
              <a:spcBef>
                <a:spcPts val="0"/>
              </a:spcBef>
              <a:buClrTx/>
              <a:buSzTx/>
              <a:buNone/>
            </a:pPr>
            <a:endParaRPr lang="fa-IR" sz="2800" dirty="0"/>
          </a:p>
        </p:txBody>
      </p:sp>
      <p:grpSp>
        <p:nvGrpSpPr>
          <p:cNvPr id="2" name="گروه 1"/>
          <p:cNvGrpSpPr/>
          <p:nvPr/>
        </p:nvGrpSpPr>
        <p:grpSpPr>
          <a:xfrm>
            <a:off x="1418493" y="1134663"/>
            <a:ext cx="6463378" cy="5047197"/>
            <a:chOff x="1418492" y="1031631"/>
            <a:chExt cx="6752493" cy="5462954"/>
          </a:xfrm>
        </p:grpSpPr>
        <p:sp>
          <p:nvSpPr>
            <p:cNvPr id="4" name="Rectangle 3"/>
            <p:cNvSpPr/>
            <p:nvPr/>
          </p:nvSpPr>
          <p:spPr>
            <a:xfrm>
              <a:off x="1418492" y="1031631"/>
              <a:ext cx="6752493" cy="54629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5724" y="1207477"/>
              <a:ext cx="6435603" cy="5170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7397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662" y="427725"/>
            <a:ext cx="8440615" cy="5984798"/>
          </a:xfrm>
        </p:spPr>
        <p:txBody>
          <a:bodyPr>
            <a:noAutofit/>
          </a:bodyPr>
          <a:lstStyle/>
          <a:p>
            <a:pPr marL="0" lvl="0" indent="0" algn="ctr" defTabSz="914400" rtl="1">
              <a:spcBef>
                <a:spcPts val="0"/>
              </a:spcBef>
              <a:buClrTx/>
              <a:buSzTx/>
              <a:buNone/>
            </a:pPr>
            <a:r>
              <a:rPr lang="fa-IR" sz="2800" dirty="0">
                <a:cs typeface="B Mitra" pitchFamily="2" charset="-78"/>
              </a:rPr>
              <a:t>آشنایی و درک مفهوم مضرب</a:t>
            </a:r>
            <a:endParaRPr lang="en-US" sz="2800" dirty="0">
              <a:cs typeface="B Mitra" pitchFamily="2" charset="-78"/>
            </a:endParaRPr>
          </a:p>
          <a:p>
            <a:pPr marL="0" indent="0" algn="ctr" defTabSz="914400" rtl="1">
              <a:spcBef>
                <a:spcPts val="0"/>
              </a:spcBef>
              <a:buClrTx/>
              <a:buSzTx/>
              <a:buNone/>
            </a:pPr>
            <a:endParaRPr lang="fa-IR" sz="2800" dirty="0" smtClean="0"/>
          </a:p>
          <a:p>
            <a:pPr marL="0" indent="0" algn="ctr" defTabSz="914400" rtl="1">
              <a:spcBef>
                <a:spcPts val="0"/>
              </a:spcBef>
              <a:buClrTx/>
              <a:buSzTx/>
              <a:buNone/>
            </a:pPr>
            <a:endParaRPr lang="fa-IR" sz="2800" dirty="0"/>
          </a:p>
          <a:p>
            <a:pPr marL="0" indent="0" algn="ctr" defTabSz="914400" rtl="1">
              <a:spcBef>
                <a:spcPts val="0"/>
              </a:spcBef>
              <a:buClrTx/>
              <a:buSzTx/>
              <a:buNone/>
            </a:pPr>
            <a:endParaRPr lang="fa-IR" sz="2800" dirty="0" smtClean="0"/>
          </a:p>
          <a:p>
            <a:pPr marL="0" indent="0" algn="ctr" defTabSz="914400" rtl="1">
              <a:spcBef>
                <a:spcPts val="0"/>
              </a:spcBef>
              <a:buClrTx/>
              <a:buSzTx/>
              <a:buNone/>
            </a:pPr>
            <a:endParaRPr lang="fa-IR" sz="2800" dirty="0"/>
          </a:p>
          <a:p>
            <a:pPr marL="0" indent="0" algn="ctr" defTabSz="914400" rtl="1">
              <a:spcBef>
                <a:spcPts val="0"/>
              </a:spcBef>
              <a:buClrTx/>
              <a:buSzTx/>
              <a:buNone/>
            </a:pPr>
            <a:endParaRPr lang="fa-IR" sz="2800" dirty="0"/>
          </a:p>
        </p:txBody>
      </p:sp>
      <p:grpSp>
        <p:nvGrpSpPr>
          <p:cNvPr id="2" name="گروه 1"/>
          <p:cNvGrpSpPr/>
          <p:nvPr/>
        </p:nvGrpSpPr>
        <p:grpSpPr>
          <a:xfrm>
            <a:off x="1240171" y="1357070"/>
            <a:ext cx="6834884" cy="4863426"/>
            <a:chOff x="1137138" y="926122"/>
            <a:chExt cx="7666893" cy="5427785"/>
          </a:xfrm>
        </p:grpSpPr>
        <p:sp>
          <p:nvSpPr>
            <p:cNvPr id="4" name="Rectangle 3"/>
            <p:cNvSpPr/>
            <p:nvPr/>
          </p:nvSpPr>
          <p:spPr>
            <a:xfrm>
              <a:off x="1137138" y="926122"/>
              <a:ext cx="7666893" cy="542778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4829" y="986937"/>
              <a:ext cx="7132974" cy="3655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5167" y="4724033"/>
              <a:ext cx="7062636" cy="1482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7397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38" y="164124"/>
            <a:ext cx="8573178" cy="234461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Nazanin" panose="00000400000000000000" pitchFamily="2" charset="-78"/>
              </a:rPr>
              <a:t/>
            </a:r>
            <a:br>
              <a:rPr lang="fa-I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Nazanin" panose="00000400000000000000" pitchFamily="2" charset="-78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9414" y="1852249"/>
            <a:ext cx="4806461" cy="1981198"/>
          </a:xfrm>
        </p:spPr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fa-IR" sz="9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  <a:t>درس دوم</a:t>
            </a:r>
          </a:p>
        </p:txBody>
      </p:sp>
    </p:spTree>
    <p:extLst>
      <p:ext uri="{BB962C8B-B14F-4D97-AF65-F5344CB8AC3E}">
        <p14:creationId xmlns:p14="http://schemas.microsoft.com/office/powerpoint/2010/main" val="20482807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662" y="427725"/>
            <a:ext cx="8440615" cy="5984798"/>
          </a:xfrm>
        </p:spPr>
        <p:txBody>
          <a:bodyPr>
            <a:noAutofit/>
          </a:bodyPr>
          <a:lstStyle/>
          <a:p>
            <a:pPr marL="0" indent="0" algn="ctr" defTabSz="914400" rtl="1">
              <a:spcBef>
                <a:spcPts val="0"/>
              </a:spcBef>
              <a:buClrTx/>
              <a:buSzTx/>
              <a:buNone/>
            </a:pPr>
            <a:r>
              <a:rPr lang="fa-IR" sz="2800" dirty="0" smtClean="0">
                <a:cs typeface="B Mitra" pitchFamily="2" charset="-78"/>
              </a:rPr>
              <a:t>درک </a:t>
            </a:r>
            <a:r>
              <a:rPr lang="fa-IR" sz="2800" dirty="0" err="1">
                <a:cs typeface="B Mitra" pitchFamily="2" charset="-78"/>
              </a:rPr>
              <a:t>الگویی</a:t>
            </a:r>
            <a:r>
              <a:rPr lang="fa-IR" sz="2800" dirty="0">
                <a:cs typeface="B Mitra" pitchFamily="2" charset="-78"/>
              </a:rPr>
              <a:t> بین ستون های جدول ارزش مکانی</a:t>
            </a:r>
          </a:p>
          <a:p>
            <a:pPr lvl="0" algn="ctr" defTabSz="914400" rtl="1">
              <a:spcBef>
                <a:spcPts val="0"/>
              </a:spcBef>
              <a:buClrTx/>
              <a:buSzTx/>
              <a:buFontTx/>
              <a:buChar char="-"/>
            </a:pPr>
            <a:endParaRPr lang="fa-IR" sz="2600" b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B Nazanin"/>
            </a:endParaRPr>
          </a:p>
          <a:p>
            <a:pPr lvl="0" algn="ctr" defTabSz="914400" rtl="1">
              <a:spcBef>
                <a:spcPts val="0"/>
              </a:spcBef>
              <a:buClrTx/>
              <a:buSzTx/>
              <a:buFontTx/>
              <a:buChar char="-"/>
            </a:pPr>
            <a:endParaRPr lang="fa-IR" sz="2800" dirty="0" smtClean="0"/>
          </a:p>
          <a:p>
            <a:pPr marL="0" indent="0" algn="ctr" defTabSz="914400" rtl="1">
              <a:spcBef>
                <a:spcPts val="0"/>
              </a:spcBef>
              <a:buClrTx/>
              <a:buSzTx/>
              <a:buNone/>
            </a:pPr>
            <a:endParaRPr lang="fa-IR" sz="2800" dirty="0"/>
          </a:p>
          <a:p>
            <a:pPr marL="0" indent="0" algn="ctr" defTabSz="914400" rtl="1">
              <a:spcBef>
                <a:spcPts val="0"/>
              </a:spcBef>
              <a:buClrTx/>
              <a:buSzTx/>
              <a:buNone/>
            </a:pPr>
            <a:endParaRPr lang="fa-IR" sz="2800" dirty="0" smtClean="0"/>
          </a:p>
          <a:p>
            <a:pPr marL="0" indent="0" algn="ctr" defTabSz="914400" rtl="1">
              <a:spcBef>
                <a:spcPts val="0"/>
              </a:spcBef>
              <a:buClrTx/>
              <a:buSzTx/>
              <a:buNone/>
            </a:pPr>
            <a:endParaRPr lang="fa-IR" sz="2800" dirty="0"/>
          </a:p>
          <a:p>
            <a:pPr marL="0" indent="0" algn="ctr" defTabSz="914400" rtl="1">
              <a:spcBef>
                <a:spcPts val="0"/>
              </a:spcBef>
              <a:buClrTx/>
              <a:buSzTx/>
              <a:buNone/>
            </a:pPr>
            <a:endParaRPr lang="fa-IR" sz="2800" dirty="0"/>
          </a:p>
        </p:txBody>
      </p:sp>
      <p:grpSp>
        <p:nvGrpSpPr>
          <p:cNvPr id="2" name="گروه 1"/>
          <p:cNvGrpSpPr/>
          <p:nvPr/>
        </p:nvGrpSpPr>
        <p:grpSpPr>
          <a:xfrm>
            <a:off x="1310179" y="1506888"/>
            <a:ext cx="6533055" cy="4803760"/>
            <a:chOff x="949570" y="901579"/>
            <a:chExt cx="7854462" cy="5686790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692" y="901579"/>
              <a:ext cx="7022123" cy="55893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949570" y="901579"/>
              <a:ext cx="7854462" cy="568679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</p:spTree>
    <p:extLst>
      <p:ext uri="{BB962C8B-B14F-4D97-AF65-F5344CB8AC3E}">
        <p14:creationId xmlns:p14="http://schemas.microsoft.com/office/powerpoint/2010/main" val="340063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662" y="427725"/>
            <a:ext cx="8440615" cy="5984798"/>
          </a:xfrm>
        </p:spPr>
        <p:txBody>
          <a:bodyPr>
            <a:noAutofit/>
          </a:bodyPr>
          <a:lstStyle/>
          <a:p>
            <a:pPr marL="0" indent="0" algn="ctr" defTabSz="914400" rtl="1">
              <a:spcBef>
                <a:spcPts val="0"/>
              </a:spcBef>
              <a:buClrTx/>
              <a:buSzTx/>
              <a:buNone/>
            </a:pPr>
            <a:r>
              <a:rPr lang="fa-IR" sz="2800" dirty="0" smtClean="0">
                <a:cs typeface="B Mitra" pitchFamily="2" charset="-78"/>
              </a:rPr>
              <a:t>خواندن </a:t>
            </a:r>
            <a:r>
              <a:rPr lang="fa-IR" sz="2800" dirty="0">
                <a:cs typeface="B Mitra" pitchFamily="2" charset="-78"/>
              </a:rPr>
              <a:t>و نوشتن اعداد تا مرتبه ی </a:t>
            </a:r>
            <a:r>
              <a:rPr lang="fa-IR" sz="2800" dirty="0" smtClean="0">
                <a:cs typeface="B Mitra" pitchFamily="2" charset="-78"/>
              </a:rPr>
              <a:t>میلیارد، گسترده نویسی، مقایسه و  بررسی بدفهمی‌های رایج دانش‌آموزان در عدد</a:t>
            </a:r>
            <a:endParaRPr lang="fa-IR" sz="2800" dirty="0">
              <a:cs typeface="B Mitra" pitchFamily="2" charset="-78"/>
            </a:endParaRPr>
          </a:p>
          <a:p>
            <a:pPr lvl="0" algn="ctr" defTabSz="914400" rtl="1">
              <a:spcBef>
                <a:spcPts val="0"/>
              </a:spcBef>
              <a:buClrTx/>
              <a:buSzTx/>
              <a:buFontTx/>
              <a:buChar char="-"/>
            </a:pPr>
            <a:endParaRPr lang="fa-IR" sz="2600" b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B Nazanin"/>
            </a:endParaRPr>
          </a:p>
          <a:p>
            <a:pPr lvl="0" algn="ctr" defTabSz="914400" rtl="1">
              <a:spcBef>
                <a:spcPts val="0"/>
              </a:spcBef>
              <a:buClrTx/>
              <a:buSzTx/>
              <a:buFontTx/>
              <a:buChar char="-"/>
            </a:pPr>
            <a:endParaRPr lang="fa-IR" sz="2800" dirty="0" smtClean="0"/>
          </a:p>
          <a:p>
            <a:pPr marL="0" indent="0" algn="ctr" defTabSz="914400" rtl="1">
              <a:spcBef>
                <a:spcPts val="0"/>
              </a:spcBef>
              <a:buClrTx/>
              <a:buSzTx/>
              <a:buNone/>
            </a:pPr>
            <a:endParaRPr lang="fa-IR" sz="2800" dirty="0"/>
          </a:p>
          <a:p>
            <a:pPr marL="0" indent="0" algn="ctr" defTabSz="914400" rtl="1">
              <a:spcBef>
                <a:spcPts val="0"/>
              </a:spcBef>
              <a:buClrTx/>
              <a:buSzTx/>
              <a:buNone/>
            </a:pPr>
            <a:endParaRPr lang="fa-IR" sz="2800" dirty="0" smtClean="0"/>
          </a:p>
          <a:p>
            <a:pPr marL="0" indent="0" algn="ctr" defTabSz="914400" rtl="1">
              <a:spcBef>
                <a:spcPts val="0"/>
              </a:spcBef>
              <a:buClrTx/>
              <a:buSzTx/>
              <a:buNone/>
            </a:pPr>
            <a:endParaRPr lang="fa-IR" sz="2800" dirty="0"/>
          </a:p>
          <a:p>
            <a:pPr marL="0" indent="0" algn="ctr" defTabSz="914400" rtl="1">
              <a:spcBef>
                <a:spcPts val="0"/>
              </a:spcBef>
              <a:buClrTx/>
              <a:buSzTx/>
              <a:buNone/>
            </a:pPr>
            <a:endParaRPr lang="fa-IR" sz="2800" dirty="0"/>
          </a:p>
        </p:txBody>
      </p:sp>
      <p:grpSp>
        <p:nvGrpSpPr>
          <p:cNvPr id="2" name="گروه 1"/>
          <p:cNvGrpSpPr/>
          <p:nvPr/>
        </p:nvGrpSpPr>
        <p:grpSpPr>
          <a:xfrm>
            <a:off x="876093" y="1584764"/>
            <a:ext cx="7134567" cy="4725885"/>
            <a:chOff x="884348" y="1524000"/>
            <a:chExt cx="7836527" cy="5228491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348" y="1756260"/>
              <a:ext cx="7836527" cy="48907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884348" y="1524000"/>
              <a:ext cx="7836527" cy="52284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</p:spTree>
    <p:extLst>
      <p:ext uri="{BB962C8B-B14F-4D97-AF65-F5344CB8AC3E}">
        <p14:creationId xmlns:p14="http://schemas.microsoft.com/office/powerpoint/2010/main" val="318152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662" y="427725"/>
            <a:ext cx="8440615" cy="5984798"/>
          </a:xfrm>
        </p:spPr>
        <p:txBody>
          <a:bodyPr>
            <a:noAutofit/>
          </a:bodyPr>
          <a:lstStyle/>
          <a:p>
            <a:pPr marL="0" indent="0" algn="ctr" defTabSz="914400" rtl="1">
              <a:spcBef>
                <a:spcPts val="0"/>
              </a:spcBef>
              <a:buClrTx/>
              <a:buSzTx/>
              <a:buNone/>
            </a:pPr>
            <a:r>
              <a:rPr lang="fa-IR" sz="2800" dirty="0" smtClean="0">
                <a:cs typeface="B Mitra" pitchFamily="2" charset="-78"/>
              </a:rPr>
              <a:t>تقریب زدن اعداد</a:t>
            </a:r>
            <a:endParaRPr lang="fa-IR" sz="2800" dirty="0">
              <a:cs typeface="B Mitra" pitchFamily="2" charset="-78"/>
            </a:endParaRPr>
          </a:p>
          <a:p>
            <a:pPr lvl="0" algn="ctr" defTabSz="914400" rtl="1">
              <a:spcBef>
                <a:spcPts val="0"/>
              </a:spcBef>
              <a:buClrTx/>
              <a:buSzTx/>
              <a:buFontTx/>
              <a:buChar char="-"/>
            </a:pPr>
            <a:endParaRPr lang="fa-IR" sz="2600" b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B Nazanin"/>
            </a:endParaRPr>
          </a:p>
          <a:p>
            <a:pPr lvl="0" algn="ctr" defTabSz="914400" rtl="1">
              <a:spcBef>
                <a:spcPts val="0"/>
              </a:spcBef>
              <a:buClrTx/>
              <a:buSzTx/>
              <a:buFontTx/>
              <a:buChar char="-"/>
            </a:pPr>
            <a:endParaRPr lang="fa-IR" sz="2800" dirty="0" smtClean="0"/>
          </a:p>
          <a:p>
            <a:pPr marL="0" indent="0" algn="ctr" defTabSz="914400" rtl="1">
              <a:spcBef>
                <a:spcPts val="0"/>
              </a:spcBef>
              <a:buClrTx/>
              <a:buSzTx/>
              <a:buNone/>
            </a:pPr>
            <a:endParaRPr lang="fa-IR" sz="2800" dirty="0"/>
          </a:p>
          <a:p>
            <a:pPr marL="0" indent="0" algn="ctr" defTabSz="914400" rtl="1">
              <a:spcBef>
                <a:spcPts val="0"/>
              </a:spcBef>
              <a:buClrTx/>
              <a:buSzTx/>
              <a:buNone/>
            </a:pPr>
            <a:endParaRPr lang="fa-IR" sz="2800" dirty="0" smtClean="0"/>
          </a:p>
          <a:p>
            <a:pPr marL="0" indent="0" algn="ctr" defTabSz="914400" rtl="1">
              <a:spcBef>
                <a:spcPts val="0"/>
              </a:spcBef>
              <a:buClrTx/>
              <a:buSzTx/>
              <a:buNone/>
            </a:pPr>
            <a:endParaRPr lang="fa-IR" sz="2800" dirty="0"/>
          </a:p>
          <a:p>
            <a:pPr marL="0" indent="0" algn="ctr" defTabSz="914400" rtl="1">
              <a:spcBef>
                <a:spcPts val="0"/>
              </a:spcBef>
              <a:buClrTx/>
              <a:buSzTx/>
              <a:buNone/>
            </a:pPr>
            <a:endParaRPr lang="fa-IR" sz="2800" dirty="0"/>
          </a:p>
        </p:txBody>
      </p:sp>
      <p:grpSp>
        <p:nvGrpSpPr>
          <p:cNvPr id="5" name="گروه 4"/>
          <p:cNvGrpSpPr/>
          <p:nvPr/>
        </p:nvGrpSpPr>
        <p:grpSpPr>
          <a:xfrm>
            <a:off x="837456" y="1184032"/>
            <a:ext cx="8072082" cy="3352800"/>
            <a:chOff x="837456" y="1184032"/>
            <a:chExt cx="8072082" cy="3352800"/>
          </a:xfrm>
        </p:grpSpPr>
        <p:sp>
          <p:nvSpPr>
            <p:cNvPr id="4" name="Rectangle 3"/>
            <p:cNvSpPr/>
            <p:nvPr/>
          </p:nvSpPr>
          <p:spPr>
            <a:xfrm>
              <a:off x="837456" y="1184032"/>
              <a:ext cx="8072082" cy="3352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solidFill>
                  <a:prstClr val="white"/>
                </a:solidFill>
              </a:endParaRPr>
            </a:p>
          </p:txBody>
        </p:sp>
        <p:pic>
          <p:nvPicPr>
            <p:cNvPr id="1331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3246" y="1430216"/>
              <a:ext cx="7648279" cy="2696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4137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38" y="164124"/>
            <a:ext cx="8573178" cy="234461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Nazanin" panose="00000400000000000000" pitchFamily="2" charset="-78"/>
              </a:rPr>
              <a:t/>
            </a:r>
            <a:br>
              <a:rPr lang="fa-I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Nazanin" panose="00000400000000000000" pitchFamily="2" charset="-78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9414" y="1852249"/>
            <a:ext cx="4806461" cy="1981198"/>
          </a:xfrm>
        </p:spPr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fa-IR" sz="9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  <a:t>درس سوم</a:t>
            </a:r>
          </a:p>
        </p:txBody>
      </p:sp>
    </p:spTree>
    <p:extLst>
      <p:ext uri="{BB962C8B-B14F-4D97-AF65-F5344CB8AC3E}">
        <p14:creationId xmlns:p14="http://schemas.microsoft.com/office/powerpoint/2010/main" val="20482807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662" y="427725"/>
            <a:ext cx="8440615" cy="5984798"/>
          </a:xfrm>
        </p:spPr>
        <p:txBody>
          <a:bodyPr>
            <a:noAutofit/>
          </a:bodyPr>
          <a:lstStyle/>
          <a:p>
            <a:pPr marL="0" indent="0" algn="ctr" defTabSz="914400" rtl="1">
              <a:spcBef>
                <a:spcPts val="0"/>
              </a:spcBef>
              <a:buClrTx/>
              <a:buSzTx/>
              <a:buNone/>
            </a:pPr>
            <a:r>
              <a:rPr lang="fa-IR" sz="2800" dirty="0" smtClean="0">
                <a:cs typeface="B Mitra" pitchFamily="2" charset="-78"/>
              </a:rPr>
              <a:t>مفهوم </a:t>
            </a:r>
            <a:r>
              <a:rPr lang="fa-IR" sz="2800" dirty="0">
                <a:cs typeface="B Mitra" pitchFamily="2" charset="-78"/>
              </a:rPr>
              <a:t>سازی قواعد بخش پذیری بر  2 ،3 ، 5 ، 9</a:t>
            </a:r>
          </a:p>
          <a:p>
            <a:pPr marL="0" indent="0" algn="ctr" defTabSz="914400" rtl="1">
              <a:spcBef>
                <a:spcPts val="0"/>
              </a:spcBef>
              <a:buClrTx/>
              <a:buSzTx/>
              <a:buNone/>
            </a:pPr>
            <a:endParaRPr lang="fa-IR" sz="2800" dirty="0"/>
          </a:p>
        </p:txBody>
      </p:sp>
      <p:grpSp>
        <p:nvGrpSpPr>
          <p:cNvPr id="2" name="گروه 1"/>
          <p:cNvGrpSpPr/>
          <p:nvPr/>
        </p:nvGrpSpPr>
        <p:grpSpPr>
          <a:xfrm>
            <a:off x="2309445" y="1416676"/>
            <a:ext cx="4786814" cy="5136523"/>
            <a:chOff x="2203938" y="973015"/>
            <a:chExt cx="5216770" cy="5545015"/>
          </a:xfrm>
        </p:grpSpPr>
        <p:sp>
          <p:nvSpPr>
            <p:cNvPr id="4" name="Rectangle 3"/>
            <p:cNvSpPr/>
            <p:nvPr/>
          </p:nvSpPr>
          <p:spPr>
            <a:xfrm>
              <a:off x="2203938" y="973015"/>
              <a:ext cx="5216770" cy="554501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5580" y="1121147"/>
              <a:ext cx="4608268" cy="53077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1176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38" y="164124"/>
            <a:ext cx="8573178" cy="234461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Nazanin" panose="00000400000000000000" pitchFamily="2" charset="-78"/>
              </a:rPr>
              <a:t/>
            </a:r>
            <a:br>
              <a:rPr lang="fa-I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Nazanin" panose="00000400000000000000" pitchFamily="2" charset="-78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9414" y="1852249"/>
            <a:ext cx="4806461" cy="1981198"/>
          </a:xfrm>
        </p:spPr>
        <p:txBody>
          <a:bodyPr>
            <a:normAutofit fontScale="92500"/>
          </a:bodyPr>
          <a:lstStyle/>
          <a:p>
            <a:pPr marL="0" indent="0" algn="ctr" rtl="1">
              <a:buNone/>
            </a:pPr>
            <a:r>
              <a:rPr lang="fa-IR" sz="9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  <a:t>درس چهارم</a:t>
            </a:r>
          </a:p>
        </p:txBody>
      </p:sp>
    </p:spTree>
    <p:extLst>
      <p:ext uri="{BB962C8B-B14F-4D97-AF65-F5344CB8AC3E}">
        <p14:creationId xmlns:p14="http://schemas.microsoft.com/office/powerpoint/2010/main" val="20482807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662" y="427725"/>
            <a:ext cx="8440615" cy="5984798"/>
          </a:xfrm>
        </p:spPr>
        <p:txBody>
          <a:bodyPr>
            <a:noAutofit/>
          </a:bodyPr>
          <a:lstStyle/>
          <a:p>
            <a:pPr marL="0" indent="0" algn="ctr" defTabSz="914400" rtl="1">
              <a:spcBef>
                <a:spcPts val="0"/>
              </a:spcBef>
              <a:buClrTx/>
              <a:buSzTx/>
              <a:buNone/>
            </a:pPr>
            <a:r>
              <a:rPr lang="fa-IR" sz="2800" dirty="0">
                <a:cs typeface="B Mitra" pitchFamily="2" charset="-78"/>
              </a:rPr>
              <a:t>معرفی مفهوم عدد صحیح با مثال های عینی و نمایش آن با نمادهای قراردادی </a:t>
            </a:r>
            <a:r>
              <a:rPr lang="fa-IR" sz="2800" dirty="0" smtClean="0">
                <a:cs typeface="B Mitra" pitchFamily="2" charset="-78"/>
              </a:rPr>
              <a:t>دانش‌آموزان</a:t>
            </a:r>
            <a:endParaRPr lang="fa-IR" sz="2800" dirty="0">
              <a:cs typeface="B Mitra" pitchFamily="2" charset="-78"/>
            </a:endParaRPr>
          </a:p>
        </p:txBody>
      </p:sp>
      <p:grpSp>
        <p:nvGrpSpPr>
          <p:cNvPr id="2" name="گروه 1"/>
          <p:cNvGrpSpPr/>
          <p:nvPr/>
        </p:nvGrpSpPr>
        <p:grpSpPr>
          <a:xfrm>
            <a:off x="1394384" y="1800073"/>
            <a:ext cx="6745064" cy="4433302"/>
            <a:chOff x="527539" y="1453663"/>
            <a:chExt cx="7807570" cy="5263660"/>
          </a:xfrm>
        </p:grpSpPr>
        <p:sp>
          <p:nvSpPr>
            <p:cNvPr id="5" name="Rectangle 4"/>
            <p:cNvSpPr/>
            <p:nvPr/>
          </p:nvSpPr>
          <p:spPr>
            <a:xfrm>
              <a:off x="527539" y="1453663"/>
              <a:ext cx="7807570" cy="52636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1433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586" y="1544516"/>
              <a:ext cx="7296150" cy="5067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8265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351692"/>
            <a:ext cx="8596668" cy="5689672"/>
          </a:xfrm>
        </p:spPr>
        <p:txBody>
          <a:bodyPr>
            <a:normAutofit/>
          </a:bodyPr>
          <a:lstStyle/>
          <a:p>
            <a:pPr algn="just" rtl="1">
              <a:buClr>
                <a:srgbClr val="90C226"/>
              </a:buClr>
              <a:buFont typeface="Arial" panose="020B0604020202020204" pitchFamily="34" charset="0"/>
              <a:buChar char="•"/>
            </a:pPr>
            <a:r>
              <a:rPr lang="fa-IR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  <a:t>شمارش با ابزارهای مختلف </a:t>
            </a:r>
            <a:r>
              <a:rPr lang="fa-IR" sz="2800" b="1" dirty="0" smtClean="0">
                <a:ln w="12700">
                  <a:solidFill>
                    <a:srgbClr val="E6B91E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E6B91E"/>
                  </a:fgClr>
                  <a:bgClr>
                    <a:srgbClr val="E6B91E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E6B91E">
                      <a:lumMod val="50000"/>
                    </a:srgbClr>
                  </a:innerShdw>
                </a:effectLst>
                <a:cs typeface="B Nazanin" panose="00000400000000000000" pitchFamily="2" charset="-78"/>
              </a:rPr>
              <a:t>(چینه، چوب خط و انگشت)</a:t>
            </a:r>
            <a:endParaRPr lang="en-US" sz="2800" b="1" dirty="0" smtClean="0">
              <a:ln w="12700">
                <a:solidFill>
                  <a:srgbClr val="E6B91E">
                    <a:lumMod val="50000"/>
                  </a:srgbClr>
                </a:solidFill>
                <a:prstDash val="solid"/>
              </a:ln>
              <a:pattFill prst="narHorz">
                <a:fgClr>
                  <a:srgbClr val="E6B91E"/>
                </a:fgClr>
                <a:bgClr>
                  <a:srgbClr val="E6B91E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E6B91E">
                    <a:lumMod val="50000"/>
                  </a:srgbClr>
                </a:innerShdw>
              </a:effectLst>
              <a:cs typeface="B Nazanin" panose="00000400000000000000" pitchFamily="2" charset="-78"/>
            </a:endParaRPr>
          </a:p>
          <a:p>
            <a:pPr algn="just" rtl="1">
              <a:buFont typeface="Arial" panose="020B0604020202020204" pitchFamily="34" charset="0"/>
              <a:buChar char="•"/>
            </a:pPr>
            <a:r>
              <a:rPr lang="fa-IR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  <a:t>مقایسه ی اعداد</a:t>
            </a:r>
          </a:p>
          <a:p>
            <a:pPr algn="just" rtl="1">
              <a:buFont typeface="Arial" panose="020B0604020202020204" pitchFamily="34" charset="0"/>
              <a:buChar char="•"/>
            </a:pPr>
            <a:r>
              <a:rPr lang="fa-IR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  <a:t>نماد اعداد 0 تا 9</a:t>
            </a:r>
          </a:p>
          <a:p>
            <a:pPr algn="just" rtl="1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991673" y="2228045"/>
            <a:ext cx="7495504" cy="3761803"/>
            <a:chOff x="991673" y="2279561"/>
            <a:chExt cx="7495504" cy="3761803"/>
          </a:xfrm>
        </p:grpSpPr>
        <p:sp>
          <p:nvSpPr>
            <p:cNvPr id="2" name="TextBox 1"/>
            <p:cNvSpPr txBox="1"/>
            <p:nvPr/>
          </p:nvSpPr>
          <p:spPr>
            <a:xfrm>
              <a:off x="991673" y="2279561"/>
              <a:ext cx="7495504" cy="376180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42523" y="2467796"/>
              <a:ext cx="6987077" cy="3385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98559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662" y="427725"/>
            <a:ext cx="8440615" cy="5984798"/>
          </a:xfrm>
        </p:spPr>
        <p:txBody>
          <a:bodyPr>
            <a:noAutofit/>
          </a:bodyPr>
          <a:lstStyle/>
          <a:p>
            <a:pPr marL="0" indent="0" algn="ctr" defTabSz="914400" rtl="1">
              <a:spcBef>
                <a:spcPts val="0"/>
              </a:spcBef>
              <a:buClrTx/>
              <a:buSzTx/>
              <a:buNone/>
            </a:pPr>
            <a:r>
              <a:rPr lang="fa-IR" sz="2800" dirty="0" smtClean="0">
                <a:cs typeface="B Mitra" pitchFamily="2" charset="-78"/>
              </a:rPr>
              <a:t> </a:t>
            </a:r>
            <a:r>
              <a:rPr lang="fa-IR" sz="2800" dirty="0">
                <a:cs typeface="B Mitra" pitchFamily="2" charset="-78"/>
              </a:rPr>
              <a:t>معرفی نماد رسمی برای نمایش اعداد صحیح </a:t>
            </a:r>
          </a:p>
          <a:p>
            <a:pPr marL="0" indent="0" algn="ctr" defTabSz="914400" rtl="1">
              <a:spcBef>
                <a:spcPts val="0"/>
              </a:spcBef>
              <a:buClrTx/>
              <a:buSzTx/>
              <a:buNone/>
            </a:pPr>
            <a:endParaRPr lang="fa-IR" sz="2800" dirty="0"/>
          </a:p>
        </p:txBody>
      </p:sp>
      <p:grpSp>
        <p:nvGrpSpPr>
          <p:cNvPr id="5" name="گروه 4"/>
          <p:cNvGrpSpPr/>
          <p:nvPr/>
        </p:nvGrpSpPr>
        <p:grpSpPr>
          <a:xfrm>
            <a:off x="771000" y="1453667"/>
            <a:ext cx="8408173" cy="1809338"/>
            <a:chOff x="771000" y="1453667"/>
            <a:chExt cx="8408173" cy="1809338"/>
          </a:xfrm>
        </p:grpSpPr>
        <p:sp>
          <p:nvSpPr>
            <p:cNvPr id="4" name="Rectangle 3"/>
            <p:cNvSpPr/>
            <p:nvPr/>
          </p:nvSpPr>
          <p:spPr>
            <a:xfrm>
              <a:off x="771000" y="1453667"/>
              <a:ext cx="8408173" cy="18093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1638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895" y="1547453"/>
              <a:ext cx="8061816" cy="1537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3936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662" y="427725"/>
            <a:ext cx="8440615" cy="5984798"/>
          </a:xfrm>
        </p:spPr>
        <p:txBody>
          <a:bodyPr>
            <a:noAutofit/>
          </a:bodyPr>
          <a:lstStyle/>
          <a:p>
            <a:pPr marL="0" indent="0" algn="ctr" defTabSz="914400" rtl="1">
              <a:spcBef>
                <a:spcPts val="0"/>
              </a:spcBef>
              <a:buClrTx/>
              <a:buSzTx/>
              <a:buNone/>
            </a:pPr>
            <a:r>
              <a:rPr lang="fa-IR" sz="2800" dirty="0" smtClean="0">
                <a:cs typeface="B Mitra" pitchFamily="2" charset="-78"/>
              </a:rPr>
              <a:t>معرفی </a:t>
            </a:r>
            <a:r>
              <a:rPr lang="fa-IR" sz="2800" dirty="0">
                <a:cs typeface="B Mitra" pitchFamily="2" charset="-78"/>
              </a:rPr>
              <a:t>اعداد صحیح با استفاده از قرینه یابی روی محور اعداد</a:t>
            </a:r>
          </a:p>
          <a:p>
            <a:pPr marL="0" indent="0" algn="ctr" defTabSz="914400" rtl="1">
              <a:spcBef>
                <a:spcPts val="0"/>
              </a:spcBef>
              <a:buClrTx/>
              <a:buSzTx/>
              <a:buNone/>
            </a:pPr>
            <a:r>
              <a:rPr lang="fa-IR" sz="2800" dirty="0">
                <a:cs typeface="B Mitra" pitchFamily="2" charset="-78"/>
              </a:rPr>
              <a:t> </a:t>
            </a:r>
            <a:endParaRPr lang="fa-IR" sz="2800" dirty="0"/>
          </a:p>
        </p:txBody>
      </p:sp>
      <p:grpSp>
        <p:nvGrpSpPr>
          <p:cNvPr id="2" name="گروه 1"/>
          <p:cNvGrpSpPr/>
          <p:nvPr/>
        </p:nvGrpSpPr>
        <p:grpSpPr>
          <a:xfrm>
            <a:off x="761998" y="1441936"/>
            <a:ext cx="8487507" cy="3059724"/>
            <a:chOff x="422031" y="1008185"/>
            <a:chExt cx="8487507" cy="3059724"/>
          </a:xfrm>
        </p:grpSpPr>
        <p:sp>
          <p:nvSpPr>
            <p:cNvPr id="4" name="Rectangle 3"/>
            <p:cNvSpPr/>
            <p:nvPr/>
          </p:nvSpPr>
          <p:spPr>
            <a:xfrm>
              <a:off x="422031" y="1008185"/>
              <a:ext cx="8487507" cy="30597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1536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323" y="1207478"/>
              <a:ext cx="8208695" cy="26138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6545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662" y="427725"/>
            <a:ext cx="8440615" cy="5984798"/>
          </a:xfrm>
        </p:spPr>
        <p:txBody>
          <a:bodyPr>
            <a:noAutofit/>
          </a:bodyPr>
          <a:lstStyle/>
          <a:p>
            <a:pPr marL="0" indent="0" algn="ctr" defTabSz="914400" rtl="1">
              <a:spcBef>
                <a:spcPts val="0"/>
              </a:spcBef>
              <a:buClrTx/>
              <a:buSzTx/>
              <a:buNone/>
            </a:pPr>
            <a:r>
              <a:rPr lang="fa-IR" sz="2800" dirty="0" smtClean="0">
                <a:cs typeface="B Mitra" pitchFamily="2" charset="-78"/>
              </a:rPr>
              <a:t>مقایسه‌ی </a:t>
            </a:r>
            <a:r>
              <a:rPr lang="fa-IR" sz="2800" dirty="0">
                <a:cs typeface="B Mitra" pitchFamily="2" charset="-78"/>
              </a:rPr>
              <a:t>اعداد صحیح</a:t>
            </a:r>
          </a:p>
          <a:p>
            <a:pPr marL="0" indent="0" algn="ctr" defTabSz="914400" rtl="1">
              <a:spcBef>
                <a:spcPts val="0"/>
              </a:spcBef>
              <a:buClrTx/>
              <a:buSzTx/>
              <a:buNone/>
            </a:pPr>
            <a:endParaRPr lang="fa-IR" sz="2800" dirty="0"/>
          </a:p>
        </p:txBody>
      </p:sp>
      <p:grpSp>
        <p:nvGrpSpPr>
          <p:cNvPr id="2" name="گروه 1"/>
          <p:cNvGrpSpPr/>
          <p:nvPr/>
        </p:nvGrpSpPr>
        <p:grpSpPr>
          <a:xfrm>
            <a:off x="750275" y="1219199"/>
            <a:ext cx="8393723" cy="3786553"/>
            <a:chOff x="433754" y="1008185"/>
            <a:chExt cx="8393723" cy="3786553"/>
          </a:xfrm>
        </p:grpSpPr>
        <p:sp>
          <p:nvSpPr>
            <p:cNvPr id="4" name="Rectangle 3"/>
            <p:cNvSpPr/>
            <p:nvPr/>
          </p:nvSpPr>
          <p:spPr>
            <a:xfrm>
              <a:off x="433754" y="1008185"/>
              <a:ext cx="8393723" cy="378655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1741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814" y="1229092"/>
              <a:ext cx="8212295" cy="3296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6545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34463"/>
            <a:ext cx="8596668" cy="117229"/>
          </a:xfrm>
        </p:spPr>
        <p:txBody>
          <a:bodyPr>
            <a:normAutofit fontScale="90000"/>
          </a:bodyPr>
          <a:lstStyle/>
          <a:p>
            <a:pPr algn="just" rtl="1"/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462" y="175846"/>
            <a:ext cx="9039540" cy="6682154"/>
          </a:xfrm>
        </p:spPr>
        <p:txBody>
          <a:bodyPr>
            <a:normAutofit/>
          </a:bodyPr>
          <a:lstStyle/>
          <a:p>
            <a:pPr algn="just" rtl="1">
              <a:buFont typeface="Arial" panose="020B0604020202020204" pitchFamily="34" charset="0"/>
              <a:buChar char="•"/>
            </a:pPr>
            <a:r>
              <a:rPr lang="fa-IR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  <a:t>آموزش نماد 10 تا 99 با جدول ارزش مکانی به وسیله ی شمارش</a:t>
            </a:r>
          </a:p>
          <a:p>
            <a:pPr algn="just" rtl="1">
              <a:buFont typeface="Arial" panose="020B0604020202020204" pitchFamily="34" charset="0"/>
              <a:buChar char="•"/>
            </a:pPr>
            <a:r>
              <a:rPr lang="fa-IR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  <a:t>نوشتن اعداد تا 99 به حروف</a:t>
            </a:r>
            <a:endParaRPr lang="en-US" sz="2800" dirty="0" smtClean="0"/>
          </a:p>
          <a:p>
            <a:pPr marL="0" indent="0" algn="just" rtl="1">
              <a:buNone/>
            </a:pPr>
            <a:endParaRPr lang="en-US" sz="28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6470" y="2421228"/>
            <a:ext cx="6990099" cy="2867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954600" y="2178095"/>
            <a:ext cx="7353837" cy="33541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69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447" y="1711570"/>
            <a:ext cx="7842738" cy="2555631"/>
          </a:xfrm>
        </p:spPr>
        <p:txBody>
          <a:bodyPr>
            <a:noAutofit/>
          </a:bodyPr>
          <a:lstStyle/>
          <a:p>
            <a:pPr algn="ctr" rtl="1"/>
            <a:r>
              <a:rPr lang="fa-IR" sz="8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  <a:t>عددنویسی در پایه دوم</a:t>
            </a:r>
            <a:br>
              <a:rPr lang="fa-IR" sz="8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Nazanin" panose="00000400000000000000" pitchFamily="2" charset="-78"/>
              </a:rPr>
            </a:br>
            <a:endParaRPr lang="en-US" sz="8000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8850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فصل اول ریاضی ششم</Template>
  <TotalTime>0</TotalTime>
  <Words>943</Words>
  <Application>Microsoft Office PowerPoint</Application>
  <PresentationFormat>Widescreen</PresentationFormat>
  <Paragraphs>222</Paragraphs>
  <Slides>72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3" baseType="lpstr">
      <vt:lpstr>Arabic Typesetting</vt:lpstr>
      <vt:lpstr>Arial</vt:lpstr>
      <vt:lpstr>B Mitra</vt:lpstr>
      <vt:lpstr>B Mitra</vt:lpstr>
      <vt:lpstr>B Nazanin</vt:lpstr>
      <vt:lpstr>B Titr</vt:lpstr>
      <vt:lpstr>Tahoma</vt:lpstr>
      <vt:lpstr>Trebuchet MS</vt:lpstr>
      <vt:lpstr>Wingdings</vt:lpstr>
      <vt:lpstr>Wingdings 3</vt:lpstr>
      <vt:lpstr>Facet</vt:lpstr>
      <vt:lpstr>PowerPoint Presentation</vt:lpstr>
      <vt:lpstr>PowerPoint Presentation</vt:lpstr>
      <vt:lpstr>فصل 1؛ الگوهای عددی</vt:lpstr>
      <vt:lpstr> </vt:lpstr>
      <vt:lpstr>عددنویسی در پایه اول </vt:lpstr>
      <vt:lpstr> </vt:lpstr>
      <vt:lpstr>PowerPoint Presentation</vt:lpstr>
      <vt:lpstr>.</vt:lpstr>
      <vt:lpstr>عددنویسی در پایه دوم </vt:lpstr>
      <vt:lpstr>PowerPoint Presentation</vt:lpstr>
      <vt:lpstr>PowerPoint Presentation</vt:lpstr>
      <vt:lpstr>عددنویسی در پایه سوم </vt:lpstr>
      <vt:lpstr>PowerPoint Presentation</vt:lpstr>
      <vt:lpstr>PowerPoint Presentation</vt:lpstr>
      <vt:lpstr>عددنویسی در پایه چهارم </vt:lpstr>
      <vt:lpstr>PowerPoint Presentation</vt:lpstr>
      <vt:lpstr>PowerPoint Presentation</vt:lpstr>
      <vt:lpstr>عددنویسی در پایه پنجم </vt:lpstr>
      <vt:lpstr>PowerPoint Presentation</vt:lpstr>
      <vt:lpstr>PowerPoint Presentation</vt:lpstr>
      <vt:lpstr>الگوها در پایه اول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الگوها در پایه دوم </vt:lpstr>
      <vt:lpstr>PowerPoint Presentation</vt:lpstr>
      <vt:lpstr>PowerPoint Presentation</vt:lpstr>
      <vt:lpstr>PowerPoint Presentation</vt:lpstr>
      <vt:lpstr>الگوها در پایه سوم </vt:lpstr>
      <vt:lpstr>PowerPoint Presentation</vt:lpstr>
      <vt:lpstr>PowerPoint Presentation</vt:lpstr>
      <vt:lpstr>PowerPoint Presentation</vt:lpstr>
      <vt:lpstr>PowerPoint Presentation</vt:lpstr>
      <vt:lpstr>الگوها در پایه چهارم </vt:lpstr>
      <vt:lpstr>PowerPoint Presentation</vt:lpstr>
      <vt:lpstr>PowerPoint Presentation</vt:lpstr>
      <vt:lpstr>PowerPoint Presentation</vt:lpstr>
      <vt:lpstr>الگوها در پایه پنجم </vt:lpstr>
      <vt:lpstr>PowerPoint Presentation</vt:lpstr>
      <vt:lpstr>PowerPoint Presentation</vt:lpstr>
      <vt:lpstr>PowerPoint Presentation</vt:lpstr>
      <vt:lpstr> </vt:lpstr>
      <vt:lpstr> </vt:lpstr>
      <vt:lpstr> 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 </vt:lpstr>
      <vt:lpstr> 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 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help01</dc:creator>
  <cp:lastModifiedBy>help01</cp:lastModifiedBy>
  <cp:revision>1</cp:revision>
  <dcterms:created xsi:type="dcterms:W3CDTF">2016-11-04T03:44:24Z</dcterms:created>
  <dcterms:modified xsi:type="dcterms:W3CDTF">2016-11-04T03:45:06Z</dcterms:modified>
</cp:coreProperties>
</file>