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2  Koodak" panose="00000700000000000000" pitchFamily="2" charset="-78"/>
      <p:bold r:id="rId15"/>
    </p:embeddedFont>
    <p:embeddedFont>
      <p:font typeface="2  Nazanin" panose="00000400000000000000" pitchFamily="2" charset="-78"/>
      <p:regular r:id="rId16"/>
      <p:bold r:id="rId17"/>
    </p:embeddedFont>
    <p:embeddedFont>
      <p:font typeface="IranNastaliq" panose="02020505000000020003" pitchFamily="18" charset="0"/>
      <p:regular r:id="rId18"/>
    </p:embeddedFont>
    <p:embeddedFont>
      <p:font typeface="Garamond" panose="02020404030301010803" pitchFamily="18" charset="0"/>
      <p:regular r:id="rId19"/>
      <p:bold r:id="rId20"/>
      <p:italic r:id="rId21"/>
    </p:embeddedFont>
    <p:embeddedFont>
      <p:font typeface="Sakkal Majalla" panose="02000000000000000000" pitchFamily="2" charset="-78"/>
      <p:regular r:id="rId22"/>
      <p:bold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3" d="100"/>
          <a:sy n="73" d="100"/>
        </p:scale>
        <p:origin x="61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3/15/2018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6719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16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61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3413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5631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5041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3276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2538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7343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420664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4350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3/15/2018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0670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8957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2166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199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460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3767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3/15/2018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140628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z="8800" dirty="0" smtClean="0">
                <a:solidFill>
                  <a:srgbClr val="002060"/>
                </a:solidFill>
                <a:latin typeface="Sakkal Majalla" panose="02000000000000000000" pitchFamily="2" charset="-78"/>
                <a:cs typeface="Sakkal Majalla" panose="02000000000000000000" pitchFamily="2" charset="-78"/>
              </a:rPr>
              <a:t>به نام خدا</a:t>
            </a:r>
            <a:endParaRPr lang="fa-IR" sz="8800" dirty="0">
              <a:solidFill>
                <a:srgbClr val="002060"/>
              </a:solidFill>
              <a:latin typeface="Sakkal Majalla" panose="02000000000000000000" pitchFamily="2" charset="-78"/>
              <a:cs typeface="Sakkal Majalla" panose="02000000000000000000" pitchFamily="2" charset="-78"/>
            </a:endParaRPr>
          </a:p>
        </p:txBody>
      </p:sp>
      <p:sp>
        <p:nvSpPr>
          <p:cNvPr id="3" name="Subtitle 2"/>
          <p:cNvSpPr>
            <a:spLocks noGrp="1"/>
          </p:cNvSpPr>
          <p:nvPr>
            <p:ph type="subTitle" idx="1"/>
          </p:nvPr>
        </p:nvSpPr>
        <p:spPr>
          <a:xfrm>
            <a:off x="3140765" y="3657597"/>
            <a:ext cx="6287789" cy="742125"/>
          </a:xfrm>
        </p:spPr>
        <p:txBody>
          <a:bodyPr>
            <a:noAutofit/>
          </a:bodyPr>
          <a:lstStyle/>
          <a:p>
            <a:r>
              <a:rPr lang="fa-IR" sz="4400" dirty="0" smtClean="0">
                <a:solidFill>
                  <a:srgbClr val="7030A0"/>
                </a:solidFill>
                <a:cs typeface="2  Koodak" pitchFamily="2" charset="-78"/>
              </a:rPr>
              <a:t>تشریح شش گوسفند</a:t>
            </a:r>
            <a:endParaRPr lang="fa-IR" sz="4400" dirty="0">
              <a:solidFill>
                <a:srgbClr val="7030A0"/>
              </a:solidFill>
              <a:cs typeface="2  Koodak" pitchFamily="2" charset="-78"/>
            </a:endParaRPr>
          </a:p>
        </p:txBody>
      </p:sp>
      <p:sp>
        <p:nvSpPr>
          <p:cNvPr id="4" name="Subtitle 2"/>
          <p:cNvSpPr txBox="1">
            <a:spLocks/>
          </p:cNvSpPr>
          <p:nvPr/>
        </p:nvSpPr>
        <p:spPr>
          <a:xfrm>
            <a:off x="3200401" y="4379839"/>
            <a:ext cx="6287789" cy="742125"/>
          </a:xfrm>
          <a:prstGeom prst="rect">
            <a:avLst/>
          </a:prstGeom>
        </p:spPr>
        <p:txBody>
          <a:bodyPr vert="horz" lIns="91440" tIns="45720" rIns="91440" bIns="45720" rtlCol="0" anchor="t">
            <a:noAutofit/>
          </a:bodyPr>
          <a:lstStyle>
            <a:lvl1pPr marL="0" indent="0" algn="ctr" defTabSz="457200" rtl="1"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1"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1"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1"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1"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1"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1"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1"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1"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endParaRPr lang="fa-IR" sz="2800" dirty="0">
              <a:solidFill>
                <a:srgbClr val="7030A0"/>
              </a:solidFill>
              <a:cs typeface="2  Koodak" pitchFamily="2" charset="-78"/>
            </a:endParaRPr>
          </a:p>
        </p:txBody>
      </p:sp>
    </p:spTree>
    <p:extLst>
      <p:ext uri="{BB962C8B-B14F-4D97-AF65-F5344CB8AC3E}">
        <p14:creationId xmlns:p14="http://schemas.microsoft.com/office/powerpoint/2010/main" val="24558757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B050"/>
                </a:solidFill>
              </a:rPr>
              <a:t>تشریح و برش شش ها</a:t>
            </a:r>
            <a:endParaRPr lang="fa-IR" dirty="0">
              <a:solidFill>
                <a:srgbClr val="00B050"/>
              </a:solidFill>
            </a:endParaRPr>
          </a:p>
        </p:txBody>
      </p:sp>
      <p:sp>
        <p:nvSpPr>
          <p:cNvPr id="6" name="Rectangle 5"/>
          <p:cNvSpPr/>
          <p:nvPr/>
        </p:nvSpPr>
        <p:spPr>
          <a:xfrm>
            <a:off x="6349285" y="3603958"/>
            <a:ext cx="4995781" cy="1094856"/>
          </a:xfrm>
          <a:prstGeom prst="rect">
            <a:avLst/>
          </a:prstGeom>
        </p:spPr>
        <p:txBody>
          <a:bodyPr vert="horz" lIns="91440" tIns="45720" rIns="91440" bIns="45720" rtlCol="0" anchor="t">
            <a:normAutofit fontScale="92500" lnSpcReduction="20000"/>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در این تکه انواعی از بافت های پوششی، پیوندی و ماهیچه ی صاف وجود دارد. با این که چگالی همه ی این بافت ها از آب بیشتر است اما چگالی تکه ی شش از آب کمتر است. چرا؟</a:t>
            </a:r>
            <a:endParaRPr lang="fa-IR" sz="2000" b="1" dirty="0">
              <a:solidFill>
                <a:schemeClr val="tx1">
                  <a:lumMod val="85000"/>
                  <a:lumOff val="15000"/>
                </a:schemeClr>
              </a:solidFill>
              <a:cs typeface="2  Nazanin" pitchFamily="2" charset="-78"/>
            </a:endParaRPr>
          </a:p>
        </p:txBody>
      </p:sp>
      <p:sp>
        <p:nvSpPr>
          <p:cNvPr id="7" name="Rectangle 6"/>
          <p:cNvSpPr/>
          <p:nvPr/>
        </p:nvSpPr>
        <p:spPr>
          <a:xfrm>
            <a:off x="6175002" y="2737810"/>
            <a:ext cx="5170064" cy="687970"/>
          </a:xfrm>
          <a:prstGeom prst="rect">
            <a:avLst/>
          </a:prstGeom>
        </p:spPr>
        <p:txBody>
          <a:bodyPr vert="horz" lIns="91440" tIns="45720" rIns="91440" bIns="45720" rtlCol="0" anchor="t">
            <a:normAutofit lnSpcReduction="10000"/>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اگر تکه ای از شش را در آب بیندازیم روی آب می آید یا زیر آب فرو می رود؟</a:t>
            </a:r>
            <a:endParaRPr lang="fa-IR" sz="2000" b="1" dirty="0">
              <a:solidFill>
                <a:schemeClr val="tx1">
                  <a:lumMod val="85000"/>
                  <a:lumOff val="15000"/>
                </a:schemeClr>
              </a:solidFill>
              <a:cs typeface="2  Nazanin" pitchFamily="2" charset="-78"/>
            </a:endParaRPr>
          </a:p>
        </p:txBody>
      </p:sp>
      <p:sp>
        <p:nvSpPr>
          <p:cNvPr id="8" name="Rectangle 7"/>
          <p:cNvSpPr/>
          <p:nvPr/>
        </p:nvSpPr>
        <p:spPr>
          <a:xfrm>
            <a:off x="6657600" y="4639367"/>
            <a:ext cx="4694689" cy="1241796"/>
          </a:xfrm>
          <a:prstGeom prst="rect">
            <a:avLst/>
          </a:prstGeom>
        </p:spPr>
        <p:txBody>
          <a:bodyPr vert="horz" lIns="91440" tIns="45720" rIns="91440" bIns="45720" rtlCol="0" anchor="t">
            <a:normAutofit fontScale="92500"/>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دلیل این است که کیسه های هوایی کاملا خالی نمی شوند. و دارای مقداری هوا هستند.تکه ی شش را در زیر آب فشار دهید تا هوای خروجی از آن را ببینید.</a:t>
            </a:r>
          </a:p>
          <a:p>
            <a:pPr marL="285750" indent="-285750" algn="r" rtl="1">
              <a:spcBef>
                <a:spcPct val="20000"/>
              </a:spcBef>
              <a:spcAft>
                <a:spcPts val="600"/>
              </a:spcAft>
              <a:buClr>
                <a:schemeClr val="accent1"/>
              </a:buClr>
              <a:buSzPct val="115000"/>
              <a:buFont typeface="Arial"/>
              <a:buChar char="•"/>
            </a:pPr>
            <a:endParaRPr lang="fa-IR" sz="2000" b="1" dirty="0">
              <a:solidFill>
                <a:schemeClr val="tx1">
                  <a:lumMod val="85000"/>
                  <a:lumOff val="15000"/>
                </a:schemeClr>
              </a:solidFill>
              <a:cs typeface="2  Nazanin" pitchFamily="2" charset="-78"/>
            </a:endParaRPr>
          </a:p>
        </p:txBody>
      </p:sp>
      <p:sp>
        <p:nvSpPr>
          <p:cNvPr id="9" name="Rectangle 8"/>
          <p:cNvSpPr/>
          <p:nvPr/>
        </p:nvSpPr>
        <p:spPr>
          <a:xfrm>
            <a:off x="6657600" y="5881163"/>
            <a:ext cx="4767828" cy="566625"/>
          </a:xfrm>
          <a:prstGeom prst="rect">
            <a:avLst/>
          </a:prstGeom>
        </p:spPr>
        <p:txBody>
          <a:bodyPr vert="horz" lIns="91440" tIns="45720" rIns="91440" bIns="45720" rtlCol="0" anchor="t">
            <a:normAutofit/>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در ادامه به تشریح مری می پردازیم:</a:t>
            </a:r>
            <a:endParaRPr lang="fa-IR" sz="2000" b="1" dirty="0">
              <a:solidFill>
                <a:schemeClr val="tx1">
                  <a:lumMod val="85000"/>
                  <a:lumOff val="15000"/>
                </a:schemeClr>
              </a:solidFill>
              <a:cs typeface="2  Nazanin"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1" y="2576921"/>
            <a:ext cx="5432052" cy="338264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5038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1026"/>
                                        </p:tgtEl>
                                        <p:attrNameLst>
                                          <p:attrName>style.visibility</p:attrName>
                                        </p:attrNameLst>
                                      </p:cBhvr>
                                      <p:to>
                                        <p:strVal val="visible"/>
                                      </p:to>
                                    </p:set>
                                    <p:anim calcmode="lin" valueType="num">
                                      <p:cBhvr>
                                        <p:cTn id="61" dur="1000" fill="hold"/>
                                        <p:tgtEl>
                                          <p:spTgt spid="1026"/>
                                        </p:tgtEl>
                                        <p:attrNameLst>
                                          <p:attrName>ppt_w</p:attrName>
                                        </p:attrNameLst>
                                      </p:cBhvr>
                                      <p:tavLst>
                                        <p:tav tm="0">
                                          <p:val>
                                            <p:fltVal val="0"/>
                                          </p:val>
                                        </p:tav>
                                        <p:tav tm="100000">
                                          <p:val>
                                            <p:strVal val="#ppt_w"/>
                                          </p:val>
                                        </p:tav>
                                      </p:tavLst>
                                    </p:anim>
                                    <p:anim calcmode="lin" valueType="num">
                                      <p:cBhvr>
                                        <p:cTn id="62" dur="1000" fill="hold"/>
                                        <p:tgtEl>
                                          <p:spTgt spid="1026"/>
                                        </p:tgtEl>
                                        <p:attrNameLst>
                                          <p:attrName>ppt_h</p:attrName>
                                        </p:attrNameLst>
                                      </p:cBhvr>
                                      <p:tavLst>
                                        <p:tav tm="0">
                                          <p:val>
                                            <p:fltVal val="0"/>
                                          </p:val>
                                        </p:tav>
                                        <p:tav tm="100000">
                                          <p:val>
                                            <p:strVal val="#ppt_h"/>
                                          </p:val>
                                        </p:tav>
                                      </p:tavLst>
                                    </p:anim>
                                    <p:anim calcmode="lin" valueType="num">
                                      <p:cBhvr>
                                        <p:cTn id="63" dur="1000" fill="hold"/>
                                        <p:tgtEl>
                                          <p:spTgt spid="1026"/>
                                        </p:tgtEl>
                                        <p:attrNameLst>
                                          <p:attrName>style.rotation</p:attrName>
                                        </p:attrNameLst>
                                      </p:cBhvr>
                                      <p:tavLst>
                                        <p:tav tm="0">
                                          <p:val>
                                            <p:fltVal val="90"/>
                                          </p:val>
                                        </p:tav>
                                        <p:tav tm="100000">
                                          <p:val>
                                            <p:fltVal val="0"/>
                                          </p:val>
                                        </p:tav>
                                      </p:tavLst>
                                    </p:anim>
                                    <p:animEffect transition="in" filter="fade">
                                      <p:cBhvr>
                                        <p:cTn id="64" dur="1000"/>
                                        <p:tgtEl>
                                          <p:spTgt spid="1026"/>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80">
                                          <p:stCondLst>
                                            <p:cond delay="0"/>
                                          </p:stCondLst>
                                        </p:cTn>
                                        <p:tgtEl>
                                          <p:spTgt spid="8"/>
                                        </p:tgtEl>
                                      </p:cBhvr>
                                    </p:animEffect>
                                    <p:anim calcmode="lin" valueType="num">
                                      <p:cBhvr>
                                        <p:cTn id="7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5" dur="26">
                                          <p:stCondLst>
                                            <p:cond delay="650"/>
                                          </p:stCondLst>
                                        </p:cTn>
                                        <p:tgtEl>
                                          <p:spTgt spid="8"/>
                                        </p:tgtEl>
                                      </p:cBhvr>
                                      <p:to x="100000" y="60000"/>
                                    </p:animScale>
                                    <p:animScale>
                                      <p:cBhvr>
                                        <p:cTn id="76" dur="166" decel="50000">
                                          <p:stCondLst>
                                            <p:cond delay="676"/>
                                          </p:stCondLst>
                                        </p:cTn>
                                        <p:tgtEl>
                                          <p:spTgt spid="8"/>
                                        </p:tgtEl>
                                      </p:cBhvr>
                                      <p:to x="100000" y="100000"/>
                                    </p:animScale>
                                    <p:animScale>
                                      <p:cBhvr>
                                        <p:cTn id="77" dur="26">
                                          <p:stCondLst>
                                            <p:cond delay="1312"/>
                                          </p:stCondLst>
                                        </p:cTn>
                                        <p:tgtEl>
                                          <p:spTgt spid="8"/>
                                        </p:tgtEl>
                                      </p:cBhvr>
                                      <p:to x="100000" y="80000"/>
                                    </p:animScale>
                                    <p:animScale>
                                      <p:cBhvr>
                                        <p:cTn id="78" dur="166" decel="50000">
                                          <p:stCondLst>
                                            <p:cond delay="1338"/>
                                          </p:stCondLst>
                                        </p:cTn>
                                        <p:tgtEl>
                                          <p:spTgt spid="8"/>
                                        </p:tgtEl>
                                      </p:cBhvr>
                                      <p:to x="100000" y="100000"/>
                                    </p:animScale>
                                    <p:animScale>
                                      <p:cBhvr>
                                        <p:cTn id="79" dur="26">
                                          <p:stCondLst>
                                            <p:cond delay="1642"/>
                                          </p:stCondLst>
                                        </p:cTn>
                                        <p:tgtEl>
                                          <p:spTgt spid="8"/>
                                        </p:tgtEl>
                                      </p:cBhvr>
                                      <p:to x="100000" y="90000"/>
                                    </p:animScale>
                                    <p:animScale>
                                      <p:cBhvr>
                                        <p:cTn id="80" dur="166" decel="50000">
                                          <p:stCondLst>
                                            <p:cond delay="1668"/>
                                          </p:stCondLst>
                                        </p:cTn>
                                        <p:tgtEl>
                                          <p:spTgt spid="8"/>
                                        </p:tgtEl>
                                      </p:cBhvr>
                                      <p:to x="100000" y="100000"/>
                                    </p:animScale>
                                    <p:animScale>
                                      <p:cBhvr>
                                        <p:cTn id="81" dur="26">
                                          <p:stCondLst>
                                            <p:cond delay="1808"/>
                                          </p:stCondLst>
                                        </p:cTn>
                                        <p:tgtEl>
                                          <p:spTgt spid="8"/>
                                        </p:tgtEl>
                                      </p:cBhvr>
                                      <p:to x="100000" y="95000"/>
                                    </p:animScale>
                                    <p:animScale>
                                      <p:cBhvr>
                                        <p:cTn id="82" dur="166" decel="50000">
                                          <p:stCondLst>
                                            <p:cond delay="1834"/>
                                          </p:stCondLst>
                                        </p:cTn>
                                        <p:tgtEl>
                                          <p:spTgt spid="8"/>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B050"/>
                </a:solidFill>
              </a:rPr>
              <a:t>تشریح مری</a:t>
            </a:r>
            <a:endParaRPr lang="fa-IR" dirty="0">
              <a:solidFill>
                <a:srgbClr val="00B050"/>
              </a:solidFill>
            </a:endParaRPr>
          </a:p>
        </p:txBody>
      </p:sp>
      <p:sp>
        <p:nvSpPr>
          <p:cNvPr id="6" name="Rectangle 5"/>
          <p:cNvSpPr/>
          <p:nvPr/>
        </p:nvSpPr>
        <p:spPr>
          <a:xfrm>
            <a:off x="6376119" y="3089719"/>
            <a:ext cx="4995781" cy="769259"/>
          </a:xfrm>
          <a:prstGeom prst="rect">
            <a:avLst/>
          </a:prstGeom>
        </p:spPr>
        <p:txBody>
          <a:bodyPr vert="horz" lIns="91440" tIns="45720" rIns="91440" bIns="45720" rtlCol="0" anchor="t">
            <a:normAutofit/>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بخشی از مری را برش می زنیم تا این چهار لایه را بر روی آن نشان دهیم.</a:t>
            </a:r>
            <a:endParaRPr lang="fa-IR" sz="2000" b="1" dirty="0">
              <a:solidFill>
                <a:schemeClr val="tx1">
                  <a:lumMod val="85000"/>
                  <a:lumOff val="15000"/>
                </a:schemeClr>
              </a:solidFill>
              <a:cs typeface="2  Nazanin" pitchFamily="2" charset="-78"/>
            </a:endParaRPr>
          </a:p>
        </p:txBody>
      </p:sp>
      <p:sp>
        <p:nvSpPr>
          <p:cNvPr id="7" name="Rectangle 6"/>
          <p:cNvSpPr/>
          <p:nvPr/>
        </p:nvSpPr>
        <p:spPr>
          <a:xfrm>
            <a:off x="6175002" y="2737810"/>
            <a:ext cx="5170064" cy="687970"/>
          </a:xfrm>
          <a:prstGeom prst="rect">
            <a:avLst/>
          </a:prstGeom>
        </p:spPr>
        <p:txBody>
          <a:bodyPr vert="horz" lIns="91440" tIns="45720" rIns="91440" bIns="45720" rtlCol="0" anchor="t">
            <a:normAutofit/>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دستگاه گوارش چهار لایه اصلی دارد</a:t>
            </a:r>
            <a:endParaRPr lang="fa-IR" sz="2000" b="1" dirty="0">
              <a:solidFill>
                <a:schemeClr val="tx1">
                  <a:lumMod val="85000"/>
                  <a:lumOff val="15000"/>
                </a:schemeClr>
              </a:solidFill>
              <a:cs typeface="2  Nazanin" pitchFamily="2" charset="-78"/>
            </a:endParaRPr>
          </a:p>
        </p:txBody>
      </p:sp>
      <p:sp>
        <p:nvSpPr>
          <p:cNvPr id="8" name="Rectangle 7"/>
          <p:cNvSpPr/>
          <p:nvPr/>
        </p:nvSpPr>
        <p:spPr>
          <a:xfrm>
            <a:off x="6342062" y="3858306"/>
            <a:ext cx="5003004" cy="1404731"/>
          </a:xfrm>
          <a:prstGeom prst="rect">
            <a:avLst/>
          </a:prstGeom>
        </p:spPr>
        <p:txBody>
          <a:bodyPr vert="horz" lIns="91440" tIns="45720" rIns="91440" bIns="45720" rtlCol="0" anchor="t">
            <a:normAutofit fontScale="92500" lnSpcReduction="20000"/>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لایه اول، لایه ای از جنس بافت پیوندی است که این اندام را به اندام های کناری متصل می کند.(به طور کلی به این لایه ای که دور دستگاه گوارش را می گیرد، </a:t>
            </a:r>
            <a:r>
              <a:rPr lang="fa-IR" sz="2000" b="1" dirty="0" smtClean="0">
                <a:solidFill>
                  <a:srgbClr val="0070C0"/>
                </a:solidFill>
                <a:cs typeface="2  Nazanin" pitchFamily="2" charset="-78"/>
              </a:rPr>
              <a:t>پرده ی صفاق</a:t>
            </a:r>
            <a:r>
              <a:rPr lang="fa-IR" sz="2000" b="1" dirty="0" smtClean="0">
                <a:solidFill>
                  <a:schemeClr val="tx1">
                    <a:lumMod val="85000"/>
                    <a:lumOff val="15000"/>
                  </a:schemeClr>
                </a:solidFill>
                <a:cs typeface="2  Nazanin" pitchFamily="2" charset="-78"/>
              </a:rPr>
              <a:t> یا </a:t>
            </a:r>
            <a:r>
              <a:rPr lang="fa-IR" sz="2000" b="1" dirty="0" smtClean="0">
                <a:solidFill>
                  <a:srgbClr val="0070C0"/>
                </a:solidFill>
                <a:cs typeface="2  Nazanin" pitchFamily="2" charset="-78"/>
              </a:rPr>
              <a:t>روده بند (بخشی که دور لوله ها قرار دارد) </a:t>
            </a:r>
            <a:r>
              <a:rPr lang="fa-IR" sz="2000" b="1" dirty="0" smtClean="0">
                <a:solidFill>
                  <a:schemeClr val="tx1">
                    <a:lumMod val="85000"/>
                    <a:lumOff val="15000"/>
                  </a:schemeClr>
                </a:solidFill>
                <a:cs typeface="2  Nazanin" pitchFamily="2" charset="-78"/>
              </a:rPr>
              <a:t>می گویند).</a:t>
            </a:r>
          </a:p>
          <a:p>
            <a:pPr marL="285750" indent="-285750" algn="r" rtl="1">
              <a:spcBef>
                <a:spcPct val="20000"/>
              </a:spcBef>
              <a:spcAft>
                <a:spcPts val="600"/>
              </a:spcAft>
              <a:buClr>
                <a:schemeClr val="accent1"/>
              </a:buClr>
              <a:buSzPct val="115000"/>
              <a:buFont typeface="Arial"/>
              <a:buChar char="•"/>
            </a:pPr>
            <a:endParaRPr lang="fa-IR" sz="2000" b="1" dirty="0">
              <a:solidFill>
                <a:schemeClr val="tx1">
                  <a:lumMod val="85000"/>
                  <a:lumOff val="15000"/>
                </a:schemeClr>
              </a:solidFill>
              <a:cs typeface="2  Nazanin" pitchFamily="2" charset="-78"/>
            </a:endParaRPr>
          </a:p>
        </p:txBody>
      </p:sp>
      <p:sp>
        <p:nvSpPr>
          <p:cNvPr id="9" name="Rectangle 8"/>
          <p:cNvSpPr/>
          <p:nvPr/>
        </p:nvSpPr>
        <p:spPr>
          <a:xfrm>
            <a:off x="6551064" y="5085740"/>
            <a:ext cx="4767828" cy="1050017"/>
          </a:xfrm>
          <a:prstGeom prst="rect">
            <a:avLst/>
          </a:prstGeom>
        </p:spPr>
        <p:txBody>
          <a:bodyPr vert="horz" lIns="91440" tIns="45720" rIns="91440" bIns="45720" rtlCol="0" anchor="t">
            <a:normAutofit fontScale="92500" lnSpcReduction="20000"/>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لایه بعدی که به رنگ قرمز دیده می شود، بافت ماهیچه ی صاف است که اگر در زیر میکروسکوپ دیده شود خود دو لایه دارد:یکی حلقوی و دیگری طولی</a:t>
            </a:r>
            <a:endParaRPr lang="fa-IR" sz="2000" b="1" dirty="0">
              <a:solidFill>
                <a:schemeClr val="tx1">
                  <a:lumMod val="85000"/>
                  <a:lumOff val="15000"/>
                </a:schemeClr>
              </a:solidFill>
              <a:cs typeface="2  Nazanin"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927" y="2564611"/>
            <a:ext cx="5125343" cy="33563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927" y="2554429"/>
            <a:ext cx="5125343" cy="332673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927" y="2564611"/>
            <a:ext cx="5125343" cy="344566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flipV="1">
            <a:off x="2156792" y="4122824"/>
            <a:ext cx="576470" cy="32923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194022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2050"/>
                                        </p:tgtEl>
                                        <p:attrNameLst>
                                          <p:attrName>style.visibility</p:attrName>
                                        </p:attrNameLst>
                                      </p:cBhvr>
                                      <p:to>
                                        <p:strVal val="visible"/>
                                      </p:to>
                                    </p:set>
                                    <p:anim calcmode="lin" valueType="num">
                                      <p:cBhvr>
                                        <p:cTn id="61" dur="1000" fill="hold"/>
                                        <p:tgtEl>
                                          <p:spTgt spid="2050"/>
                                        </p:tgtEl>
                                        <p:attrNameLst>
                                          <p:attrName>ppt_w</p:attrName>
                                        </p:attrNameLst>
                                      </p:cBhvr>
                                      <p:tavLst>
                                        <p:tav tm="0">
                                          <p:val>
                                            <p:fltVal val="0"/>
                                          </p:val>
                                        </p:tav>
                                        <p:tav tm="100000">
                                          <p:val>
                                            <p:strVal val="#ppt_w"/>
                                          </p:val>
                                        </p:tav>
                                      </p:tavLst>
                                    </p:anim>
                                    <p:anim calcmode="lin" valueType="num">
                                      <p:cBhvr>
                                        <p:cTn id="62" dur="1000" fill="hold"/>
                                        <p:tgtEl>
                                          <p:spTgt spid="2050"/>
                                        </p:tgtEl>
                                        <p:attrNameLst>
                                          <p:attrName>ppt_h</p:attrName>
                                        </p:attrNameLst>
                                      </p:cBhvr>
                                      <p:tavLst>
                                        <p:tav tm="0">
                                          <p:val>
                                            <p:fltVal val="0"/>
                                          </p:val>
                                        </p:tav>
                                        <p:tav tm="100000">
                                          <p:val>
                                            <p:strVal val="#ppt_h"/>
                                          </p:val>
                                        </p:tav>
                                      </p:tavLst>
                                    </p:anim>
                                    <p:anim calcmode="lin" valueType="num">
                                      <p:cBhvr>
                                        <p:cTn id="63" dur="1000" fill="hold"/>
                                        <p:tgtEl>
                                          <p:spTgt spid="2050"/>
                                        </p:tgtEl>
                                        <p:attrNameLst>
                                          <p:attrName>style.rotation</p:attrName>
                                        </p:attrNameLst>
                                      </p:cBhvr>
                                      <p:tavLst>
                                        <p:tav tm="0">
                                          <p:val>
                                            <p:fltVal val="90"/>
                                          </p:val>
                                        </p:tav>
                                        <p:tav tm="100000">
                                          <p:val>
                                            <p:fltVal val="0"/>
                                          </p:val>
                                        </p:tav>
                                      </p:tavLst>
                                    </p:anim>
                                    <p:animEffect transition="in" filter="fade">
                                      <p:cBhvr>
                                        <p:cTn id="64" dur="1000"/>
                                        <p:tgtEl>
                                          <p:spTgt spid="2050"/>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80">
                                          <p:stCondLst>
                                            <p:cond delay="0"/>
                                          </p:stCondLst>
                                        </p:cTn>
                                        <p:tgtEl>
                                          <p:spTgt spid="8"/>
                                        </p:tgtEl>
                                      </p:cBhvr>
                                    </p:animEffect>
                                    <p:anim calcmode="lin" valueType="num">
                                      <p:cBhvr>
                                        <p:cTn id="7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5" dur="26">
                                          <p:stCondLst>
                                            <p:cond delay="650"/>
                                          </p:stCondLst>
                                        </p:cTn>
                                        <p:tgtEl>
                                          <p:spTgt spid="8"/>
                                        </p:tgtEl>
                                      </p:cBhvr>
                                      <p:to x="100000" y="60000"/>
                                    </p:animScale>
                                    <p:animScale>
                                      <p:cBhvr>
                                        <p:cTn id="76" dur="166" decel="50000">
                                          <p:stCondLst>
                                            <p:cond delay="676"/>
                                          </p:stCondLst>
                                        </p:cTn>
                                        <p:tgtEl>
                                          <p:spTgt spid="8"/>
                                        </p:tgtEl>
                                      </p:cBhvr>
                                      <p:to x="100000" y="100000"/>
                                    </p:animScale>
                                    <p:animScale>
                                      <p:cBhvr>
                                        <p:cTn id="77" dur="26">
                                          <p:stCondLst>
                                            <p:cond delay="1312"/>
                                          </p:stCondLst>
                                        </p:cTn>
                                        <p:tgtEl>
                                          <p:spTgt spid="8"/>
                                        </p:tgtEl>
                                      </p:cBhvr>
                                      <p:to x="100000" y="80000"/>
                                    </p:animScale>
                                    <p:animScale>
                                      <p:cBhvr>
                                        <p:cTn id="78" dur="166" decel="50000">
                                          <p:stCondLst>
                                            <p:cond delay="1338"/>
                                          </p:stCondLst>
                                        </p:cTn>
                                        <p:tgtEl>
                                          <p:spTgt spid="8"/>
                                        </p:tgtEl>
                                      </p:cBhvr>
                                      <p:to x="100000" y="100000"/>
                                    </p:animScale>
                                    <p:animScale>
                                      <p:cBhvr>
                                        <p:cTn id="79" dur="26">
                                          <p:stCondLst>
                                            <p:cond delay="1642"/>
                                          </p:stCondLst>
                                        </p:cTn>
                                        <p:tgtEl>
                                          <p:spTgt spid="8"/>
                                        </p:tgtEl>
                                      </p:cBhvr>
                                      <p:to x="100000" y="90000"/>
                                    </p:animScale>
                                    <p:animScale>
                                      <p:cBhvr>
                                        <p:cTn id="80" dur="166" decel="50000">
                                          <p:stCondLst>
                                            <p:cond delay="1668"/>
                                          </p:stCondLst>
                                        </p:cTn>
                                        <p:tgtEl>
                                          <p:spTgt spid="8"/>
                                        </p:tgtEl>
                                      </p:cBhvr>
                                      <p:to x="100000" y="100000"/>
                                    </p:animScale>
                                    <p:animScale>
                                      <p:cBhvr>
                                        <p:cTn id="81" dur="26">
                                          <p:stCondLst>
                                            <p:cond delay="1808"/>
                                          </p:stCondLst>
                                        </p:cTn>
                                        <p:tgtEl>
                                          <p:spTgt spid="8"/>
                                        </p:tgtEl>
                                      </p:cBhvr>
                                      <p:to x="100000" y="95000"/>
                                    </p:animScale>
                                    <p:animScale>
                                      <p:cBhvr>
                                        <p:cTn id="82" dur="166" decel="50000">
                                          <p:stCondLst>
                                            <p:cond delay="1834"/>
                                          </p:stCondLst>
                                        </p:cTn>
                                        <p:tgtEl>
                                          <p:spTgt spid="8"/>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2051"/>
                                        </p:tgtEl>
                                        <p:attrNameLst>
                                          <p:attrName>style.visibility</p:attrName>
                                        </p:attrNameLst>
                                      </p:cBhvr>
                                      <p:to>
                                        <p:strVal val="visible"/>
                                      </p:to>
                                    </p:set>
                                    <p:anim calcmode="lin" valueType="num">
                                      <p:cBhvr>
                                        <p:cTn id="87" dur="1000" fill="hold"/>
                                        <p:tgtEl>
                                          <p:spTgt spid="2051"/>
                                        </p:tgtEl>
                                        <p:attrNameLst>
                                          <p:attrName>ppt_w</p:attrName>
                                        </p:attrNameLst>
                                      </p:cBhvr>
                                      <p:tavLst>
                                        <p:tav tm="0">
                                          <p:val>
                                            <p:fltVal val="0"/>
                                          </p:val>
                                        </p:tav>
                                        <p:tav tm="100000">
                                          <p:val>
                                            <p:strVal val="#ppt_w"/>
                                          </p:val>
                                        </p:tav>
                                      </p:tavLst>
                                    </p:anim>
                                    <p:anim calcmode="lin" valueType="num">
                                      <p:cBhvr>
                                        <p:cTn id="88" dur="1000" fill="hold"/>
                                        <p:tgtEl>
                                          <p:spTgt spid="2051"/>
                                        </p:tgtEl>
                                        <p:attrNameLst>
                                          <p:attrName>ppt_h</p:attrName>
                                        </p:attrNameLst>
                                      </p:cBhvr>
                                      <p:tavLst>
                                        <p:tav tm="0">
                                          <p:val>
                                            <p:fltVal val="0"/>
                                          </p:val>
                                        </p:tav>
                                        <p:tav tm="100000">
                                          <p:val>
                                            <p:strVal val="#ppt_h"/>
                                          </p:val>
                                        </p:tav>
                                      </p:tavLst>
                                    </p:anim>
                                    <p:anim calcmode="lin" valueType="num">
                                      <p:cBhvr>
                                        <p:cTn id="89" dur="1000" fill="hold"/>
                                        <p:tgtEl>
                                          <p:spTgt spid="2051"/>
                                        </p:tgtEl>
                                        <p:attrNameLst>
                                          <p:attrName>style.rotation</p:attrName>
                                        </p:attrNameLst>
                                      </p:cBhvr>
                                      <p:tavLst>
                                        <p:tav tm="0">
                                          <p:val>
                                            <p:fltVal val="90"/>
                                          </p:val>
                                        </p:tav>
                                        <p:tav tm="100000">
                                          <p:val>
                                            <p:fltVal val="0"/>
                                          </p:val>
                                        </p:tav>
                                      </p:tavLst>
                                    </p:anim>
                                    <p:animEffect transition="in" filter="fade">
                                      <p:cBhvr>
                                        <p:cTn id="90" dur="1000"/>
                                        <p:tgtEl>
                                          <p:spTgt spid="2051"/>
                                        </p:tgtEl>
                                      </p:cBhvr>
                                    </p:animEffect>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wipe(down)">
                                      <p:cBhvr>
                                        <p:cTn id="95" dur="580">
                                          <p:stCondLst>
                                            <p:cond delay="0"/>
                                          </p:stCondLst>
                                        </p:cTn>
                                        <p:tgtEl>
                                          <p:spTgt spid="9"/>
                                        </p:tgtEl>
                                      </p:cBhvr>
                                    </p:animEffect>
                                    <p:anim calcmode="lin" valueType="num">
                                      <p:cBhvr>
                                        <p:cTn id="9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01" dur="26">
                                          <p:stCondLst>
                                            <p:cond delay="650"/>
                                          </p:stCondLst>
                                        </p:cTn>
                                        <p:tgtEl>
                                          <p:spTgt spid="9"/>
                                        </p:tgtEl>
                                      </p:cBhvr>
                                      <p:to x="100000" y="60000"/>
                                    </p:animScale>
                                    <p:animScale>
                                      <p:cBhvr>
                                        <p:cTn id="102" dur="166" decel="50000">
                                          <p:stCondLst>
                                            <p:cond delay="676"/>
                                          </p:stCondLst>
                                        </p:cTn>
                                        <p:tgtEl>
                                          <p:spTgt spid="9"/>
                                        </p:tgtEl>
                                      </p:cBhvr>
                                      <p:to x="100000" y="100000"/>
                                    </p:animScale>
                                    <p:animScale>
                                      <p:cBhvr>
                                        <p:cTn id="103" dur="26">
                                          <p:stCondLst>
                                            <p:cond delay="1312"/>
                                          </p:stCondLst>
                                        </p:cTn>
                                        <p:tgtEl>
                                          <p:spTgt spid="9"/>
                                        </p:tgtEl>
                                      </p:cBhvr>
                                      <p:to x="100000" y="80000"/>
                                    </p:animScale>
                                    <p:animScale>
                                      <p:cBhvr>
                                        <p:cTn id="104" dur="166" decel="50000">
                                          <p:stCondLst>
                                            <p:cond delay="1338"/>
                                          </p:stCondLst>
                                        </p:cTn>
                                        <p:tgtEl>
                                          <p:spTgt spid="9"/>
                                        </p:tgtEl>
                                      </p:cBhvr>
                                      <p:to x="100000" y="100000"/>
                                    </p:animScale>
                                    <p:animScale>
                                      <p:cBhvr>
                                        <p:cTn id="105" dur="26">
                                          <p:stCondLst>
                                            <p:cond delay="1642"/>
                                          </p:stCondLst>
                                        </p:cTn>
                                        <p:tgtEl>
                                          <p:spTgt spid="9"/>
                                        </p:tgtEl>
                                      </p:cBhvr>
                                      <p:to x="100000" y="90000"/>
                                    </p:animScale>
                                    <p:animScale>
                                      <p:cBhvr>
                                        <p:cTn id="106" dur="166" decel="50000">
                                          <p:stCondLst>
                                            <p:cond delay="1668"/>
                                          </p:stCondLst>
                                        </p:cTn>
                                        <p:tgtEl>
                                          <p:spTgt spid="9"/>
                                        </p:tgtEl>
                                      </p:cBhvr>
                                      <p:to x="100000" y="100000"/>
                                    </p:animScale>
                                    <p:animScale>
                                      <p:cBhvr>
                                        <p:cTn id="107" dur="26">
                                          <p:stCondLst>
                                            <p:cond delay="1808"/>
                                          </p:stCondLst>
                                        </p:cTn>
                                        <p:tgtEl>
                                          <p:spTgt spid="9"/>
                                        </p:tgtEl>
                                      </p:cBhvr>
                                      <p:to x="100000" y="95000"/>
                                    </p:animScale>
                                    <p:animScale>
                                      <p:cBhvr>
                                        <p:cTn id="108" dur="166" decel="50000">
                                          <p:stCondLst>
                                            <p:cond delay="1834"/>
                                          </p:stCondLst>
                                        </p:cTn>
                                        <p:tgtEl>
                                          <p:spTgt spid="9"/>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2052"/>
                                        </p:tgtEl>
                                        <p:attrNameLst>
                                          <p:attrName>style.visibility</p:attrName>
                                        </p:attrNameLst>
                                      </p:cBhvr>
                                      <p:to>
                                        <p:strVal val="visible"/>
                                      </p:to>
                                    </p:set>
                                    <p:anim calcmode="lin" valueType="num">
                                      <p:cBhvr>
                                        <p:cTn id="113" dur="1000" fill="hold"/>
                                        <p:tgtEl>
                                          <p:spTgt spid="2052"/>
                                        </p:tgtEl>
                                        <p:attrNameLst>
                                          <p:attrName>ppt_w</p:attrName>
                                        </p:attrNameLst>
                                      </p:cBhvr>
                                      <p:tavLst>
                                        <p:tav tm="0">
                                          <p:val>
                                            <p:fltVal val="0"/>
                                          </p:val>
                                        </p:tav>
                                        <p:tav tm="100000">
                                          <p:val>
                                            <p:strVal val="#ppt_w"/>
                                          </p:val>
                                        </p:tav>
                                      </p:tavLst>
                                    </p:anim>
                                    <p:anim calcmode="lin" valueType="num">
                                      <p:cBhvr>
                                        <p:cTn id="114" dur="1000" fill="hold"/>
                                        <p:tgtEl>
                                          <p:spTgt spid="2052"/>
                                        </p:tgtEl>
                                        <p:attrNameLst>
                                          <p:attrName>ppt_h</p:attrName>
                                        </p:attrNameLst>
                                      </p:cBhvr>
                                      <p:tavLst>
                                        <p:tav tm="0">
                                          <p:val>
                                            <p:fltVal val="0"/>
                                          </p:val>
                                        </p:tav>
                                        <p:tav tm="100000">
                                          <p:val>
                                            <p:strVal val="#ppt_h"/>
                                          </p:val>
                                        </p:tav>
                                      </p:tavLst>
                                    </p:anim>
                                    <p:anim calcmode="lin" valueType="num">
                                      <p:cBhvr>
                                        <p:cTn id="115" dur="1000" fill="hold"/>
                                        <p:tgtEl>
                                          <p:spTgt spid="2052"/>
                                        </p:tgtEl>
                                        <p:attrNameLst>
                                          <p:attrName>style.rotation</p:attrName>
                                        </p:attrNameLst>
                                      </p:cBhvr>
                                      <p:tavLst>
                                        <p:tav tm="0">
                                          <p:val>
                                            <p:fltVal val="90"/>
                                          </p:val>
                                        </p:tav>
                                        <p:tav tm="100000">
                                          <p:val>
                                            <p:fltVal val="0"/>
                                          </p:val>
                                        </p:tav>
                                      </p:tavLst>
                                    </p:anim>
                                    <p:animEffect transition="in" filter="fade">
                                      <p:cBhvr>
                                        <p:cTn id="116" dur="1000"/>
                                        <p:tgtEl>
                                          <p:spTgt spid="2052"/>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nodeType="clickEffect">
                                  <p:stCondLst>
                                    <p:cond delay="0"/>
                                  </p:stCondLst>
                                  <p:childTnLst>
                                    <p:set>
                                      <p:cBhvr>
                                        <p:cTn id="120" dur="1" fill="hold">
                                          <p:stCondLst>
                                            <p:cond delay="0"/>
                                          </p:stCondLst>
                                        </p:cTn>
                                        <p:tgtEl>
                                          <p:spTgt spid="11"/>
                                        </p:tgtEl>
                                        <p:attrNameLst>
                                          <p:attrName>style.visibility</p:attrName>
                                        </p:attrNameLst>
                                      </p:cBhvr>
                                      <p:to>
                                        <p:strVal val="visible"/>
                                      </p:to>
                                    </p:set>
                                    <p:anim calcmode="lin" valueType="num">
                                      <p:cBhvr>
                                        <p:cTn id="121" dur="500" fill="hold"/>
                                        <p:tgtEl>
                                          <p:spTgt spid="11"/>
                                        </p:tgtEl>
                                        <p:attrNameLst>
                                          <p:attrName>ppt_w</p:attrName>
                                        </p:attrNameLst>
                                      </p:cBhvr>
                                      <p:tavLst>
                                        <p:tav tm="0">
                                          <p:val>
                                            <p:fltVal val="0"/>
                                          </p:val>
                                        </p:tav>
                                        <p:tav tm="100000">
                                          <p:val>
                                            <p:strVal val="#ppt_w"/>
                                          </p:val>
                                        </p:tav>
                                      </p:tavLst>
                                    </p:anim>
                                    <p:anim calcmode="lin" valueType="num">
                                      <p:cBhvr>
                                        <p:cTn id="122" dur="500" fill="hold"/>
                                        <p:tgtEl>
                                          <p:spTgt spid="11"/>
                                        </p:tgtEl>
                                        <p:attrNameLst>
                                          <p:attrName>ppt_h</p:attrName>
                                        </p:attrNameLst>
                                      </p:cBhvr>
                                      <p:tavLst>
                                        <p:tav tm="0">
                                          <p:val>
                                            <p:fltVal val="0"/>
                                          </p:val>
                                        </p:tav>
                                        <p:tav tm="100000">
                                          <p:val>
                                            <p:strVal val="#ppt_h"/>
                                          </p:val>
                                        </p:tav>
                                      </p:tavLst>
                                    </p:anim>
                                    <p:animEffect transition="in" filter="fade">
                                      <p:cBhvr>
                                        <p:cTn id="1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B050"/>
                </a:solidFill>
              </a:rPr>
              <a:t>تشریح مری</a:t>
            </a:r>
            <a:endParaRPr lang="fa-IR" dirty="0">
              <a:solidFill>
                <a:srgbClr val="00B050"/>
              </a:solidFill>
            </a:endParaRPr>
          </a:p>
        </p:txBody>
      </p:sp>
      <p:sp>
        <p:nvSpPr>
          <p:cNvPr id="6" name="Rectangle 5"/>
          <p:cNvSpPr/>
          <p:nvPr/>
        </p:nvSpPr>
        <p:spPr>
          <a:xfrm>
            <a:off x="6349285" y="2746808"/>
            <a:ext cx="4995781" cy="1003557"/>
          </a:xfrm>
          <a:prstGeom prst="rect">
            <a:avLst/>
          </a:prstGeom>
        </p:spPr>
        <p:txBody>
          <a:bodyPr vert="horz" lIns="91440" tIns="45720" rIns="91440" bIns="45720" rtlCol="0" anchor="t">
            <a:normAutofit lnSpcReduction="10000"/>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در قسمت داخلی، لایه ای سفید رنگ وجود دارد که آن را بیرون می کشیم. این لایه، لایه داخلی است که بافت پوششی دارد.</a:t>
            </a:r>
            <a:endParaRPr lang="fa-IR" sz="2000" b="1" dirty="0">
              <a:solidFill>
                <a:schemeClr val="tx1">
                  <a:lumMod val="85000"/>
                  <a:lumOff val="15000"/>
                </a:schemeClr>
              </a:solidFill>
              <a:cs typeface="2  Nazanin" pitchFamily="2" charset="-78"/>
            </a:endParaRPr>
          </a:p>
        </p:txBody>
      </p:sp>
      <p:sp>
        <p:nvSpPr>
          <p:cNvPr id="8" name="Rectangle 7"/>
          <p:cNvSpPr/>
          <p:nvPr/>
        </p:nvSpPr>
        <p:spPr>
          <a:xfrm>
            <a:off x="6188765" y="3858307"/>
            <a:ext cx="5156301" cy="1227434"/>
          </a:xfrm>
          <a:prstGeom prst="rect">
            <a:avLst/>
          </a:prstGeom>
        </p:spPr>
        <p:txBody>
          <a:bodyPr vert="horz" lIns="91440" tIns="45720" rIns="91440" bIns="45720" rtlCol="0" anchor="t">
            <a:normAutofit/>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بین این لایه و لایه ی ماهیچه ای، لایه ای دیگر از جنس بافت پیوندی وجود دارد که به آن </a:t>
            </a:r>
            <a:r>
              <a:rPr lang="fa-IR" sz="2000" b="1" dirty="0" smtClean="0">
                <a:solidFill>
                  <a:srgbClr val="0070C0"/>
                </a:solidFill>
                <a:cs typeface="2  Nazanin" pitchFamily="2" charset="-78"/>
              </a:rPr>
              <a:t>آستر</a:t>
            </a:r>
            <a:r>
              <a:rPr lang="fa-IR" sz="2000" b="1" dirty="0">
                <a:solidFill>
                  <a:srgbClr val="0070C0"/>
                </a:solidFill>
                <a:cs typeface="2  Nazanin" pitchFamily="2" charset="-78"/>
              </a:rPr>
              <a:t> پیوندی </a:t>
            </a:r>
            <a:r>
              <a:rPr lang="fa-IR" sz="2000" b="1" dirty="0" smtClean="0">
                <a:solidFill>
                  <a:schemeClr val="tx1">
                    <a:lumMod val="85000"/>
                    <a:lumOff val="15000"/>
                  </a:schemeClr>
                </a:solidFill>
                <a:cs typeface="2  Nazanin" pitchFamily="2" charset="-78"/>
              </a:rPr>
              <a:t>می گویند.</a:t>
            </a:r>
          </a:p>
          <a:p>
            <a:pPr marL="285750" indent="-285750" algn="r" rtl="1">
              <a:spcBef>
                <a:spcPct val="20000"/>
              </a:spcBef>
              <a:spcAft>
                <a:spcPts val="600"/>
              </a:spcAft>
              <a:buClr>
                <a:schemeClr val="accent1"/>
              </a:buClr>
              <a:buSzPct val="115000"/>
              <a:buFont typeface="Arial"/>
              <a:buChar char="•"/>
            </a:pPr>
            <a:endParaRPr lang="fa-IR" sz="2000" b="1" dirty="0">
              <a:solidFill>
                <a:schemeClr val="tx1">
                  <a:lumMod val="85000"/>
                  <a:lumOff val="15000"/>
                </a:schemeClr>
              </a:solidFill>
              <a:cs typeface="2  Nazanin" pitchFamily="2" charset="-78"/>
            </a:endParaRPr>
          </a:p>
        </p:txBody>
      </p:sp>
      <p:sp>
        <p:nvSpPr>
          <p:cNvPr id="9" name="Rectangle 8"/>
          <p:cNvSpPr/>
          <p:nvPr/>
        </p:nvSpPr>
        <p:spPr>
          <a:xfrm>
            <a:off x="6551064" y="4939968"/>
            <a:ext cx="4767828" cy="1050017"/>
          </a:xfrm>
          <a:prstGeom prst="rect">
            <a:avLst/>
          </a:prstGeom>
        </p:spPr>
        <p:txBody>
          <a:bodyPr vert="horz" lIns="91440" tIns="45720" rIns="91440" bIns="45720" rtlCol="0" anchor="t">
            <a:normAutofit fontScale="92500" lnSpcReduction="20000"/>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در کل اندام های دستگاه گوارش این لایه ها وجود دارد، اما ضخامت این لایه ها متفاوت است مثلا در معده لایه ی ماهیچه ای علاوه بر طولی و حلقوی ماهیچه ی مورب هم دارد</a:t>
            </a:r>
            <a:endParaRPr lang="fa-IR" sz="2000" b="1" dirty="0">
              <a:solidFill>
                <a:schemeClr val="tx1">
                  <a:lumMod val="85000"/>
                  <a:lumOff val="15000"/>
                </a:schemeClr>
              </a:solidFill>
              <a:cs typeface="2  Nazanin"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827" y="2577011"/>
            <a:ext cx="5174147" cy="343934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827" y="2506783"/>
            <a:ext cx="5293416" cy="350957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cxnSp>
        <p:nvCxnSpPr>
          <p:cNvPr id="13" name="Straight Arrow Connector 12"/>
          <p:cNvCxnSpPr/>
          <p:nvPr/>
        </p:nvCxnSpPr>
        <p:spPr>
          <a:xfrm flipH="1">
            <a:off x="3142629" y="2871669"/>
            <a:ext cx="388038" cy="33716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76728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3074"/>
                                        </p:tgtEl>
                                        <p:attrNameLst>
                                          <p:attrName>style.visibility</p:attrName>
                                        </p:attrNameLst>
                                      </p:cBhvr>
                                      <p:to>
                                        <p:strVal val="visible"/>
                                      </p:to>
                                    </p:set>
                                    <p:anim calcmode="lin" valueType="num">
                                      <p:cBhvr>
                                        <p:cTn id="43" dur="1000" fill="hold"/>
                                        <p:tgtEl>
                                          <p:spTgt spid="3074"/>
                                        </p:tgtEl>
                                        <p:attrNameLst>
                                          <p:attrName>ppt_w</p:attrName>
                                        </p:attrNameLst>
                                      </p:cBhvr>
                                      <p:tavLst>
                                        <p:tav tm="0">
                                          <p:val>
                                            <p:fltVal val="0"/>
                                          </p:val>
                                        </p:tav>
                                        <p:tav tm="100000">
                                          <p:val>
                                            <p:strVal val="#ppt_w"/>
                                          </p:val>
                                        </p:tav>
                                      </p:tavLst>
                                    </p:anim>
                                    <p:anim calcmode="lin" valueType="num">
                                      <p:cBhvr>
                                        <p:cTn id="44" dur="1000" fill="hold"/>
                                        <p:tgtEl>
                                          <p:spTgt spid="3074"/>
                                        </p:tgtEl>
                                        <p:attrNameLst>
                                          <p:attrName>ppt_h</p:attrName>
                                        </p:attrNameLst>
                                      </p:cBhvr>
                                      <p:tavLst>
                                        <p:tav tm="0">
                                          <p:val>
                                            <p:fltVal val="0"/>
                                          </p:val>
                                        </p:tav>
                                        <p:tav tm="100000">
                                          <p:val>
                                            <p:strVal val="#ppt_h"/>
                                          </p:val>
                                        </p:tav>
                                      </p:tavLst>
                                    </p:anim>
                                    <p:anim calcmode="lin" valueType="num">
                                      <p:cBhvr>
                                        <p:cTn id="45" dur="1000" fill="hold"/>
                                        <p:tgtEl>
                                          <p:spTgt spid="3074"/>
                                        </p:tgtEl>
                                        <p:attrNameLst>
                                          <p:attrName>style.rotation</p:attrName>
                                        </p:attrNameLst>
                                      </p:cBhvr>
                                      <p:tavLst>
                                        <p:tav tm="0">
                                          <p:val>
                                            <p:fltVal val="90"/>
                                          </p:val>
                                        </p:tav>
                                        <p:tav tm="100000">
                                          <p:val>
                                            <p:fltVal val="0"/>
                                          </p:val>
                                        </p:tav>
                                      </p:tavLst>
                                    </p:anim>
                                    <p:animEffect transition="in" filter="fade">
                                      <p:cBhvr>
                                        <p:cTn id="46" dur="1000"/>
                                        <p:tgtEl>
                                          <p:spTgt spid="3074"/>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580">
                                          <p:stCondLst>
                                            <p:cond delay="0"/>
                                          </p:stCondLst>
                                        </p:cTn>
                                        <p:tgtEl>
                                          <p:spTgt spid="8"/>
                                        </p:tgtEl>
                                      </p:cBhvr>
                                    </p:animEffect>
                                    <p:anim calcmode="lin" valueType="num">
                                      <p:cBhvr>
                                        <p:cTn id="5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7" dur="26">
                                          <p:stCondLst>
                                            <p:cond delay="650"/>
                                          </p:stCondLst>
                                        </p:cTn>
                                        <p:tgtEl>
                                          <p:spTgt spid="8"/>
                                        </p:tgtEl>
                                      </p:cBhvr>
                                      <p:to x="100000" y="60000"/>
                                    </p:animScale>
                                    <p:animScale>
                                      <p:cBhvr>
                                        <p:cTn id="58" dur="166" decel="50000">
                                          <p:stCondLst>
                                            <p:cond delay="676"/>
                                          </p:stCondLst>
                                        </p:cTn>
                                        <p:tgtEl>
                                          <p:spTgt spid="8"/>
                                        </p:tgtEl>
                                      </p:cBhvr>
                                      <p:to x="100000" y="100000"/>
                                    </p:animScale>
                                    <p:animScale>
                                      <p:cBhvr>
                                        <p:cTn id="59" dur="26">
                                          <p:stCondLst>
                                            <p:cond delay="1312"/>
                                          </p:stCondLst>
                                        </p:cTn>
                                        <p:tgtEl>
                                          <p:spTgt spid="8"/>
                                        </p:tgtEl>
                                      </p:cBhvr>
                                      <p:to x="100000" y="80000"/>
                                    </p:animScale>
                                    <p:animScale>
                                      <p:cBhvr>
                                        <p:cTn id="60" dur="166" decel="50000">
                                          <p:stCondLst>
                                            <p:cond delay="1338"/>
                                          </p:stCondLst>
                                        </p:cTn>
                                        <p:tgtEl>
                                          <p:spTgt spid="8"/>
                                        </p:tgtEl>
                                      </p:cBhvr>
                                      <p:to x="100000" y="100000"/>
                                    </p:animScale>
                                    <p:animScale>
                                      <p:cBhvr>
                                        <p:cTn id="61" dur="26">
                                          <p:stCondLst>
                                            <p:cond delay="1642"/>
                                          </p:stCondLst>
                                        </p:cTn>
                                        <p:tgtEl>
                                          <p:spTgt spid="8"/>
                                        </p:tgtEl>
                                      </p:cBhvr>
                                      <p:to x="100000" y="90000"/>
                                    </p:animScale>
                                    <p:animScale>
                                      <p:cBhvr>
                                        <p:cTn id="62" dur="166" decel="50000">
                                          <p:stCondLst>
                                            <p:cond delay="1668"/>
                                          </p:stCondLst>
                                        </p:cTn>
                                        <p:tgtEl>
                                          <p:spTgt spid="8"/>
                                        </p:tgtEl>
                                      </p:cBhvr>
                                      <p:to x="100000" y="100000"/>
                                    </p:animScale>
                                    <p:animScale>
                                      <p:cBhvr>
                                        <p:cTn id="63" dur="26">
                                          <p:stCondLst>
                                            <p:cond delay="1808"/>
                                          </p:stCondLst>
                                        </p:cTn>
                                        <p:tgtEl>
                                          <p:spTgt spid="8"/>
                                        </p:tgtEl>
                                      </p:cBhvr>
                                      <p:to x="100000" y="95000"/>
                                    </p:animScale>
                                    <p:animScale>
                                      <p:cBhvr>
                                        <p:cTn id="64" dur="166" decel="50000">
                                          <p:stCondLst>
                                            <p:cond delay="1834"/>
                                          </p:stCondLst>
                                        </p:cTn>
                                        <p:tgtEl>
                                          <p:spTgt spid="8"/>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down)">
                                      <p:cBhvr>
                                        <p:cTn id="69" dur="580">
                                          <p:stCondLst>
                                            <p:cond delay="0"/>
                                          </p:stCondLst>
                                        </p:cTn>
                                        <p:tgtEl>
                                          <p:spTgt spid="9"/>
                                        </p:tgtEl>
                                      </p:cBhvr>
                                    </p:animEffect>
                                    <p:anim calcmode="lin" valueType="num">
                                      <p:cBhvr>
                                        <p:cTn id="7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5" dur="26">
                                          <p:stCondLst>
                                            <p:cond delay="650"/>
                                          </p:stCondLst>
                                        </p:cTn>
                                        <p:tgtEl>
                                          <p:spTgt spid="9"/>
                                        </p:tgtEl>
                                      </p:cBhvr>
                                      <p:to x="100000" y="60000"/>
                                    </p:animScale>
                                    <p:animScale>
                                      <p:cBhvr>
                                        <p:cTn id="76" dur="166" decel="50000">
                                          <p:stCondLst>
                                            <p:cond delay="676"/>
                                          </p:stCondLst>
                                        </p:cTn>
                                        <p:tgtEl>
                                          <p:spTgt spid="9"/>
                                        </p:tgtEl>
                                      </p:cBhvr>
                                      <p:to x="100000" y="100000"/>
                                    </p:animScale>
                                    <p:animScale>
                                      <p:cBhvr>
                                        <p:cTn id="77" dur="26">
                                          <p:stCondLst>
                                            <p:cond delay="1312"/>
                                          </p:stCondLst>
                                        </p:cTn>
                                        <p:tgtEl>
                                          <p:spTgt spid="9"/>
                                        </p:tgtEl>
                                      </p:cBhvr>
                                      <p:to x="100000" y="80000"/>
                                    </p:animScale>
                                    <p:animScale>
                                      <p:cBhvr>
                                        <p:cTn id="78" dur="166" decel="50000">
                                          <p:stCondLst>
                                            <p:cond delay="1338"/>
                                          </p:stCondLst>
                                        </p:cTn>
                                        <p:tgtEl>
                                          <p:spTgt spid="9"/>
                                        </p:tgtEl>
                                      </p:cBhvr>
                                      <p:to x="100000" y="100000"/>
                                    </p:animScale>
                                    <p:animScale>
                                      <p:cBhvr>
                                        <p:cTn id="79" dur="26">
                                          <p:stCondLst>
                                            <p:cond delay="1642"/>
                                          </p:stCondLst>
                                        </p:cTn>
                                        <p:tgtEl>
                                          <p:spTgt spid="9"/>
                                        </p:tgtEl>
                                      </p:cBhvr>
                                      <p:to x="100000" y="90000"/>
                                    </p:animScale>
                                    <p:animScale>
                                      <p:cBhvr>
                                        <p:cTn id="80" dur="166" decel="50000">
                                          <p:stCondLst>
                                            <p:cond delay="1668"/>
                                          </p:stCondLst>
                                        </p:cTn>
                                        <p:tgtEl>
                                          <p:spTgt spid="9"/>
                                        </p:tgtEl>
                                      </p:cBhvr>
                                      <p:to x="100000" y="100000"/>
                                    </p:animScale>
                                    <p:animScale>
                                      <p:cBhvr>
                                        <p:cTn id="81" dur="26">
                                          <p:stCondLst>
                                            <p:cond delay="1808"/>
                                          </p:stCondLst>
                                        </p:cTn>
                                        <p:tgtEl>
                                          <p:spTgt spid="9"/>
                                        </p:tgtEl>
                                      </p:cBhvr>
                                      <p:to x="100000" y="95000"/>
                                    </p:animScale>
                                    <p:animScale>
                                      <p:cBhvr>
                                        <p:cTn id="82" dur="166" decel="50000">
                                          <p:stCondLst>
                                            <p:cond delay="1834"/>
                                          </p:stCondLst>
                                        </p:cTn>
                                        <p:tgtEl>
                                          <p:spTgt spid="9"/>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3075"/>
                                        </p:tgtEl>
                                        <p:attrNameLst>
                                          <p:attrName>style.visibility</p:attrName>
                                        </p:attrNameLst>
                                      </p:cBhvr>
                                      <p:to>
                                        <p:strVal val="visible"/>
                                      </p:to>
                                    </p:set>
                                    <p:anim calcmode="lin" valueType="num">
                                      <p:cBhvr>
                                        <p:cTn id="87" dur="1000" fill="hold"/>
                                        <p:tgtEl>
                                          <p:spTgt spid="3075"/>
                                        </p:tgtEl>
                                        <p:attrNameLst>
                                          <p:attrName>ppt_w</p:attrName>
                                        </p:attrNameLst>
                                      </p:cBhvr>
                                      <p:tavLst>
                                        <p:tav tm="0">
                                          <p:val>
                                            <p:fltVal val="0"/>
                                          </p:val>
                                        </p:tav>
                                        <p:tav tm="100000">
                                          <p:val>
                                            <p:strVal val="#ppt_w"/>
                                          </p:val>
                                        </p:tav>
                                      </p:tavLst>
                                    </p:anim>
                                    <p:anim calcmode="lin" valueType="num">
                                      <p:cBhvr>
                                        <p:cTn id="88" dur="1000" fill="hold"/>
                                        <p:tgtEl>
                                          <p:spTgt spid="3075"/>
                                        </p:tgtEl>
                                        <p:attrNameLst>
                                          <p:attrName>ppt_h</p:attrName>
                                        </p:attrNameLst>
                                      </p:cBhvr>
                                      <p:tavLst>
                                        <p:tav tm="0">
                                          <p:val>
                                            <p:fltVal val="0"/>
                                          </p:val>
                                        </p:tav>
                                        <p:tav tm="100000">
                                          <p:val>
                                            <p:strVal val="#ppt_h"/>
                                          </p:val>
                                        </p:tav>
                                      </p:tavLst>
                                    </p:anim>
                                    <p:anim calcmode="lin" valueType="num">
                                      <p:cBhvr>
                                        <p:cTn id="89" dur="1000" fill="hold"/>
                                        <p:tgtEl>
                                          <p:spTgt spid="3075"/>
                                        </p:tgtEl>
                                        <p:attrNameLst>
                                          <p:attrName>style.rotation</p:attrName>
                                        </p:attrNameLst>
                                      </p:cBhvr>
                                      <p:tavLst>
                                        <p:tav tm="0">
                                          <p:val>
                                            <p:fltVal val="90"/>
                                          </p:val>
                                        </p:tav>
                                        <p:tav tm="100000">
                                          <p:val>
                                            <p:fltVal val="0"/>
                                          </p:val>
                                        </p:tav>
                                      </p:tavLst>
                                    </p:anim>
                                    <p:animEffect transition="in" filter="fade">
                                      <p:cBhvr>
                                        <p:cTn id="90" dur="1000"/>
                                        <p:tgtEl>
                                          <p:spTgt spid="3075"/>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nodeType="click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p:cTn id="95" dur="500" fill="hold"/>
                                        <p:tgtEl>
                                          <p:spTgt spid="13"/>
                                        </p:tgtEl>
                                        <p:attrNameLst>
                                          <p:attrName>ppt_w</p:attrName>
                                        </p:attrNameLst>
                                      </p:cBhvr>
                                      <p:tavLst>
                                        <p:tav tm="0">
                                          <p:val>
                                            <p:fltVal val="0"/>
                                          </p:val>
                                        </p:tav>
                                        <p:tav tm="100000">
                                          <p:val>
                                            <p:strVal val="#ppt_w"/>
                                          </p:val>
                                        </p:tav>
                                      </p:tavLst>
                                    </p:anim>
                                    <p:anim calcmode="lin" valueType="num">
                                      <p:cBhvr>
                                        <p:cTn id="96" dur="500" fill="hold"/>
                                        <p:tgtEl>
                                          <p:spTgt spid="13"/>
                                        </p:tgtEl>
                                        <p:attrNameLst>
                                          <p:attrName>ppt_h</p:attrName>
                                        </p:attrNameLst>
                                      </p:cBhvr>
                                      <p:tavLst>
                                        <p:tav tm="0">
                                          <p:val>
                                            <p:fltVal val="0"/>
                                          </p:val>
                                        </p:tav>
                                        <p:tav tm="100000">
                                          <p:val>
                                            <p:strVal val="#ppt_h"/>
                                          </p:val>
                                        </p:tav>
                                      </p:tavLst>
                                    </p:anim>
                                    <p:animEffect transition="in" filter="fade">
                                      <p:cBhvr>
                                        <p:cTn id="9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142" y="2824185"/>
            <a:ext cx="9601196" cy="1303867"/>
          </a:xfrm>
        </p:spPr>
        <p:txBody>
          <a:bodyPr>
            <a:noAutofit/>
          </a:bodyPr>
          <a:lstStyle/>
          <a:p>
            <a:r>
              <a:rPr lang="fa-IR" sz="8000" dirty="0" smtClean="0">
                <a:solidFill>
                  <a:srgbClr val="00B050"/>
                </a:solidFill>
                <a:latin typeface="IranNastaliq" pitchFamily="18" charset="0"/>
                <a:cs typeface="IranNastaliq" pitchFamily="18" charset="0"/>
              </a:rPr>
              <a:t>خدا قوت و خسته نباشید</a:t>
            </a:r>
            <a:endParaRPr lang="fa-IR" sz="8000" dirty="0">
              <a:solidFill>
                <a:srgbClr val="00B050"/>
              </a:solidFill>
              <a:latin typeface="IranNastaliq" pitchFamily="18" charset="0"/>
              <a:cs typeface="IranNastaliq" pitchFamily="18" charset="0"/>
            </a:endParaRPr>
          </a:p>
        </p:txBody>
      </p:sp>
    </p:spTree>
    <p:extLst>
      <p:ext uri="{BB962C8B-B14F-4D97-AF65-F5344CB8AC3E}">
        <p14:creationId xmlns:p14="http://schemas.microsoft.com/office/powerpoint/2010/main" val="9386396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B050"/>
                </a:solidFill>
              </a:rPr>
              <a:t>خصوصیات ظاهری شش</a:t>
            </a:r>
            <a:endParaRPr lang="fa-IR" dirty="0">
              <a:solidFill>
                <a:srgbClr val="00B050"/>
              </a:solidFill>
            </a:endParaRPr>
          </a:p>
        </p:txBody>
      </p:sp>
      <p:sp>
        <p:nvSpPr>
          <p:cNvPr id="3" name="Content Placeholder 2"/>
          <p:cNvSpPr>
            <a:spLocks noGrp="1"/>
          </p:cNvSpPr>
          <p:nvPr>
            <p:ph idx="1"/>
          </p:nvPr>
        </p:nvSpPr>
        <p:spPr>
          <a:xfrm>
            <a:off x="6748530" y="2503134"/>
            <a:ext cx="4732182" cy="512395"/>
          </a:xfrm>
        </p:spPr>
        <p:txBody>
          <a:bodyPr vert="horz" lIns="91440" tIns="45720" rIns="91440" bIns="45720" rtlCol="0" anchor="t">
            <a:normAutofit lnSpcReduction="10000"/>
          </a:bodyPr>
          <a:lstStyle/>
          <a:p>
            <a:r>
              <a:rPr lang="fa-IR" b="1" dirty="0" smtClean="0"/>
              <a:t>تشخیص چپ و راست شش</a:t>
            </a:r>
            <a:endParaRPr lang="fa-IR" b="1" dirty="0"/>
          </a:p>
          <a:p>
            <a:endParaRPr lang="fa-IR" b="1" dirty="0"/>
          </a:p>
          <a:p>
            <a:endParaRPr lang="fa-IR" b="1" dirty="0"/>
          </a:p>
        </p:txBody>
      </p:sp>
      <p:sp>
        <p:nvSpPr>
          <p:cNvPr id="6" name="Rectangle 5"/>
          <p:cNvSpPr/>
          <p:nvPr/>
        </p:nvSpPr>
        <p:spPr>
          <a:xfrm>
            <a:off x="6645499" y="2911406"/>
            <a:ext cx="4809455" cy="668921"/>
          </a:xfrm>
          <a:prstGeom prst="rect">
            <a:avLst/>
          </a:prstGeom>
        </p:spPr>
        <p:txBody>
          <a:bodyPr vert="horz" lIns="91440" tIns="45720" rIns="91440" bIns="45720" rtlCol="0" anchor="t">
            <a:normAutofit lnSpcReduction="10000"/>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شش راست بزرگ تر و شش چپ کوچک تر است زیرا قلب در سمت چپ قرار دارد</a:t>
            </a:r>
            <a:endParaRPr lang="fa-IR" sz="2000" b="1" dirty="0">
              <a:solidFill>
                <a:schemeClr val="tx1">
                  <a:lumMod val="85000"/>
                  <a:lumOff val="15000"/>
                </a:schemeClr>
              </a:solidFill>
              <a:cs typeface="2  Nazanin" pitchFamily="2" charset="-78"/>
            </a:endParaRPr>
          </a:p>
        </p:txBody>
      </p:sp>
      <p:sp>
        <p:nvSpPr>
          <p:cNvPr id="7" name="Rectangle 6"/>
          <p:cNvSpPr/>
          <p:nvPr/>
        </p:nvSpPr>
        <p:spPr>
          <a:xfrm>
            <a:off x="6284891" y="3580326"/>
            <a:ext cx="5170064" cy="1223493"/>
          </a:xfrm>
          <a:prstGeom prst="rect">
            <a:avLst/>
          </a:prstGeom>
        </p:spPr>
        <p:txBody>
          <a:bodyPr vert="horz" lIns="91440" tIns="45720" rIns="91440" bIns="45720" rtlCol="0" anchor="t">
            <a:normAutofit lnSpcReduction="10000"/>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راه بعدی تشخیص چپ و راست با استفاده از تشخیص جلو و عقب شش است زیرا وقتی جلو وعقب تشخیص داده شود تشخیص چپ و راست کار ساده ای خواهد بود</a:t>
            </a:r>
            <a:endParaRPr lang="fa-IR" sz="2000" b="1" dirty="0">
              <a:solidFill>
                <a:schemeClr val="tx1">
                  <a:lumMod val="85000"/>
                  <a:lumOff val="15000"/>
                </a:schemeClr>
              </a:solidFill>
              <a:cs typeface="2  Nazanin"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244" y="2508205"/>
            <a:ext cx="5331584" cy="349663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244106" y="4954073"/>
            <a:ext cx="5170064" cy="611746"/>
          </a:xfrm>
          <a:prstGeom prst="rect">
            <a:avLst/>
          </a:prstGeom>
        </p:spPr>
        <p:txBody>
          <a:bodyPr vert="horz" lIns="91440" tIns="45720" rIns="91440" bIns="45720" rtlCol="0" anchor="t">
            <a:normAutofit/>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اما چگونه عقب و جلوی شش را تشخیص دهیم؟</a:t>
            </a:r>
            <a:endParaRPr lang="fa-IR" sz="2000" b="1" dirty="0">
              <a:solidFill>
                <a:schemeClr val="tx1">
                  <a:lumMod val="85000"/>
                  <a:lumOff val="15000"/>
                </a:schemeClr>
              </a:solidFill>
              <a:cs typeface="2  Nazanin" pitchFamily="2" charset="-78"/>
            </a:endParaRPr>
          </a:p>
        </p:txBody>
      </p:sp>
    </p:spTree>
    <p:extLst>
      <p:ext uri="{BB962C8B-B14F-4D97-AF65-F5344CB8AC3E}">
        <p14:creationId xmlns:p14="http://schemas.microsoft.com/office/powerpoint/2010/main" val="310302763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1026"/>
                                        </p:tgtEl>
                                        <p:attrNameLst>
                                          <p:attrName>style.visibility</p:attrName>
                                        </p:attrNameLst>
                                      </p:cBhvr>
                                      <p:to>
                                        <p:strVal val="visible"/>
                                      </p:to>
                                    </p:set>
                                    <p:anim calcmode="lin" valueType="num">
                                      <p:cBhvr>
                                        <p:cTn id="61" dur="1000" fill="hold"/>
                                        <p:tgtEl>
                                          <p:spTgt spid="1026"/>
                                        </p:tgtEl>
                                        <p:attrNameLst>
                                          <p:attrName>ppt_w</p:attrName>
                                        </p:attrNameLst>
                                      </p:cBhvr>
                                      <p:tavLst>
                                        <p:tav tm="0">
                                          <p:val>
                                            <p:fltVal val="0"/>
                                          </p:val>
                                        </p:tav>
                                        <p:tav tm="100000">
                                          <p:val>
                                            <p:strVal val="#ppt_w"/>
                                          </p:val>
                                        </p:tav>
                                      </p:tavLst>
                                    </p:anim>
                                    <p:anim calcmode="lin" valueType="num">
                                      <p:cBhvr>
                                        <p:cTn id="62" dur="1000" fill="hold"/>
                                        <p:tgtEl>
                                          <p:spTgt spid="1026"/>
                                        </p:tgtEl>
                                        <p:attrNameLst>
                                          <p:attrName>ppt_h</p:attrName>
                                        </p:attrNameLst>
                                      </p:cBhvr>
                                      <p:tavLst>
                                        <p:tav tm="0">
                                          <p:val>
                                            <p:fltVal val="0"/>
                                          </p:val>
                                        </p:tav>
                                        <p:tav tm="100000">
                                          <p:val>
                                            <p:strVal val="#ppt_h"/>
                                          </p:val>
                                        </p:tav>
                                      </p:tavLst>
                                    </p:anim>
                                    <p:anim calcmode="lin" valueType="num">
                                      <p:cBhvr>
                                        <p:cTn id="63" dur="1000" fill="hold"/>
                                        <p:tgtEl>
                                          <p:spTgt spid="1026"/>
                                        </p:tgtEl>
                                        <p:attrNameLst>
                                          <p:attrName>style.rotation</p:attrName>
                                        </p:attrNameLst>
                                      </p:cBhvr>
                                      <p:tavLst>
                                        <p:tav tm="0">
                                          <p:val>
                                            <p:fltVal val="90"/>
                                          </p:val>
                                        </p:tav>
                                        <p:tav tm="100000">
                                          <p:val>
                                            <p:fltVal val="0"/>
                                          </p:val>
                                        </p:tav>
                                      </p:tavLst>
                                    </p:anim>
                                    <p:animEffect transition="in" filter="fade">
                                      <p:cBhvr>
                                        <p:cTn id="64" dur="1000"/>
                                        <p:tgtEl>
                                          <p:spTgt spid="1026"/>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down)">
                                      <p:cBhvr>
                                        <p:cTn id="69" dur="580">
                                          <p:stCondLst>
                                            <p:cond delay="0"/>
                                          </p:stCondLst>
                                        </p:cTn>
                                        <p:tgtEl>
                                          <p:spTgt spid="7"/>
                                        </p:tgtEl>
                                      </p:cBhvr>
                                    </p:animEffect>
                                    <p:anim calcmode="lin" valueType="num">
                                      <p:cBhvr>
                                        <p:cTn id="7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5" dur="26">
                                          <p:stCondLst>
                                            <p:cond delay="650"/>
                                          </p:stCondLst>
                                        </p:cTn>
                                        <p:tgtEl>
                                          <p:spTgt spid="7"/>
                                        </p:tgtEl>
                                      </p:cBhvr>
                                      <p:to x="100000" y="60000"/>
                                    </p:animScale>
                                    <p:animScale>
                                      <p:cBhvr>
                                        <p:cTn id="76" dur="166" decel="50000">
                                          <p:stCondLst>
                                            <p:cond delay="676"/>
                                          </p:stCondLst>
                                        </p:cTn>
                                        <p:tgtEl>
                                          <p:spTgt spid="7"/>
                                        </p:tgtEl>
                                      </p:cBhvr>
                                      <p:to x="100000" y="100000"/>
                                    </p:animScale>
                                    <p:animScale>
                                      <p:cBhvr>
                                        <p:cTn id="77" dur="26">
                                          <p:stCondLst>
                                            <p:cond delay="1312"/>
                                          </p:stCondLst>
                                        </p:cTn>
                                        <p:tgtEl>
                                          <p:spTgt spid="7"/>
                                        </p:tgtEl>
                                      </p:cBhvr>
                                      <p:to x="100000" y="80000"/>
                                    </p:animScale>
                                    <p:animScale>
                                      <p:cBhvr>
                                        <p:cTn id="78" dur="166" decel="50000">
                                          <p:stCondLst>
                                            <p:cond delay="1338"/>
                                          </p:stCondLst>
                                        </p:cTn>
                                        <p:tgtEl>
                                          <p:spTgt spid="7"/>
                                        </p:tgtEl>
                                      </p:cBhvr>
                                      <p:to x="100000" y="100000"/>
                                    </p:animScale>
                                    <p:animScale>
                                      <p:cBhvr>
                                        <p:cTn id="79" dur="26">
                                          <p:stCondLst>
                                            <p:cond delay="1642"/>
                                          </p:stCondLst>
                                        </p:cTn>
                                        <p:tgtEl>
                                          <p:spTgt spid="7"/>
                                        </p:tgtEl>
                                      </p:cBhvr>
                                      <p:to x="100000" y="90000"/>
                                    </p:animScale>
                                    <p:animScale>
                                      <p:cBhvr>
                                        <p:cTn id="80" dur="166" decel="50000">
                                          <p:stCondLst>
                                            <p:cond delay="1668"/>
                                          </p:stCondLst>
                                        </p:cTn>
                                        <p:tgtEl>
                                          <p:spTgt spid="7"/>
                                        </p:tgtEl>
                                      </p:cBhvr>
                                      <p:to x="100000" y="100000"/>
                                    </p:animScale>
                                    <p:animScale>
                                      <p:cBhvr>
                                        <p:cTn id="81" dur="26">
                                          <p:stCondLst>
                                            <p:cond delay="1808"/>
                                          </p:stCondLst>
                                        </p:cTn>
                                        <p:tgtEl>
                                          <p:spTgt spid="7"/>
                                        </p:tgtEl>
                                      </p:cBhvr>
                                      <p:to x="100000" y="95000"/>
                                    </p:animScale>
                                    <p:animScale>
                                      <p:cBhvr>
                                        <p:cTn id="82" dur="166" decel="50000">
                                          <p:stCondLst>
                                            <p:cond delay="1834"/>
                                          </p:stCondLst>
                                        </p:cTn>
                                        <p:tgtEl>
                                          <p:spTgt spid="7"/>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wipe(down)">
                                      <p:cBhvr>
                                        <p:cTn id="87" dur="580">
                                          <p:stCondLst>
                                            <p:cond delay="0"/>
                                          </p:stCondLst>
                                        </p:cTn>
                                        <p:tgtEl>
                                          <p:spTgt spid="8"/>
                                        </p:tgtEl>
                                      </p:cBhvr>
                                    </p:animEffect>
                                    <p:anim calcmode="lin" valueType="num">
                                      <p:cBhvr>
                                        <p:cTn id="8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93" dur="26">
                                          <p:stCondLst>
                                            <p:cond delay="650"/>
                                          </p:stCondLst>
                                        </p:cTn>
                                        <p:tgtEl>
                                          <p:spTgt spid="8"/>
                                        </p:tgtEl>
                                      </p:cBhvr>
                                      <p:to x="100000" y="60000"/>
                                    </p:animScale>
                                    <p:animScale>
                                      <p:cBhvr>
                                        <p:cTn id="94" dur="166" decel="50000">
                                          <p:stCondLst>
                                            <p:cond delay="676"/>
                                          </p:stCondLst>
                                        </p:cTn>
                                        <p:tgtEl>
                                          <p:spTgt spid="8"/>
                                        </p:tgtEl>
                                      </p:cBhvr>
                                      <p:to x="100000" y="100000"/>
                                    </p:animScale>
                                    <p:animScale>
                                      <p:cBhvr>
                                        <p:cTn id="95" dur="26">
                                          <p:stCondLst>
                                            <p:cond delay="1312"/>
                                          </p:stCondLst>
                                        </p:cTn>
                                        <p:tgtEl>
                                          <p:spTgt spid="8"/>
                                        </p:tgtEl>
                                      </p:cBhvr>
                                      <p:to x="100000" y="80000"/>
                                    </p:animScale>
                                    <p:animScale>
                                      <p:cBhvr>
                                        <p:cTn id="96" dur="166" decel="50000">
                                          <p:stCondLst>
                                            <p:cond delay="1338"/>
                                          </p:stCondLst>
                                        </p:cTn>
                                        <p:tgtEl>
                                          <p:spTgt spid="8"/>
                                        </p:tgtEl>
                                      </p:cBhvr>
                                      <p:to x="100000" y="100000"/>
                                    </p:animScale>
                                    <p:animScale>
                                      <p:cBhvr>
                                        <p:cTn id="97" dur="26">
                                          <p:stCondLst>
                                            <p:cond delay="1642"/>
                                          </p:stCondLst>
                                        </p:cTn>
                                        <p:tgtEl>
                                          <p:spTgt spid="8"/>
                                        </p:tgtEl>
                                      </p:cBhvr>
                                      <p:to x="100000" y="90000"/>
                                    </p:animScale>
                                    <p:animScale>
                                      <p:cBhvr>
                                        <p:cTn id="98" dur="166" decel="50000">
                                          <p:stCondLst>
                                            <p:cond delay="1668"/>
                                          </p:stCondLst>
                                        </p:cTn>
                                        <p:tgtEl>
                                          <p:spTgt spid="8"/>
                                        </p:tgtEl>
                                      </p:cBhvr>
                                      <p:to x="100000" y="100000"/>
                                    </p:animScale>
                                    <p:animScale>
                                      <p:cBhvr>
                                        <p:cTn id="99" dur="26">
                                          <p:stCondLst>
                                            <p:cond delay="1808"/>
                                          </p:stCondLst>
                                        </p:cTn>
                                        <p:tgtEl>
                                          <p:spTgt spid="8"/>
                                        </p:tgtEl>
                                      </p:cBhvr>
                                      <p:to x="100000" y="95000"/>
                                    </p:animScale>
                                    <p:animScale>
                                      <p:cBhvr>
                                        <p:cTn id="10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B050"/>
                </a:solidFill>
              </a:rPr>
              <a:t>خصوصیات ظاهری شش</a:t>
            </a:r>
            <a:endParaRPr lang="fa-IR" dirty="0">
              <a:solidFill>
                <a:srgbClr val="00B050"/>
              </a:solidFill>
            </a:endParaRPr>
          </a:p>
        </p:txBody>
      </p:sp>
      <p:sp>
        <p:nvSpPr>
          <p:cNvPr id="3" name="Content Placeholder 2"/>
          <p:cNvSpPr>
            <a:spLocks noGrp="1"/>
          </p:cNvSpPr>
          <p:nvPr>
            <p:ph idx="1"/>
          </p:nvPr>
        </p:nvSpPr>
        <p:spPr>
          <a:xfrm>
            <a:off x="6748530" y="2503134"/>
            <a:ext cx="4732182" cy="512395"/>
          </a:xfrm>
        </p:spPr>
        <p:txBody>
          <a:bodyPr vert="horz" lIns="91440" tIns="45720" rIns="91440" bIns="45720" rtlCol="0" anchor="t">
            <a:normAutofit lnSpcReduction="10000"/>
          </a:bodyPr>
          <a:lstStyle/>
          <a:p>
            <a:r>
              <a:rPr lang="fa-IR" b="1" dirty="0" smtClean="0"/>
              <a:t>تشخیص عقب و جلوی شش</a:t>
            </a:r>
            <a:endParaRPr lang="fa-IR" b="1" dirty="0"/>
          </a:p>
          <a:p>
            <a:endParaRPr lang="fa-IR" b="1" dirty="0"/>
          </a:p>
          <a:p>
            <a:endParaRPr lang="fa-IR" b="1" dirty="0"/>
          </a:p>
        </p:txBody>
      </p:sp>
      <p:sp>
        <p:nvSpPr>
          <p:cNvPr id="6" name="Rectangle 5"/>
          <p:cNvSpPr/>
          <p:nvPr/>
        </p:nvSpPr>
        <p:spPr>
          <a:xfrm>
            <a:off x="6645499" y="2911406"/>
            <a:ext cx="4809455" cy="668921"/>
          </a:xfrm>
          <a:prstGeom prst="rect">
            <a:avLst/>
          </a:prstGeom>
        </p:spPr>
        <p:txBody>
          <a:bodyPr vert="horz" lIns="91440" tIns="45720" rIns="91440" bIns="45720" rtlCol="0" anchor="t">
            <a:normAutofit lnSpcReduction="10000"/>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در انسان و گوسفند،نای در جلو و مری در پشت آن قرار دارد.</a:t>
            </a:r>
            <a:endParaRPr lang="fa-IR" sz="2000" b="1" dirty="0">
              <a:solidFill>
                <a:schemeClr val="tx1">
                  <a:lumMod val="85000"/>
                  <a:lumOff val="15000"/>
                </a:schemeClr>
              </a:solidFill>
              <a:cs typeface="2  Nazanin" pitchFamily="2" charset="-78"/>
            </a:endParaRPr>
          </a:p>
        </p:txBody>
      </p:sp>
      <p:sp>
        <p:nvSpPr>
          <p:cNvPr id="7" name="Rectangle 6"/>
          <p:cNvSpPr/>
          <p:nvPr/>
        </p:nvSpPr>
        <p:spPr>
          <a:xfrm>
            <a:off x="6284890" y="3576568"/>
            <a:ext cx="5170064" cy="955675"/>
          </a:xfrm>
          <a:prstGeom prst="rect">
            <a:avLst/>
          </a:prstGeom>
        </p:spPr>
        <p:txBody>
          <a:bodyPr vert="horz" lIns="91440" tIns="45720" rIns="91440" bIns="45720" rtlCol="0" anchor="t">
            <a:normAutofit/>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غضروف های نای هلالی هستند و حلقوی کامل نیستند.این هلال ها در قسمت عقبی باز هستند</a:t>
            </a:r>
            <a:endParaRPr lang="fa-IR" sz="2000" b="1" dirty="0">
              <a:solidFill>
                <a:schemeClr val="tx1">
                  <a:lumMod val="85000"/>
                  <a:lumOff val="15000"/>
                </a:schemeClr>
              </a:solidFill>
              <a:cs typeface="2  Nazanin" pitchFamily="2" charset="-78"/>
            </a:endParaRPr>
          </a:p>
        </p:txBody>
      </p:sp>
      <p:sp>
        <p:nvSpPr>
          <p:cNvPr id="8" name="Rectangle 7"/>
          <p:cNvSpPr/>
          <p:nvPr/>
        </p:nvSpPr>
        <p:spPr>
          <a:xfrm>
            <a:off x="6284890" y="4257057"/>
            <a:ext cx="5170064" cy="611746"/>
          </a:xfrm>
          <a:prstGeom prst="rect">
            <a:avLst/>
          </a:prstGeom>
        </p:spPr>
        <p:txBody>
          <a:bodyPr vert="horz" lIns="91440" tIns="45720" rIns="91440" bIns="45720" rtlCol="0" anchor="t">
            <a:normAutofit fontScale="92500" lnSpcReduction="20000"/>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یکی از غضروف ها را برش می زنیم تا هلالی بودن آن را بهتر ببینیم </a:t>
            </a:r>
            <a:endParaRPr lang="fa-IR" sz="2000" b="1" dirty="0">
              <a:solidFill>
                <a:schemeClr val="tx1">
                  <a:lumMod val="85000"/>
                  <a:lumOff val="15000"/>
                </a:schemeClr>
              </a:solidFill>
              <a:cs typeface="2  Nazanin" pitchFamily="2" charset="-7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000" y="2508205"/>
            <a:ext cx="5331585" cy="339010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001" y="2508205"/>
            <a:ext cx="5331584" cy="340912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6465194" y="4868803"/>
            <a:ext cx="4809455" cy="668921"/>
          </a:xfrm>
          <a:prstGeom prst="rect">
            <a:avLst/>
          </a:prstGeom>
        </p:spPr>
        <p:txBody>
          <a:bodyPr vert="horz" lIns="91440" tIns="45720" rIns="91440" bIns="45720" rtlCol="0" anchor="t">
            <a:normAutofit fontScale="85000" lnSpcReduction="10000"/>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در قسمت بالایی نای حتجره قرار دارد، که برای ذبح اسلامی گوسفند، نای از قسمت زیر حنجره بریده می شود.</a:t>
            </a:r>
            <a:endParaRPr lang="fa-IR" sz="2000" b="1" dirty="0">
              <a:solidFill>
                <a:schemeClr val="tx1">
                  <a:lumMod val="85000"/>
                  <a:lumOff val="15000"/>
                </a:schemeClr>
              </a:solidFill>
              <a:cs typeface="2  Nazanin" pitchFamily="2" charset="-78"/>
            </a:endParaRPr>
          </a:p>
        </p:txBody>
      </p:sp>
    </p:spTree>
    <p:extLst>
      <p:ext uri="{BB962C8B-B14F-4D97-AF65-F5344CB8AC3E}">
        <p14:creationId xmlns:p14="http://schemas.microsoft.com/office/powerpoint/2010/main" val="308276514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1027"/>
                                        </p:tgtEl>
                                        <p:attrNameLst>
                                          <p:attrName>style.visibility</p:attrName>
                                        </p:attrNameLst>
                                      </p:cBhvr>
                                      <p:to>
                                        <p:strVal val="visible"/>
                                      </p:to>
                                    </p:set>
                                    <p:anim calcmode="lin" valueType="num">
                                      <p:cBhvr>
                                        <p:cTn id="61" dur="1000" fill="hold"/>
                                        <p:tgtEl>
                                          <p:spTgt spid="1027"/>
                                        </p:tgtEl>
                                        <p:attrNameLst>
                                          <p:attrName>ppt_w</p:attrName>
                                        </p:attrNameLst>
                                      </p:cBhvr>
                                      <p:tavLst>
                                        <p:tav tm="0">
                                          <p:val>
                                            <p:fltVal val="0"/>
                                          </p:val>
                                        </p:tav>
                                        <p:tav tm="100000">
                                          <p:val>
                                            <p:strVal val="#ppt_w"/>
                                          </p:val>
                                        </p:tav>
                                      </p:tavLst>
                                    </p:anim>
                                    <p:anim calcmode="lin" valueType="num">
                                      <p:cBhvr>
                                        <p:cTn id="62" dur="1000" fill="hold"/>
                                        <p:tgtEl>
                                          <p:spTgt spid="1027"/>
                                        </p:tgtEl>
                                        <p:attrNameLst>
                                          <p:attrName>ppt_h</p:attrName>
                                        </p:attrNameLst>
                                      </p:cBhvr>
                                      <p:tavLst>
                                        <p:tav tm="0">
                                          <p:val>
                                            <p:fltVal val="0"/>
                                          </p:val>
                                        </p:tav>
                                        <p:tav tm="100000">
                                          <p:val>
                                            <p:strVal val="#ppt_h"/>
                                          </p:val>
                                        </p:tav>
                                      </p:tavLst>
                                    </p:anim>
                                    <p:anim calcmode="lin" valueType="num">
                                      <p:cBhvr>
                                        <p:cTn id="63" dur="1000" fill="hold"/>
                                        <p:tgtEl>
                                          <p:spTgt spid="1027"/>
                                        </p:tgtEl>
                                        <p:attrNameLst>
                                          <p:attrName>style.rotation</p:attrName>
                                        </p:attrNameLst>
                                      </p:cBhvr>
                                      <p:tavLst>
                                        <p:tav tm="0">
                                          <p:val>
                                            <p:fltVal val="90"/>
                                          </p:val>
                                        </p:tav>
                                        <p:tav tm="100000">
                                          <p:val>
                                            <p:fltVal val="0"/>
                                          </p:val>
                                        </p:tav>
                                      </p:tavLst>
                                    </p:anim>
                                    <p:animEffect transition="in" filter="fade">
                                      <p:cBhvr>
                                        <p:cTn id="64" dur="1000"/>
                                        <p:tgtEl>
                                          <p:spTgt spid="1027"/>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down)">
                                      <p:cBhvr>
                                        <p:cTn id="69" dur="580">
                                          <p:stCondLst>
                                            <p:cond delay="0"/>
                                          </p:stCondLst>
                                        </p:cTn>
                                        <p:tgtEl>
                                          <p:spTgt spid="7"/>
                                        </p:tgtEl>
                                      </p:cBhvr>
                                    </p:animEffect>
                                    <p:anim calcmode="lin" valueType="num">
                                      <p:cBhvr>
                                        <p:cTn id="7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5" dur="26">
                                          <p:stCondLst>
                                            <p:cond delay="650"/>
                                          </p:stCondLst>
                                        </p:cTn>
                                        <p:tgtEl>
                                          <p:spTgt spid="7"/>
                                        </p:tgtEl>
                                      </p:cBhvr>
                                      <p:to x="100000" y="60000"/>
                                    </p:animScale>
                                    <p:animScale>
                                      <p:cBhvr>
                                        <p:cTn id="76" dur="166" decel="50000">
                                          <p:stCondLst>
                                            <p:cond delay="676"/>
                                          </p:stCondLst>
                                        </p:cTn>
                                        <p:tgtEl>
                                          <p:spTgt spid="7"/>
                                        </p:tgtEl>
                                      </p:cBhvr>
                                      <p:to x="100000" y="100000"/>
                                    </p:animScale>
                                    <p:animScale>
                                      <p:cBhvr>
                                        <p:cTn id="77" dur="26">
                                          <p:stCondLst>
                                            <p:cond delay="1312"/>
                                          </p:stCondLst>
                                        </p:cTn>
                                        <p:tgtEl>
                                          <p:spTgt spid="7"/>
                                        </p:tgtEl>
                                      </p:cBhvr>
                                      <p:to x="100000" y="80000"/>
                                    </p:animScale>
                                    <p:animScale>
                                      <p:cBhvr>
                                        <p:cTn id="78" dur="166" decel="50000">
                                          <p:stCondLst>
                                            <p:cond delay="1338"/>
                                          </p:stCondLst>
                                        </p:cTn>
                                        <p:tgtEl>
                                          <p:spTgt spid="7"/>
                                        </p:tgtEl>
                                      </p:cBhvr>
                                      <p:to x="100000" y="100000"/>
                                    </p:animScale>
                                    <p:animScale>
                                      <p:cBhvr>
                                        <p:cTn id="79" dur="26">
                                          <p:stCondLst>
                                            <p:cond delay="1642"/>
                                          </p:stCondLst>
                                        </p:cTn>
                                        <p:tgtEl>
                                          <p:spTgt spid="7"/>
                                        </p:tgtEl>
                                      </p:cBhvr>
                                      <p:to x="100000" y="90000"/>
                                    </p:animScale>
                                    <p:animScale>
                                      <p:cBhvr>
                                        <p:cTn id="80" dur="166" decel="50000">
                                          <p:stCondLst>
                                            <p:cond delay="1668"/>
                                          </p:stCondLst>
                                        </p:cTn>
                                        <p:tgtEl>
                                          <p:spTgt spid="7"/>
                                        </p:tgtEl>
                                      </p:cBhvr>
                                      <p:to x="100000" y="100000"/>
                                    </p:animScale>
                                    <p:animScale>
                                      <p:cBhvr>
                                        <p:cTn id="81" dur="26">
                                          <p:stCondLst>
                                            <p:cond delay="1808"/>
                                          </p:stCondLst>
                                        </p:cTn>
                                        <p:tgtEl>
                                          <p:spTgt spid="7"/>
                                        </p:tgtEl>
                                      </p:cBhvr>
                                      <p:to x="100000" y="95000"/>
                                    </p:animScale>
                                    <p:animScale>
                                      <p:cBhvr>
                                        <p:cTn id="82" dur="166" decel="50000">
                                          <p:stCondLst>
                                            <p:cond delay="1834"/>
                                          </p:stCondLst>
                                        </p:cTn>
                                        <p:tgtEl>
                                          <p:spTgt spid="7"/>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10"/>
                                        </p:tgtEl>
                                        <p:attrNameLst>
                                          <p:attrName>style.visibility</p:attrName>
                                        </p:attrNameLst>
                                      </p:cBhvr>
                                      <p:to>
                                        <p:strVal val="visible"/>
                                      </p:to>
                                    </p:set>
                                    <p:anim calcmode="lin" valueType="num">
                                      <p:cBhvr>
                                        <p:cTn id="87" dur="1000" fill="hold"/>
                                        <p:tgtEl>
                                          <p:spTgt spid="10"/>
                                        </p:tgtEl>
                                        <p:attrNameLst>
                                          <p:attrName>ppt_w</p:attrName>
                                        </p:attrNameLst>
                                      </p:cBhvr>
                                      <p:tavLst>
                                        <p:tav tm="0">
                                          <p:val>
                                            <p:fltVal val="0"/>
                                          </p:val>
                                        </p:tav>
                                        <p:tav tm="100000">
                                          <p:val>
                                            <p:strVal val="#ppt_w"/>
                                          </p:val>
                                        </p:tav>
                                      </p:tavLst>
                                    </p:anim>
                                    <p:anim calcmode="lin" valueType="num">
                                      <p:cBhvr>
                                        <p:cTn id="88" dur="1000" fill="hold"/>
                                        <p:tgtEl>
                                          <p:spTgt spid="10"/>
                                        </p:tgtEl>
                                        <p:attrNameLst>
                                          <p:attrName>ppt_h</p:attrName>
                                        </p:attrNameLst>
                                      </p:cBhvr>
                                      <p:tavLst>
                                        <p:tav tm="0">
                                          <p:val>
                                            <p:fltVal val="0"/>
                                          </p:val>
                                        </p:tav>
                                        <p:tav tm="100000">
                                          <p:val>
                                            <p:strVal val="#ppt_h"/>
                                          </p:val>
                                        </p:tav>
                                      </p:tavLst>
                                    </p:anim>
                                    <p:anim calcmode="lin" valueType="num">
                                      <p:cBhvr>
                                        <p:cTn id="89" dur="1000" fill="hold"/>
                                        <p:tgtEl>
                                          <p:spTgt spid="10"/>
                                        </p:tgtEl>
                                        <p:attrNameLst>
                                          <p:attrName>style.rotation</p:attrName>
                                        </p:attrNameLst>
                                      </p:cBhvr>
                                      <p:tavLst>
                                        <p:tav tm="0">
                                          <p:val>
                                            <p:fltVal val="90"/>
                                          </p:val>
                                        </p:tav>
                                        <p:tav tm="100000">
                                          <p:val>
                                            <p:fltVal val="0"/>
                                          </p:val>
                                        </p:tav>
                                      </p:tavLst>
                                    </p:anim>
                                    <p:animEffect transition="in" filter="fade">
                                      <p:cBhvr>
                                        <p:cTn id="90" dur="1000"/>
                                        <p:tgtEl>
                                          <p:spTgt spid="10"/>
                                        </p:tgtEl>
                                      </p:cBhvr>
                                    </p:animEffect>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wipe(down)">
                                      <p:cBhvr>
                                        <p:cTn id="95" dur="580">
                                          <p:stCondLst>
                                            <p:cond delay="0"/>
                                          </p:stCondLst>
                                        </p:cTn>
                                        <p:tgtEl>
                                          <p:spTgt spid="8"/>
                                        </p:tgtEl>
                                      </p:cBhvr>
                                    </p:animEffect>
                                    <p:anim calcmode="lin" valueType="num">
                                      <p:cBhvr>
                                        <p:cTn id="9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01" dur="26">
                                          <p:stCondLst>
                                            <p:cond delay="650"/>
                                          </p:stCondLst>
                                        </p:cTn>
                                        <p:tgtEl>
                                          <p:spTgt spid="8"/>
                                        </p:tgtEl>
                                      </p:cBhvr>
                                      <p:to x="100000" y="60000"/>
                                    </p:animScale>
                                    <p:animScale>
                                      <p:cBhvr>
                                        <p:cTn id="102" dur="166" decel="50000">
                                          <p:stCondLst>
                                            <p:cond delay="676"/>
                                          </p:stCondLst>
                                        </p:cTn>
                                        <p:tgtEl>
                                          <p:spTgt spid="8"/>
                                        </p:tgtEl>
                                      </p:cBhvr>
                                      <p:to x="100000" y="100000"/>
                                    </p:animScale>
                                    <p:animScale>
                                      <p:cBhvr>
                                        <p:cTn id="103" dur="26">
                                          <p:stCondLst>
                                            <p:cond delay="1312"/>
                                          </p:stCondLst>
                                        </p:cTn>
                                        <p:tgtEl>
                                          <p:spTgt spid="8"/>
                                        </p:tgtEl>
                                      </p:cBhvr>
                                      <p:to x="100000" y="80000"/>
                                    </p:animScale>
                                    <p:animScale>
                                      <p:cBhvr>
                                        <p:cTn id="104" dur="166" decel="50000">
                                          <p:stCondLst>
                                            <p:cond delay="1338"/>
                                          </p:stCondLst>
                                        </p:cTn>
                                        <p:tgtEl>
                                          <p:spTgt spid="8"/>
                                        </p:tgtEl>
                                      </p:cBhvr>
                                      <p:to x="100000" y="100000"/>
                                    </p:animScale>
                                    <p:animScale>
                                      <p:cBhvr>
                                        <p:cTn id="105" dur="26">
                                          <p:stCondLst>
                                            <p:cond delay="1642"/>
                                          </p:stCondLst>
                                        </p:cTn>
                                        <p:tgtEl>
                                          <p:spTgt spid="8"/>
                                        </p:tgtEl>
                                      </p:cBhvr>
                                      <p:to x="100000" y="90000"/>
                                    </p:animScale>
                                    <p:animScale>
                                      <p:cBhvr>
                                        <p:cTn id="106" dur="166" decel="50000">
                                          <p:stCondLst>
                                            <p:cond delay="1668"/>
                                          </p:stCondLst>
                                        </p:cTn>
                                        <p:tgtEl>
                                          <p:spTgt spid="8"/>
                                        </p:tgtEl>
                                      </p:cBhvr>
                                      <p:to x="100000" y="100000"/>
                                    </p:animScale>
                                    <p:animScale>
                                      <p:cBhvr>
                                        <p:cTn id="107" dur="26">
                                          <p:stCondLst>
                                            <p:cond delay="1808"/>
                                          </p:stCondLst>
                                        </p:cTn>
                                        <p:tgtEl>
                                          <p:spTgt spid="8"/>
                                        </p:tgtEl>
                                      </p:cBhvr>
                                      <p:to x="100000" y="95000"/>
                                    </p:animScale>
                                    <p:animScale>
                                      <p:cBhvr>
                                        <p:cTn id="108" dur="166" decel="50000">
                                          <p:stCondLst>
                                            <p:cond delay="1834"/>
                                          </p:stCondLst>
                                        </p:cTn>
                                        <p:tgtEl>
                                          <p:spTgt spid="8"/>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grpId="0" nodeType="clickEffect">
                                  <p:stCondLst>
                                    <p:cond delay="0"/>
                                  </p:stCondLst>
                                  <p:childTnLst>
                                    <p:set>
                                      <p:cBhvr>
                                        <p:cTn id="112" dur="1" fill="hold">
                                          <p:stCondLst>
                                            <p:cond delay="0"/>
                                          </p:stCondLst>
                                        </p:cTn>
                                        <p:tgtEl>
                                          <p:spTgt spid="11"/>
                                        </p:tgtEl>
                                        <p:attrNameLst>
                                          <p:attrName>style.visibility</p:attrName>
                                        </p:attrNameLst>
                                      </p:cBhvr>
                                      <p:to>
                                        <p:strVal val="visible"/>
                                      </p:to>
                                    </p:set>
                                    <p:animEffect transition="in" filter="wipe(down)">
                                      <p:cBhvr>
                                        <p:cTn id="113" dur="580">
                                          <p:stCondLst>
                                            <p:cond delay="0"/>
                                          </p:stCondLst>
                                        </p:cTn>
                                        <p:tgtEl>
                                          <p:spTgt spid="11"/>
                                        </p:tgtEl>
                                      </p:cBhvr>
                                    </p:animEffect>
                                    <p:anim calcmode="lin" valueType="num">
                                      <p:cBhvr>
                                        <p:cTn id="11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19" dur="26">
                                          <p:stCondLst>
                                            <p:cond delay="650"/>
                                          </p:stCondLst>
                                        </p:cTn>
                                        <p:tgtEl>
                                          <p:spTgt spid="11"/>
                                        </p:tgtEl>
                                      </p:cBhvr>
                                      <p:to x="100000" y="60000"/>
                                    </p:animScale>
                                    <p:animScale>
                                      <p:cBhvr>
                                        <p:cTn id="120" dur="166" decel="50000">
                                          <p:stCondLst>
                                            <p:cond delay="676"/>
                                          </p:stCondLst>
                                        </p:cTn>
                                        <p:tgtEl>
                                          <p:spTgt spid="11"/>
                                        </p:tgtEl>
                                      </p:cBhvr>
                                      <p:to x="100000" y="100000"/>
                                    </p:animScale>
                                    <p:animScale>
                                      <p:cBhvr>
                                        <p:cTn id="121" dur="26">
                                          <p:stCondLst>
                                            <p:cond delay="1312"/>
                                          </p:stCondLst>
                                        </p:cTn>
                                        <p:tgtEl>
                                          <p:spTgt spid="11"/>
                                        </p:tgtEl>
                                      </p:cBhvr>
                                      <p:to x="100000" y="80000"/>
                                    </p:animScale>
                                    <p:animScale>
                                      <p:cBhvr>
                                        <p:cTn id="122" dur="166" decel="50000">
                                          <p:stCondLst>
                                            <p:cond delay="1338"/>
                                          </p:stCondLst>
                                        </p:cTn>
                                        <p:tgtEl>
                                          <p:spTgt spid="11"/>
                                        </p:tgtEl>
                                      </p:cBhvr>
                                      <p:to x="100000" y="100000"/>
                                    </p:animScale>
                                    <p:animScale>
                                      <p:cBhvr>
                                        <p:cTn id="123" dur="26">
                                          <p:stCondLst>
                                            <p:cond delay="1642"/>
                                          </p:stCondLst>
                                        </p:cTn>
                                        <p:tgtEl>
                                          <p:spTgt spid="11"/>
                                        </p:tgtEl>
                                      </p:cBhvr>
                                      <p:to x="100000" y="90000"/>
                                    </p:animScale>
                                    <p:animScale>
                                      <p:cBhvr>
                                        <p:cTn id="124" dur="166" decel="50000">
                                          <p:stCondLst>
                                            <p:cond delay="1668"/>
                                          </p:stCondLst>
                                        </p:cTn>
                                        <p:tgtEl>
                                          <p:spTgt spid="11"/>
                                        </p:tgtEl>
                                      </p:cBhvr>
                                      <p:to x="100000" y="100000"/>
                                    </p:animScale>
                                    <p:animScale>
                                      <p:cBhvr>
                                        <p:cTn id="125" dur="26">
                                          <p:stCondLst>
                                            <p:cond delay="1808"/>
                                          </p:stCondLst>
                                        </p:cTn>
                                        <p:tgtEl>
                                          <p:spTgt spid="11"/>
                                        </p:tgtEl>
                                      </p:cBhvr>
                                      <p:to x="100000" y="95000"/>
                                    </p:animScale>
                                    <p:animScale>
                                      <p:cBhvr>
                                        <p:cTn id="126"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B050"/>
                </a:solidFill>
              </a:rPr>
              <a:t>خصوصیات ظاهری شش</a:t>
            </a:r>
            <a:endParaRPr lang="fa-IR" dirty="0">
              <a:solidFill>
                <a:srgbClr val="00B050"/>
              </a:solidFill>
            </a:endParaRPr>
          </a:p>
        </p:txBody>
      </p:sp>
      <p:sp>
        <p:nvSpPr>
          <p:cNvPr id="6" name="Rectangle 5"/>
          <p:cNvSpPr/>
          <p:nvPr/>
        </p:nvSpPr>
        <p:spPr>
          <a:xfrm>
            <a:off x="6645498" y="2576945"/>
            <a:ext cx="4809455" cy="1226429"/>
          </a:xfrm>
          <a:prstGeom prst="rect">
            <a:avLst/>
          </a:prstGeom>
        </p:spPr>
        <p:txBody>
          <a:bodyPr vert="horz" lIns="91440" tIns="45720" rIns="91440" bIns="45720" rtlCol="0" anchor="t">
            <a:normAutofit/>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شش حالت ارتجاعی دارد. برای مشاهده ی حالت ارتجاعی آن لازم است درون آن به طریقی بدمیم.</a:t>
            </a:r>
          </a:p>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(شش نباید چاقو خورده یا سوراخ شده باشد)</a:t>
            </a:r>
            <a:endParaRPr lang="fa-IR" sz="2000" b="1" dirty="0">
              <a:solidFill>
                <a:schemeClr val="tx1">
                  <a:lumMod val="85000"/>
                  <a:lumOff val="15000"/>
                </a:schemeClr>
              </a:solidFill>
              <a:cs typeface="2  Nazanin" pitchFamily="2" charset="-78"/>
            </a:endParaRPr>
          </a:p>
        </p:txBody>
      </p:sp>
      <p:sp>
        <p:nvSpPr>
          <p:cNvPr id="7" name="Rectangle 6"/>
          <p:cNvSpPr/>
          <p:nvPr/>
        </p:nvSpPr>
        <p:spPr>
          <a:xfrm>
            <a:off x="6244123" y="3710609"/>
            <a:ext cx="5170064" cy="1803368"/>
          </a:xfrm>
          <a:prstGeom prst="rect">
            <a:avLst/>
          </a:prstGeom>
        </p:spPr>
        <p:txBody>
          <a:bodyPr vert="horz" lIns="91440" tIns="45720" rIns="91440" bIns="45720" rtlCol="0" anchor="t">
            <a:normAutofit lnSpcReduction="10000"/>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تقریبا حجم کل شش های گوسفند در این حالت 5 لیتر خواهد بود. حجم کل شش در انسان حدود 6/2 لیتر است.(در هنگام تشریح خرگوش هم می توانید با قرار دادن لوله ای روی دهان آن شش هایش را باد کرد)(شش راست در انسان سه لوب و625 گرم جرم و شش چپ دو لوب و565گرم جرم دارد)</a:t>
            </a:r>
            <a:endParaRPr lang="fa-IR" sz="2000" b="1" dirty="0">
              <a:solidFill>
                <a:schemeClr val="tx1">
                  <a:lumMod val="85000"/>
                  <a:lumOff val="15000"/>
                </a:schemeClr>
              </a:solidFill>
              <a:cs typeface="2  Nazanin" pitchFamily="2" charset="-78"/>
            </a:endParaRPr>
          </a:p>
        </p:txBody>
      </p:sp>
      <p:sp>
        <p:nvSpPr>
          <p:cNvPr id="8" name="Rectangle 7"/>
          <p:cNvSpPr/>
          <p:nvPr/>
        </p:nvSpPr>
        <p:spPr>
          <a:xfrm>
            <a:off x="6284889" y="5513977"/>
            <a:ext cx="5170064" cy="611746"/>
          </a:xfrm>
          <a:prstGeom prst="rect">
            <a:avLst/>
          </a:prstGeom>
        </p:spPr>
        <p:txBody>
          <a:bodyPr vert="horz" lIns="91440" tIns="45720" rIns="91440" bIns="45720" rtlCol="0" anchor="t">
            <a:normAutofit fontScale="92500" lnSpcReduction="20000"/>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اگر مری کنار نای وجود دارد آن را به وسیله ی قیچی جدا می کنیم</a:t>
            </a:r>
            <a:endParaRPr lang="fa-IR" sz="2000" b="1" dirty="0">
              <a:solidFill>
                <a:schemeClr val="tx1">
                  <a:lumMod val="85000"/>
                  <a:lumOff val="15000"/>
                </a:schemeClr>
              </a:solidFill>
              <a:cs typeface="2  Nazanin"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2562174"/>
            <a:ext cx="5393949" cy="340130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2605293"/>
            <a:ext cx="5393949" cy="33581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60254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2050"/>
                                        </p:tgtEl>
                                        <p:attrNameLst>
                                          <p:attrName>style.visibility</p:attrName>
                                        </p:attrNameLst>
                                      </p:cBhvr>
                                      <p:to>
                                        <p:strVal val="visible"/>
                                      </p:to>
                                    </p:set>
                                    <p:anim calcmode="lin" valueType="num">
                                      <p:cBhvr>
                                        <p:cTn id="43" dur="1000" fill="hold"/>
                                        <p:tgtEl>
                                          <p:spTgt spid="2050"/>
                                        </p:tgtEl>
                                        <p:attrNameLst>
                                          <p:attrName>ppt_w</p:attrName>
                                        </p:attrNameLst>
                                      </p:cBhvr>
                                      <p:tavLst>
                                        <p:tav tm="0">
                                          <p:val>
                                            <p:fltVal val="0"/>
                                          </p:val>
                                        </p:tav>
                                        <p:tav tm="100000">
                                          <p:val>
                                            <p:strVal val="#ppt_w"/>
                                          </p:val>
                                        </p:tav>
                                      </p:tavLst>
                                    </p:anim>
                                    <p:anim calcmode="lin" valueType="num">
                                      <p:cBhvr>
                                        <p:cTn id="44" dur="1000" fill="hold"/>
                                        <p:tgtEl>
                                          <p:spTgt spid="2050"/>
                                        </p:tgtEl>
                                        <p:attrNameLst>
                                          <p:attrName>ppt_h</p:attrName>
                                        </p:attrNameLst>
                                      </p:cBhvr>
                                      <p:tavLst>
                                        <p:tav tm="0">
                                          <p:val>
                                            <p:fltVal val="0"/>
                                          </p:val>
                                        </p:tav>
                                        <p:tav tm="100000">
                                          <p:val>
                                            <p:strVal val="#ppt_h"/>
                                          </p:val>
                                        </p:tav>
                                      </p:tavLst>
                                    </p:anim>
                                    <p:anim calcmode="lin" valueType="num">
                                      <p:cBhvr>
                                        <p:cTn id="45" dur="1000" fill="hold"/>
                                        <p:tgtEl>
                                          <p:spTgt spid="2050"/>
                                        </p:tgtEl>
                                        <p:attrNameLst>
                                          <p:attrName>style.rotation</p:attrName>
                                        </p:attrNameLst>
                                      </p:cBhvr>
                                      <p:tavLst>
                                        <p:tav tm="0">
                                          <p:val>
                                            <p:fltVal val="90"/>
                                          </p:val>
                                        </p:tav>
                                        <p:tav tm="100000">
                                          <p:val>
                                            <p:fltVal val="0"/>
                                          </p:val>
                                        </p:tav>
                                      </p:tavLst>
                                    </p:anim>
                                    <p:animEffect transition="in" filter="fade">
                                      <p:cBhvr>
                                        <p:cTn id="46" dur="1000"/>
                                        <p:tgtEl>
                                          <p:spTgt spid="2050"/>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80">
                                          <p:stCondLst>
                                            <p:cond delay="0"/>
                                          </p:stCondLst>
                                        </p:cTn>
                                        <p:tgtEl>
                                          <p:spTgt spid="7"/>
                                        </p:tgtEl>
                                      </p:cBhvr>
                                    </p:animEffect>
                                    <p:anim calcmode="lin" valueType="num">
                                      <p:cBhvr>
                                        <p:cTn id="5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7" dur="26">
                                          <p:stCondLst>
                                            <p:cond delay="650"/>
                                          </p:stCondLst>
                                        </p:cTn>
                                        <p:tgtEl>
                                          <p:spTgt spid="7"/>
                                        </p:tgtEl>
                                      </p:cBhvr>
                                      <p:to x="100000" y="60000"/>
                                    </p:animScale>
                                    <p:animScale>
                                      <p:cBhvr>
                                        <p:cTn id="58" dur="166" decel="50000">
                                          <p:stCondLst>
                                            <p:cond delay="676"/>
                                          </p:stCondLst>
                                        </p:cTn>
                                        <p:tgtEl>
                                          <p:spTgt spid="7"/>
                                        </p:tgtEl>
                                      </p:cBhvr>
                                      <p:to x="100000" y="100000"/>
                                    </p:animScale>
                                    <p:animScale>
                                      <p:cBhvr>
                                        <p:cTn id="59" dur="26">
                                          <p:stCondLst>
                                            <p:cond delay="1312"/>
                                          </p:stCondLst>
                                        </p:cTn>
                                        <p:tgtEl>
                                          <p:spTgt spid="7"/>
                                        </p:tgtEl>
                                      </p:cBhvr>
                                      <p:to x="100000" y="80000"/>
                                    </p:animScale>
                                    <p:animScale>
                                      <p:cBhvr>
                                        <p:cTn id="60" dur="166" decel="50000">
                                          <p:stCondLst>
                                            <p:cond delay="1338"/>
                                          </p:stCondLst>
                                        </p:cTn>
                                        <p:tgtEl>
                                          <p:spTgt spid="7"/>
                                        </p:tgtEl>
                                      </p:cBhvr>
                                      <p:to x="100000" y="100000"/>
                                    </p:animScale>
                                    <p:animScale>
                                      <p:cBhvr>
                                        <p:cTn id="61" dur="26">
                                          <p:stCondLst>
                                            <p:cond delay="1642"/>
                                          </p:stCondLst>
                                        </p:cTn>
                                        <p:tgtEl>
                                          <p:spTgt spid="7"/>
                                        </p:tgtEl>
                                      </p:cBhvr>
                                      <p:to x="100000" y="90000"/>
                                    </p:animScale>
                                    <p:animScale>
                                      <p:cBhvr>
                                        <p:cTn id="62" dur="166" decel="50000">
                                          <p:stCondLst>
                                            <p:cond delay="1668"/>
                                          </p:stCondLst>
                                        </p:cTn>
                                        <p:tgtEl>
                                          <p:spTgt spid="7"/>
                                        </p:tgtEl>
                                      </p:cBhvr>
                                      <p:to x="100000" y="100000"/>
                                    </p:animScale>
                                    <p:animScale>
                                      <p:cBhvr>
                                        <p:cTn id="63" dur="26">
                                          <p:stCondLst>
                                            <p:cond delay="1808"/>
                                          </p:stCondLst>
                                        </p:cTn>
                                        <p:tgtEl>
                                          <p:spTgt spid="7"/>
                                        </p:tgtEl>
                                      </p:cBhvr>
                                      <p:to x="100000" y="95000"/>
                                    </p:animScale>
                                    <p:animScale>
                                      <p:cBhvr>
                                        <p:cTn id="64" dur="166" decel="50000">
                                          <p:stCondLst>
                                            <p:cond delay="1834"/>
                                          </p:stCondLst>
                                        </p:cTn>
                                        <p:tgtEl>
                                          <p:spTgt spid="7"/>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80">
                                          <p:stCondLst>
                                            <p:cond delay="0"/>
                                          </p:stCondLst>
                                        </p:cTn>
                                        <p:tgtEl>
                                          <p:spTgt spid="8"/>
                                        </p:tgtEl>
                                      </p:cBhvr>
                                    </p:animEffect>
                                    <p:anim calcmode="lin" valueType="num">
                                      <p:cBhvr>
                                        <p:cTn id="7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5" dur="26">
                                          <p:stCondLst>
                                            <p:cond delay="650"/>
                                          </p:stCondLst>
                                        </p:cTn>
                                        <p:tgtEl>
                                          <p:spTgt spid="8"/>
                                        </p:tgtEl>
                                      </p:cBhvr>
                                      <p:to x="100000" y="60000"/>
                                    </p:animScale>
                                    <p:animScale>
                                      <p:cBhvr>
                                        <p:cTn id="76" dur="166" decel="50000">
                                          <p:stCondLst>
                                            <p:cond delay="676"/>
                                          </p:stCondLst>
                                        </p:cTn>
                                        <p:tgtEl>
                                          <p:spTgt spid="8"/>
                                        </p:tgtEl>
                                      </p:cBhvr>
                                      <p:to x="100000" y="100000"/>
                                    </p:animScale>
                                    <p:animScale>
                                      <p:cBhvr>
                                        <p:cTn id="77" dur="26">
                                          <p:stCondLst>
                                            <p:cond delay="1312"/>
                                          </p:stCondLst>
                                        </p:cTn>
                                        <p:tgtEl>
                                          <p:spTgt spid="8"/>
                                        </p:tgtEl>
                                      </p:cBhvr>
                                      <p:to x="100000" y="80000"/>
                                    </p:animScale>
                                    <p:animScale>
                                      <p:cBhvr>
                                        <p:cTn id="78" dur="166" decel="50000">
                                          <p:stCondLst>
                                            <p:cond delay="1338"/>
                                          </p:stCondLst>
                                        </p:cTn>
                                        <p:tgtEl>
                                          <p:spTgt spid="8"/>
                                        </p:tgtEl>
                                      </p:cBhvr>
                                      <p:to x="100000" y="100000"/>
                                    </p:animScale>
                                    <p:animScale>
                                      <p:cBhvr>
                                        <p:cTn id="79" dur="26">
                                          <p:stCondLst>
                                            <p:cond delay="1642"/>
                                          </p:stCondLst>
                                        </p:cTn>
                                        <p:tgtEl>
                                          <p:spTgt spid="8"/>
                                        </p:tgtEl>
                                      </p:cBhvr>
                                      <p:to x="100000" y="90000"/>
                                    </p:animScale>
                                    <p:animScale>
                                      <p:cBhvr>
                                        <p:cTn id="80" dur="166" decel="50000">
                                          <p:stCondLst>
                                            <p:cond delay="1668"/>
                                          </p:stCondLst>
                                        </p:cTn>
                                        <p:tgtEl>
                                          <p:spTgt spid="8"/>
                                        </p:tgtEl>
                                      </p:cBhvr>
                                      <p:to x="100000" y="100000"/>
                                    </p:animScale>
                                    <p:animScale>
                                      <p:cBhvr>
                                        <p:cTn id="81" dur="26">
                                          <p:stCondLst>
                                            <p:cond delay="1808"/>
                                          </p:stCondLst>
                                        </p:cTn>
                                        <p:tgtEl>
                                          <p:spTgt spid="8"/>
                                        </p:tgtEl>
                                      </p:cBhvr>
                                      <p:to x="100000" y="95000"/>
                                    </p:animScale>
                                    <p:animScale>
                                      <p:cBhvr>
                                        <p:cTn id="82" dur="166" decel="50000">
                                          <p:stCondLst>
                                            <p:cond delay="1834"/>
                                          </p:stCondLst>
                                        </p:cTn>
                                        <p:tgtEl>
                                          <p:spTgt spid="8"/>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2051"/>
                                        </p:tgtEl>
                                        <p:attrNameLst>
                                          <p:attrName>style.visibility</p:attrName>
                                        </p:attrNameLst>
                                      </p:cBhvr>
                                      <p:to>
                                        <p:strVal val="visible"/>
                                      </p:to>
                                    </p:set>
                                    <p:anim calcmode="lin" valueType="num">
                                      <p:cBhvr>
                                        <p:cTn id="87" dur="1000" fill="hold"/>
                                        <p:tgtEl>
                                          <p:spTgt spid="2051"/>
                                        </p:tgtEl>
                                        <p:attrNameLst>
                                          <p:attrName>ppt_w</p:attrName>
                                        </p:attrNameLst>
                                      </p:cBhvr>
                                      <p:tavLst>
                                        <p:tav tm="0">
                                          <p:val>
                                            <p:fltVal val="0"/>
                                          </p:val>
                                        </p:tav>
                                        <p:tav tm="100000">
                                          <p:val>
                                            <p:strVal val="#ppt_w"/>
                                          </p:val>
                                        </p:tav>
                                      </p:tavLst>
                                    </p:anim>
                                    <p:anim calcmode="lin" valueType="num">
                                      <p:cBhvr>
                                        <p:cTn id="88" dur="1000" fill="hold"/>
                                        <p:tgtEl>
                                          <p:spTgt spid="2051"/>
                                        </p:tgtEl>
                                        <p:attrNameLst>
                                          <p:attrName>ppt_h</p:attrName>
                                        </p:attrNameLst>
                                      </p:cBhvr>
                                      <p:tavLst>
                                        <p:tav tm="0">
                                          <p:val>
                                            <p:fltVal val="0"/>
                                          </p:val>
                                        </p:tav>
                                        <p:tav tm="100000">
                                          <p:val>
                                            <p:strVal val="#ppt_h"/>
                                          </p:val>
                                        </p:tav>
                                      </p:tavLst>
                                    </p:anim>
                                    <p:anim calcmode="lin" valueType="num">
                                      <p:cBhvr>
                                        <p:cTn id="89" dur="1000" fill="hold"/>
                                        <p:tgtEl>
                                          <p:spTgt spid="2051"/>
                                        </p:tgtEl>
                                        <p:attrNameLst>
                                          <p:attrName>style.rotation</p:attrName>
                                        </p:attrNameLst>
                                      </p:cBhvr>
                                      <p:tavLst>
                                        <p:tav tm="0">
                                          <p:val>
                                            <p:fltVal val="90"/>
                                          </p:val>
                                        </p:tav>
                                        <p:tav tm="100000">
                                          <p:val>
                                            <p:fltVal val="0"/>
                                          </p:val>
                                        </p:tav>
                                      </p:tavLst>
                                    </p:anim>
                                    <p:animEffect transition="in" filter="fade">
                                      <p:cBhvr>
                                        <p:cTn id="90"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B050"/>
                </a:solidFill>
              </a:rPr>
              <a:t>تشریح و برش شش ها</a:t>
            </a:r>
            <a:endParaRPr lang="fa-IR" dirty="0">
              <a:solidFill>
                <a:srgbClr val="00B050"/>
              </a:solidFill>
            </a:endParaRPr>
          </a:p>
        </p:txBody>
      </p:sp>
      <p:sp>
        <p:nvSpPr>
          <p:cNvPr id="6" name="Rectangle 5"/>
          <p:cNvSpPr/>
          <p:nvPr/>
        </p:nvSpPr>
        <p:spPr>
          <a:xfrm>
            <a:off x="6645498" y="2576945"/>
            <a:ext cx="4809455" cy="1080655"/>
          </a:xfrm>
          <a:prstGeom prst="rect">
            <a:avLst/>
          </a:prstGeom>
        </p:spPr>
        <p:txBody>
          <a:bodyPr vert="horz" lIns="91440" tIns="45720" rIns="91440" bIns="45720" rtlCol="0" anchor="t">
            <a:normAutofit/>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قیچی را داخل نای قرار داده و از قسمتی که بافت پیوندی دارد(غضروفی نیست) برش می زنیم</a:t>
            </a:r>
            <a:endParaRPr lang="fa-IR" sz="2000" b="1" dirty="0">
              <a:solidFill>
                <a:schemeClr val="tx1">
                  <a:lumMod val="85000"/>
                  <a:lumOff val="15000"/>
                </a:schemeClr>
              </a:solidFill>
              <a:cs typeface="2  Nazanin" pitchFamily="2" charset="-78"/>
            </a:endParaRPr>
          </a:p>
        </p:txBody>
      </p:sp>
      <p:sp>
        <p:nvSpPr>
          <p:cNvPr id="7" name="Rectangle 6"/>
          <p:cNvSpPr/>
          <p:nvPr/>
        </p:nvSpPr>
        <p:spPr>
          <a:xfrm>
            <a:off x="6284889" y="3419061"/>
            <a:ext cx="5170064" cy="1550504"/>
          </a:xfrm>
          <a:prstGeom prst="rect">
            <a:avLst/>
          </a:prstGeom>
        </p:spPr>
        <p:txBody>
          <a:bodyPr vert="horz" lIns="91440" tIns="45720" rIns="91440" bIns="45720" rtlCol="0" anchor="t">
            <a:normAutofit fontScale="92500" lnSpcReduction="20000"/>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وقتی برش را تا نزدیک شش ادامه می دهیم در شش گوسفند ابتدا به یک انشعاب کوچک می رسیم.که می توان از آن برای تشخیص چپ و راست شش استفاده کرد چون  این انشعاب در سمت راست قرار دارد. این انشعاب به یک لوب کوچک ختم می شود.این لوله ی کوچک جزء نایزه های اصلی حساب نمی شود.</a:t>
            </a:r>
            <a:endParaRPr lang="fa-IR" sz="2000" b="1" dirty="0">
              <a:solidFill>
                <a:schemeClr val="tx1">
                  <a:lumMod val="85000"/>
                  <a:lumOff val="15000"/>
                </a:schemeClr>
              </a:solidFill>
              <a:cs typeface="2  Nazanin" pitchFamily="2" charset="-78"/>
            </a:endParaRPr>
          </a:p>
        </p:txBody>
      </p:sp>
      <p:sp>
        <p:nvSpPr>
          <p:cNvPr id="8" name="Rectangle 7"/>
          <p:cNvSpPr/>
          <p:nvPr/>
        </p:nvSpPr>
        <p:spPr>
          <a:xfrm>
            <a:off x="6284889" y="5222429"/>
            <a:ext cx="5170064" cy="611746"/>
          </a:xfrm>
          <a:prstGeom prst="rect">
            <a:avLst/>
          </a:prstGeom>
        </p:spPr>
        <p:txBody>
          <a:bodyPr vert="horz" lIns="91440" tIns="45720" rIns="91440" bIns="45720" rtlCol="0" anchor="t">
            <a:normAutofit fontScale="92500" lnSpcReduction="20000"/>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اگر برش را کمی پایین تر برویم و از داخل نای نگاه کنیم، نایژه ها را خواهیم دید.</a:t>
            </a:r>
            <a:endParaRPr lang="fa-IR" sz="2000" b="1" dirty="0">
              <a:solidFill>
                <a:schemeClr val="tx1">
                  <a:lumMod val="85000"/>
                  <a:lumOff val="15000"/>
                </a:schemeClr>
              </a:solidFill>
              <a:cs typeface="2  Nazanin"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857" y="2576944"/>
            <a:ext cx="5245377" cy="344901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857" y="2576945"/>
            <a:ext cx="5245377" cy="34490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a:off x="3525078" y="3419061"/>
            <a:ext cx="145774" cy="609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857" y="2576945"/>
            <a:ext cx="5245377" cy="348271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a:xfrm flipH="1">
            <a:off x="2073965" y="4061792"/>
            <a:ext cx="145774" cy="609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H="1">
            <a:off x="2511286" y="4366592"/>
            <a:ext cx="72887" cy="424069"/>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804195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3074"/>
                                        </p:tgtEl>
                                        <p:attrNameLst>
                                          <p:attrName>style.visibility</p:attrName>
                                        </p:attrNameLst>
                                      </p:cBhvr>
                                      <p:to>
                                        <p:strVal val="visible"/>
                                      </p:to>
                                    </p:set>
                                    <p:anim calcmode="lin" valueType="num">
                                      <p:cBhvr>
                                        <p:cTn id="43" dur="1000" fill="hold"/>
                                        <p:tgtEl>
                                          <p:spTgt spid="3074"/>
                                        </p:tgtEl>
                                        <p:attrNameLst>
                                          <p:attrName>ppt_w</p:attrName>
                                        </p:attrNameLst>
                                      </p:cBhvr>
                                      <p:tavLst>
                                        <p:tav tm="0">
                                          <p:val>
                                            <p:fltVal val="0"/>
                                          </p:val>
                                        </p:tav>
                                        <p:tav tm="100000">
                                          <p:val>
                                            <p:strVal val="#ppt_w"/>
                                          </p:val>
                                        </p:tav>
                                      </p:tavLst>
                                    </p:anim>
                                    <p:anim calcmode="lin" valueType="num">
                                      <p:cBhvr>
                                        <p:cTn id="44" dur="1000" fill="hold"/>
                                        <p:tgtEl>
                                          <p:spTgt spid="3074"/>
                                        </p:tgtEl>
                                        <p:attrNameLst>
                                          <p:attrName>ppt_h</p:attrName>
                                        </p:attrNameLst>
                                      </p:cBhvr>
                                      <p:tavLst>
                                        <p:tav tm="0">
                                          <p:val>
                                            <p:fltVal val="0"/>
                                          </p:val>
                                        </p:tav>
                                        <p:tav tm="100000">
                                          <p:val>
                                            <p:strVal val="#ppt_h"/>
                                          </p:val>
                                        </p:tav>
                                      </p:tavLst>
                                    </p:anim>
                                    <p:anim calcmode="lin" valueType="num">
                                      <p:cBhvr>
                                        <p:cTn id="45" dur="1000" fill="hold"/>
                                        <p:tgtEl>
                                          <p:spTgt spid="3074"/>
                                        </p:tgtEl>
                                        <p:attrNameLst>
                                          <p:attrName>style.rotation</p:attrName>
                                        </p:attrNameLst>
                                      </p:cBhvr>
                                      <p:tavLst>
                                        <p:tav tm="0">
                                          <p:val>
                                            <p:fltVal val="90"/>
                                          </p:val>
                                        </p:tav>
                                        <p:tav tm="100000">
                                          <p:val>
                                            <p:fltVal val="0"/>
                                          </p:val>
                                        </p:tav>
                                      </p:tavLst>
                                    </p:anim>
                                    <p:animEffect transition="in" filter="fade">
                                      <p:cBhvr>
                                        <p:cTn id="46" dur="1000"/>
                                        <p:tgtEl>
                                          <p:spTgt spid="3074"/>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80">
                                          <p:stCondLst>
                                            <p:cond delay="0"/>
                                          </p:stCondLst>
                                        </p:cTn>
                                        <p:tgtEl>
                                          <p:spTgt spid="7"/>
                                        </p:tgtEl>
                                      </p:cBhvr>
                                    </p:animEffect>
                                    <p:anim calcmode="lin" valueType="num">
                                      <p:cBhvr>
                                        <p:cTn id="5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7" dur="26">
                                          <p:stCondLst>
                                            <p:cond delay="650"/>
                                          </p:stCondLst>
                                        </p:cTn>
                                        <p:tgtEl>
                                          <p:spTgt spid="7"/>
                                        </p:tgtEl>
                                      </p:cBhvr>
                                      <p:to x="100000" y="60000"/>
                                    </p:animScale>
                                    <p:animScale>
                                      <p:cBhvr>
                                        <p:cTn id="58" dur="166" decel="50000">
                                          <p:stCondLst>
                                            <p:cond delay="676"/>
                                          </p:stCondLst>
                                        </p:cTn>
                                        <p:tgtEl>
                                          <p:spTgt spid="7"/>
                                        </p:tgtEl>
                                      </p:cBhvr>
                                      <p:to x="100000" y="100000"/>
                                    </p:animScale>
                                    <p:animScale>
                                      <p:cBhvr>
                                        <p:cTn id="59" dur="26">
                                          <p:stCondLst>
                                            <p:cond delay="1312"/>
                                          </p:stCondLst>
                                        </p:cTn>
                                        <p:tgtEl>
                                          <p:spTgt spid="7"/>
                                        </p:tgtEl>
                                      </p:cBhvr>
                                      <p:to x="100000" y="80000"/>
                                    </p:animScale>
                                    <p:animScale>
                                      <p:cBhvr>
                                        <p:cTn id="60" dur="166" decel="50000">
                                          <p:stCondLst>
                                            <p:cond delay="1338"/>
                                          </p:stCondLst>
                                        </p:cTn>
                                        <p:tgtEl>
                                          <p:spTgt spid="7"/>
                                        </p:tgtEl>
                                      </p:cBhvr>
                                      <p:to x="100000" y="100000"/>
                                    </p:animScale>
                                    <p:animScale>
                                      <p:cBhvr>
                                        <p:cTn id="61" dur="26">
                                          <p:stCondLst>
                                            <p:cond delay="1642"/>
                                          </p:stCondLst>
                                        </p:cTn>
                                        <p:tgtEl>
                                          <p:spTgt spid="7"/>
                                        </p:tgtEl>
                                      </p:cBhvr>
                                      <p:to x="100000" y="90000"/>
                                    </p:animScale>
                                    <p:animScale>
                                      <p:cBhvr>
                                        <p:cTn id="62" dur="166" decel="50000">
                                          <p:stCondLst>
                                            <p:cond delay="1668"/>
                                          </p:stCondLst>
                                        </p:cTn>
                                        <p:tgtEl>
                                          <p:spTgt spid="7"/>
                                        </p:tgtEl>
                                      </p:cBhvr>
                                      <p:to x="100000" y="100000"/>
                                    </p:animScale>
                                    <p:animScale>
                                      <p:cBhvr>
                                        <p:cTn id="63" dur="26">
                                          <p:stCondLst>
                                            <p:cond delay="1808"/>
                                          </p:stCondLst>
                                        </p:cTn>
                                        <p:tgtEl>
                                          <p:spTgt spid="7"/>
                                        </p:tgtEl>
                                      </p:cBhvr>
                                      <p:to x="100000" y="95000"/>
                                    </p:animScale>
                                    <p:animScale>
                                      <p:cBhvr>
                                        <p:cTn id="64" dur="166" decel="50000">
                                          <p:stCondLst>
                                            <p:cond delay="1834"/>
                                          </p:stCondLst>
                                        </p:cTn>
                                        <p:tgtEl>
                                          <p:spTgt spid="7"/>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3075"/>
                                        </p:tgtEl>
                                        <p:attrNameLst>
                                          <p:attrName>style.visibility</p:attrName>
                                        </p:attrNameLst>
                                      </p:cBhvr>
                                      <p:to>
                                        <p:strVal val="visible"/>
                                      </p:to>
                                    </p:set>
                                    <p:anim calcmode="lin" valueType="num">
                                      <p:cBhvr>
                                        <p:cTn id="69" dur="1000" fill="hold"/>
                                        <p:tgtEl>
                                          <p:spTgt spid="3075"/>
                                        </p:tgtEl>
                                        <p:attrNameLst>
                                          <p:attrName>ppt_w</p:attrName>
                                        </p:attrNameLst>
                                      </p:cBhvr>
                                      <p:tavLst>
                                        <p:tav tm="0">
                                          <p:val>
                                            <p:fltVal val="0"/>
                                          </p:val>
                                        </p:tav>
                                        <p:tav tm="100000">
                                          <p:val>
                                            <p:strVal val="#ppt_w"/>
                                          </p:val>
                                        </p:tav>
                                      </p:tavLst>
                                    </p:anim>
                                    <p:anim calcmode="lin" valueType="num">
                                      <p:cBhvr>
                                        <p:cTn id="70" dur="1000" fill="hold"/>
                                        <p:tgtEl>
                                          <p:spTgt spid="3075"/>
                                        </p:tgtEl>
                                        <p:attrNameLst>
                                          <p:attrName>ppt_h</p:attrName>
                                        </p:attrNameLst>
                                      </p:cBhvr>
                                      <p:tavLst>
                                        <p:tav tm="0">
                                          <p:val>
                                            <p:fltVal val="0"/>
                                          </p:val>
                                        </p:tav>
                                        <p:tav tm="100000">
                                          <p:val>
                                            <p:strVal val="#ppt_h"/>
                                          </p:val>
                                        </p:tav>
                                      </p:tavLst>
                                    </p:anim>
                                    <p:anim calcmode="lin" valueType="num">
                                      <p:cBhvr>
                                        <p:cTn id="71" dur="1000" fill="hold"/>
                                        <p:tgtEl>
                                          <p:spTgt spid="3075"/>
                                        </p:tgtEl>
                                        <p:attrNameLst>
                                          <p:attrName>style.rotation</p:attrName>
                                        </p:attrNameLst>
                                      </p:cBhvr>
                                      <p:tavLst>
                                        <p:tav tm="0">
                                          <p:val>
                                            <p:fltVal val="90"/>
                                          </p:val>
                                        </p:tav>
                                        <p:tav tm="100000">
                                          <p:val>
                                            <p:fltVal val="0"/>
                                          </p:val>
                                        </p:tav>
                                      </p:tavLst>
                                    </p:anim>
                                    <p:animEffect transition="in" filter="fade">
                                      <p:cBhvr>
                                        <p:cTn id="72" dur="1000"/>
                                        <p:tgtEl>
                                          <p:spTgt spid="3075"/>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p:cTn id="77" dur="500" fill="hold"/>
                                        <p:tgtEl>
                                          <p:spTgt spid="4"/>
                                        </p:tgtEl>
                                        <p:attrNameLst>
                                          <p:attrName>ppt_w</p:attrName>
                                        </p:attrNameLst>
                                      </p:cBhvr>
                                      <p:tavLst>
                                        <p:tav tm="0">
                                          <p:val>
                                            <p:fltVal val="0"/>
                                          </p:val>
                                        </p:tav>
                                        <p:tav tm="100000">
                                          <p:val>
                                            <p:strVal val="#ppt_w"/>
                                          </p:val>
                                        </p:tav>
                                      </p:tavLst>
                                    </p:anim>
                                    <p:anim calcmode="lin" valueType="num">
                                      <p:cBhvr>
                                        <p:cTn id="78" dur="500" fill="hold"/>
                                        <p:tgtEl>
                                          <p:spTgt spid="4"/>
                                        </p:tgtEl>
                                        <p:attrNameLst>
                                          <p:attrName>ppt_h</p:attrName>
                                        </p:attrNameLst>
                                      </p:cBhvr>
                                      <p:tavLst>
                                        <p:tav tm="0">
                                          <p:val>
                                            <p:fltVal val="0"/>
                                          </p:val>
                                        </p:tav>
                                        <p:tav tm="100000">
                                          <p:val>
                                            <p:strVal val="#ppt_h"/>
                                          </p:val>
                                        </p:tav>
                                      </p:tavLst>
                                    </p:anim>
                                    <p:animEffect transition="in" filter="fade">
                                      <p:cBhvr>
                                        <p:cTn id="79" dur="500"/>
                                        <p:tgtEl>
                                          <p:spTgt spid="4"/>
                                        </p:tgtEl>
                                      </p:cBhvr>
                                    </p:animEffect>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wipe(down)">
                                      <p:cBhvr>
                                        <p:cTn id="84" dur="580">
                                          <p:stCondLst>
                                            <p:cond delay="0"/>
                                          </p:stCondLst>
                                        </p:cTn>
                                        <p:tgtEl>
                                          <p:spTgt spid="8"/>
                                        </p:tgtEl>
                                      </p:cBhvr>
                                    </p:animEffect>
                                    <p:anim calcmode="lin" valueType="num">
                                      <p:cBhvr>
                                        <p:cTn id="8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90" dur="26">
                                          <p:stCondLst>
                                            <p:cond delay="650"/>
                                          </p:stCondLst>
                                        </p:cTn>
                                        <p:tgtEl>
                                          <p:spTgt spid="8"/>
                                        </p:tgtEl>
                                      </p:cBhvr>
                                      <p:to x="100000" y="60000"/>
                                    </p:animScale>
                                    <p:animScale>
                                      <p:cBhvr>
                                        <p:cTn id="91" dur="166" decel="50000">
                                          <p:stCondLst>
                                            <p:cond delay="676"/>
                                          </p:stCondLst>
                                        </p:cTn>
                                        <p:tgtEl>
                                          <p:spTgt spid="8"/>
                                        </p:tgtEl>
                                      </p:cBhvr>
                                      <p:to x="100000" y="100000"/>
                                    </p:animScale>
                                    <p:animScale>
                                      <p:cBhvr>
                                        <p:cTn id="92" dur="26">
                                          <p:stCondLst>
                                            <p:cond delay="1312"/>
                                          </p:stCondLst>
                                        </p:cTn>
                                        <p:tgtEl>
                                          <p:spTgt spid="8"/>
                                        </p:tgtEl>
                                      </p:cBhvr>
                                      <p:to x="100000" y="80000"/>
                                    </p:animScale>
                                    <p:animScale>
                                      <p:cBhvr>
                                        <p:cTn id="93" dur="166" decel="50000">
                                          <p:stCondLst>
                                            <p:cond delay="1338"/>
                                          </p:stCondLst>
                                        </p:cTn>
                                        <p:tgtEl>
                                          <p:spTgt spid="8"/>
                                        </p:tgtEl>
                                      </p:cBhvr>
                                      <p:to x="100000" y="100000"/>
                                    </p:animScale>
                                    <p:animScale>
                                      <p:cBhvr>
                                        <p:cTn id="94" dur="26">
                                          <p:stCondLst>
                                            <p:cond delay="1642"/>
                                          </p:stCondLst>
                                        </p:cTn>
                                        <p:tgtEl>
                                          <p:spTgt spid="8"/>
                                        </p:tgtEl>
                                      </p:cBhvr>
                                      <p:to x="100000" y="90000"/>
                                    </p:animScale>
                                    <p:animScale>
                                      <p:cBhvr>
                                        <p:cTn id="95" dur="166" decel="50000">
                                          <p:stCondLst>
                                            <p:cond delay="1668"/>
                                          </p:stCondLst>
                                        </p:cTn>
                                        <p:tgtEl>
                                          <p:spTgt spid="8"/>
                                        </p:tgtEl>
                                      </p:cBhvr>
                                      <p:to x="100000" y="100000"/>
                                    </p:animScale>
                                    <p:animScale>
                                      <p:cBhvr>
                                        <p:cTn id="96" dur="26">
                                          <p:stCondLst>
                                            <p:cond delay="1808"/>
                                          </p:stCondLst>
                                        </p:cTn>
                                        <p:tgtEl>
                                          <p:spTgt spid="8"/>
                                        </p:tgtEl>
                                      </p:cBhvr>
                                      <p:to x="100000" y="95000"/>
                                    </p:animScale>
                                    <p:animScale>
                                      <p:cBhvr>
                                        <p:cTn id="97" dur="166" decel="50000">
                                          <p:stCondLst>
                                            <p:cond delay="1834"/>
                                          </p:stCondLst>
                                        </p:cTn>
                                        <p:tgtEl>
                                          <p:spTgt spid="8"/>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nodeType="clickEffect">
                                  <p:stCondLst>
                                    <p:cond delay="0"/>
                                  </p:stCondLst>
                                  <p:childTnLst>
                                    <p:set>
                                      <p:cBhvr>
                                        <p:cTn id="101" dur="1" fill="hold">
                                          <p:stCondLst>
                                            <p:cond delay="0"/>
                                          </p:stCondLst>
                                        </p:cTn>
                                        <p:tgtEl>
                                          <p:spTgt spid="3076"/>
                                        </p:tgtEl>
                                        <p:attrNameLst>
                                          <p:attrName>style.visibility</p:attrName>
                                        </p:attrNameLst>
                                      </p:cBhvr>
                                      <p:to>
                                        <p:strVal val="visible"/>
                                      </p:to>
                                    </p:set>
                                    <p:anim calcmode="lin" valueType="num">
                                      <p:cBhvr>
                                        <p:cTn id="102" dur="1000" fill="hold"/>
                                        <p:tgtEl>
                                          <p:spTgt spid="3076"/>
                                        </p:tgtEl>
                                        <p:attrNameLst>
                                          <p:attrName>ppt_w</p:attrName>
                                        </p:attrNameLst>
                                      </p:cBhvr>
                                      <p:tavLst>
                                        <p:tav tm="0">
                                          <p:val>
                                            <p:fltVal val="0"/>
                                          </p:val>
                                        </p:tav>
                                        <p:tav tm="100000">
                                          <p:val>
                                            <p:strVal val="#ppt_w"/>
                                          </p:val>
                                        </p:tav>
                                      </p:tavLst>
                                    </p:anim>
                                    <p:anim calcmode="lin" valueType="num">
                                      <p:cBhvr>
                                        <p:cTn id="103" dur="1000" fill="hold"/>
                                        <p:tgtEl>
                                          <p:spTgt spid="3076"/>
                                        </p:tgtEl>
                                        <p:attrNameLst>
                                          <p:attrName>ppt_h</p:attrName>
                                        </p:attrNameLst>
                                      </p:cBhvr>
                                      <p:tavLst>
                                        <p:tav tm="0">
                                          <p:val>
                                            <p:fltVal val="0"/>
                                          </p:val>
                                        </p:tav>
                                        <p:tav tm="100000">
                                          <p:val>
                                            <p:strVal val="#ppt_h"/>
                                          </p:val>
                                        </p:tav>
                                      </p:tavLst>
                                    </p:anim>
                                    <p:anim calcmode="lin" valueType="num">
                                      <p:cBhvr>
                                        <p:cTn id="104" dur="1000" fill="hold"/>
                                        <p:tgtEl>
                                          <p:spTgt spid="3076"/>
                                        </p:tgtEl>
                                        <p:attrNameLst>
                                          <p:attrName>style.rotation</p:attrName>
                                        </p:attrNameLst>
                                      </p:cBhvr>
                                      <p:tavLst>
                                        <p:tav tm="0">
                                          <p:val>
                                            <p:fltVal val="90"/>
                                          </p:val>
                                        </p:tav>
                                        <p:tav tm="100000">
                                          <p:val>
                                            <p:fltVal val="0"/>
                                          </p:val>
                                        </p:tav>
                                      </p:tavLst>
                                    </p:anim>
                                    <p:animEffect transition="in" filter="fade">
                                      <p:cBhvr>
                                        <p:cTn id="105" dur="1000"/>
                                        <p:tgtEl>
                                          <p:spTgt spid="3076"/>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nodeType="clickEffect">
                                  <p:stCondLst>
                                    <p:cond delay="0"/>
                                  </p:stCondLst>
                                  <p:childTnLst>
                                    <p:set>
                                      <p:cBhvr>
                                        <p:cTn id="109" dur="1" fill="hold">
                                          <p:stCondLst>
                                            <p:cond delay="0"/>
                                          </p:stCondLst>
                                        </p:cTn>
                                        <p:tgtEl>
                                          <p:spTgt spid="13"/>
                                        </p:tgtEl>
                                        <p:attrNameLst>
                                          <p:attrName>style.visibility</p:attrName>
                                        </p:attrNameLst>
                                      </p:cBhvr>
                                      <p:to>
                                        <p:strVal val="visible"/>
                                      </p:to>
                                    </p:set>
                                    <p:anim calcmode="lin" valueType="num">
                                      <p:cBhvr>
                                        <p:cTn id="110" dur="500" fill="hold"/>
                                        <p:tgtEl>
                                          <p:spTgt spid="13"/>
                                        </p:tgtEl>
                                        <p:attrNameLst>
                                          <p:attrName>ppt_w</p:attrName>
                                        </p:attrNameLst>
                                      </p:cBhvr>
                                      <p:tavLst>
                                        <p:tav tm="0">
                                          <p:val>
                                            <p:fltVal val="0"/>
                                          </p:val>
                                        </p:tav>
                                        <p:tav tm="100000">
                                          <p:val>
                                            <p:strVal val="#ppt_w"/>
                                          </p:val>
                                        </p:tav>
                                      </p:tavLst>
                                    </p:anim>
                                    <p:anim calcmode="lin" valueType="num">
                                      <p:cBhvr>
                                        <p:cTn id="111" dur="500" fill="hold"/>
                                        <p:tgtEl>
                                          <p:spTgt spid="13"/>
                                        </p:tgtEl>
                                        <p:attrNameLst>
                                          <p:attrName>ppt_h</p:attrName>
                                        </p:attrNameLst>
                                      </p:cBhvr>
                                      <p:tavLst>
                                        <p:tav tm="0">
                                          <p:val>
                                            <p:fltVal val="0"/>
                                          </p:val>
                                        </p:tav>
                                        <p:tav tm="100000">
                                          <p:val>
                                            <p:strVal val="#ppt_h"/>
                                          </p:val>
                                        </p:tav>
                                      </p:tavLst>
                                    </p:anim>
                                    <p:animEffect transition="in" filter="fade">
                                      <p:cBhvr>
                                        <p:cTn id="112" dur="500"/>
                                        <p:tgtEl>
                                          <p:spTgt spid="13"/>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nodeType="clickEffect">
                                  <p:stCondLst>
                                    <p:cond delay="0"/>
                                  </p:stCondLst>
                                  <p:childTnLst>
                                    <p:set>
                                      <p:cBhvr>
                                        <p:cTn id="116" dur="1" fill="hold">
                                          <p:stCondLst>
                                            <p:cond delay="0"/>
                                          </p:stCondLst>
                                        </p:cTn>
                                        <p:tgtEl>
                                          <p:spTgt spid="14"/>
                                        </p:tgtEl>
                                        <p:attrNameLst>
                                          <p:attrName>style.visibility</p:attrName>
                                        </p:attrNameLst>
                                      </p:cBhvr>
                                      <p:to>
                                        <p:strVal val="visible"/>
                                      </p:to>
                                    </p:set>
                                    <p:anim calcmode="lin" valueType="num">
                                      <p:cBhvr>
                                        <p:cTn id="117" dur="500" fill="hold"/>
                                        <p:tgtEl>
                                          <p:spTgt spid="14"/>
                                        </p:tgtEl>
                                        <p:attrNameLst>
                                          <p:attrName>ppt_w</p:attrName>
                                        </p:attrNameLst>
                                      </p:cBhvr>
                                      <p:tavLst>
                                        <p:tav tm="0">
                                          <p:val>
                                            <p:fltVal val="0"/>
                                          </p:val>
                                        </p:tav>
                                        <p:tav tm="100000">
                                          <p:val>
                                            <p:strVal val="#ppt_w"/>
                                          </p:val>
                                        </p:tav>
                                      </p:tavLst>
                                    </p:anim>
                                    <p:anim calcmode="lin" valueType="num">
                                      <p:cBhvr>
                                        <p:cTn id="118" dur="500" fill="hold"/>
                                        <p:tgtEl>
                                          <p:spTgt spid="14"/>
                                        </p:tgtEl>
                                        <p:attrNameLst>
                                          <p:attrName>ppt_h</p:attrName>
                                        </p:attrNameLst>
                                      </p:cBhvr>
                                      <p:tavLst>
                                        <p:tav tm="0">
                                          <p:val>
                                            <p:fltVal val="0"/>
                                          </p:val>
                                        </p:tav>
                                        <p:tav tm="100000">
                                          <p:val>
                                            <p:strVal val="#ppt_h"/>
                                          </p:val>
                                        </p:tav>
                                      </p:tavLst>
                                    </p:anim>
                                    <p:animEffect transition="in" filter="fade">
                                      <p:cBhvr>
                                        <p:cTn id="1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B050"/>
                </a:solidFill>
              </a:rPr>
              <a:t>تشریح و برش شش ها</a:t>
            </a:r>
            <a:endParaRPr lang="fa-IR" dirty="0">
              <a:solidFill>
                <a:srgbClr val="00B050"/>
              </a:solidFill>
            </a:endParaRPr>
          </a:p>
        </p:txBody>
      </p:sp>
      <p:sp>
        <p:nvSpPr>
          <p:cNvPr id="6" name="Rectangle 5"/>
          <p:cNvSpPr/>
          <p:nvPr/>
        </p:nvSpPr>
        <p:spPr>
          <a:xfrm>
            <a:off x="6453810" y="2576945"/>
            <a:ext cx="5001144" cy="1080655"/>
          </a:xfrm>
          <a:prstGeom prst="rect">
            <a:avLst/>
          </a:prstGeom>
        </p:spPr>
        <p:txBody>
          <a:bodyPr vert="horz" lIns="91440" tIns="45720" rIns="91440" bIns="45720" rtlCol="0" anchor="t">
            <a:normAutofit/>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غضروف های نای هلالی هستند اما غضروف های نایژه حلقوی و غضروف های نایژک ها به صورت چند تکه هستند.</a:t>
            </a:r>
            <a:endParaRPr lang="fa-IR" sz="2000" b="1" dirty="0">
              <a:solidFill>
                <a:schemeClr val="tx1">
                  <a:lumMod val="85000"/>
                  <a:lumOff val="15000"/>
                </a:schemeClr>
              </a:solidFill>
              <a:cs typeface="2  Nazanin" pitchFamily="2" charset="-78"/>
            </a:endParaRPr>
          </a:p>
        </p:txBody>
      </p:sp>
      <p:sp>
        <p:nvSpPr>
          <p:cNvPr id="7" name="Rectangle 6"/>
          <p:cNvSpPr/>
          <p:nvPr/>
        </p:nvSpPr>
        <p:spPr>
          <a:xfrm>
            <a:off x="6284889" y="3657600"/>
            <a:ext cx="5170064" cy="775252"/>
          </a:xfrm>
          <a:prstGeom prst="rect">
            <a:avLst/>
          </a:prstGeom>
        </p:spPr>
        <p:txBody>
          <a:bodyPr vert="horz" lIns="91440" tIns="45720" rIns="91440" bIns="45720" rtlCol="0" anchor="t">
            <a:normAutofit/>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برای مشاهده این امر قیچی را از سمت نای وارد یکی از نایژک ها کرده و برش را ادامه می دهیم</a:t>
            </a:r>
            <a:endParaRPr lang="fa-IR" sz="2000" b="1" dirty="0">
              <a:solidFill>
                <a:schemeClr val="tx1">
                  <a:lumMod val="85000"/>
                  <a:lumOff val="15000"/>
                </a:schemeClr>
              </a:solidFill>
              <a:cs typeface="2  Nazanin" pitchFamily="2" charset="-78"/>
            </a:endParaRPr>
          </a:p>
        </p:txBody>
      </p:sp>
      <p:sp>
        <p:nvSpPr>
          <p:cNvPr id="8" name="Rectangle 7"/>
          <p:cNvSpPr/>
          <p:nvPr/>
        </p:nvSpPr>
        <p:spPr>
          <a:xfrm>
            <a:off x="6284890" y="4432852"/>
            <a:ext cx="5170064" cy="861393"/>
          </a:xfrm>
          <a:prstGeom prst="rect">
            <a:avLst/>
          </a:prstGeom>
        </p:spPr>
        <p:txBody>
          <a:bodyPr vert="horz" lIns="91440" tIns="45720" rIns="91440" bIns="45720" rtlCol="0" anchor="t">
            <a:normAutofit fontScale="92500" lnSpcReduction="20000"/>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سپس نایژه ی دیگر را نیز برش می زنیم و پیش می رویم. اکنون هر دو نایژه و نای و موقیت آنها را نسبت به هم بررسی می کنیم</a:t>
            </a:r>
            <a:endParaRPr lang="fa-IR" sz="2000" b="1" dirty="0">
              <a:solidFill>
                <a:schemeClr val="tx1">
                  <a:lumMod val="85000"/>
                  <a:lumOff val="15000"/>
                </a:schemeClr>
              </a:solidFill>
              <a:cs typeface="2  Nazanin"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172" y="2550441"/>
            <a:ext cx="5269811" cy="33501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172" y="2550441"/>
            <a:ext cx="5279489" cy="33501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6369350" y="5294245"/>
            <a:ext cx="5170064" cy="861393"/>
          </a:xfrm>
          <a:prstGeom prst="rect">
            <a:avLst/>
          </a:prstGeom>
        </p:spPr>
        <p:txBody>
          <a:bodyPr vert="horz" lIns="91440" tIns="45720" rIns="91440" bIns="45720" rtlCol="0" anchor="t">
            <a:normAutofit/>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در این جا نایژک ها هم به صورت سوراخ هایی خود را نشان می دهند.</a:t>
            </a:r>
            <a:endParaRPr lang="fa-IR" sz="2000" b="1" dirty="0">
              <a:solidFill>
                <a:schemeClr val="tx1">
                  <a:lumMod val="85000"/>
                  <a:lumOff val="15000"/>
                </a:schemeClr>
              </a:solidFill>
              <a:cs typeface="2  Nazanin" pitchFamily="2" charset="-78"/>
            </a:endParaRPr>
          </a:p>
        </p:txBody>
      </p:sp>
      <p:cxnSp>
        <p:nvCxnSpPr>
          <p:cNvPr id="16" name="Straight Arrow Connector 15"/>
          <p:cNvCxnSpPr/>
          <p:nvPr/>
        </p:nvCxnSpPr>
        <p:spPr>
          <a:xfrm flipH="1">
            <a:off x="3438940" y="3286540"/>
            <a:ext cx="145774" cy="609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a:off x="3717235" y="3429001"/>
            <a:ext cx="145774" cy="609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a:off x="3995530" y="3657600"/>
            <a:ext cx="145774" cy="609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a:off x="4446104" y="3962400"/>
            <a:ext cx="145774" cy="609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a:off x="4750904" y="4128052"/>
            <a:ext cx="145774" cy="609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00865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4098"/>
                                        </p:tgtEl>
                                        <p:attrNameLst>
                                          <p:attrName>style.visibility</p:attrName>
                                        </p:attrNameLst>
                                      </p:cBhvr>
                                      <p:to>
                                        <p:strVal val="visible"/>
                                      </p:to>
                                    </p:set>
                                    <p:anim calcmode="lin" valueType="num">
                                      <p:cBhvr>
                                        <p:cTn id="61" dur="1000" fill="hold"/>
                                        <p:tgtEl>
                                          <p:spTgt spid="4098"/>
                                        </p:tgtEl>
                                        <p:attrNameLst>
                                          <p:attrName>ppt_w</p:attrName>
                                        </p:attrNameLst>
                                      </p:cBhvr>
                                      <p:tavLst>
                                        <p:tav tm="0">
                                          <p:val>
                                            <p:fltVal val="0"/>
                                          </p:val>
                                        </p:tav>
                                        <p:tav tm="100000">
                                          <p:val>
                                            <p:strVal val="#ppt_w"/>
                                          </p:val>
                                        </p:tav>
                                      </p:tavLst>
                                    </p:anim>
                                    <p:anim calcmode="lin" valueType="num">
                                      <p:cBhvr>
                                        <p:cTn id="62" dur="1000" fill="hold"/>
                                        <p:tgtEl>
                                          <p:spTgt spid="4098"/>
                                        </p:tgtEl>
                                        <p:attrNameLst>
                                          <p:attrName>ppt_h</p:attrName>
                                        </p:attrNameLst>
                                      </p:cBhvr>
                                      <p:tavLst>
                                        <p:tav tm="0">
                                          <p:val>
                                            <p:fltVal val="0"/>
                                          </p:val>
                                        </p:tav>
                                        <p:tav tm="100000">
                                          <p:val>
                                            <p:strVal val="#ppt_h"/>
                                          </p:val>
                                        </p:tav>
                                      </p:tavLst>
                                    </p:anim>
                                    <p:anim calcmode="lin" valueType="num">
                                      <p:cBhvr>
                                        <p:cTn id="63" dur="1000" fill="hold"/>
                                        <p:tgtEl>
                                          <p:spTgt spid="4098"/>
                                        </p:tgtEl>
                                        <p:attrNameLst>
                                          <p:attrName>style.rotation</p:attrName>
                                        </p:attrNameLst>
                                      </p:cBhvr>
                                      <p:tavLst>
                                        <p:tav tm="0">
                                          <p:val>
                                            <p:fltVal val="90"/>
                                          </p:val>
                                        </p:tav>
                                        <p:tav tm="100000">
                                          <p:val>
                                            <p:fltVal val="0"/>
                                          </p:val>
                                        </p:tav>
                                      </p:tavLst>
                                    </p:anim>
                                    <p:animEffect transition="in" filter="fade">
                                      <p:cBhvr>
                                        <p:cTn id="64" dur="1000"/>
                                        <p:tgtEl>
                                          <p:spTgt spid="4098"/>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80">
                                          <p:stCondLst>
                                            <p:cond delay="0"/>
                                          </p:stCondLst>
                                        </p:cTn>
                                        <p:tgtEl>
                                          <p:spTgt spid="8"/>
                                        </p:tgtEl>
                                      </p:cBhvr>
                                    </p:animEffect>
                                    <p:anim calcmode="lin" valueType="num">
                                      <p:cBhvr>
                                        <p:cTn id="7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5" dur="26">
                                          <p:stCondLst>
                                            <p:cond delay="650"/>
                                          </p:stCondLst>
                                        </p:cTn>
                                        <p:tgtEl>
                                          <p:spTgt spid="8"/>
                                        </p:tgtEl>
                                      </p:cBhvr>
                                      <p:to x="100000" y="60000"/>
                                    </p:animScale>
                                    <p:animScale>
                                      <p:cBhvr>
                                        <p:cTn id="76" dur="166" decel="50000">
                                          <p:stCondLst>
                                            <p:cond delay="676"/>
                                          </p:stCondLst>
                                        </p:cTn>
                                        <p:tgtEl>
                                          <p:spTgt spid="8"/>
                                        </p:tgtEl>
                                      </p:cBhvr>
                                      <p:to x="100000" y="100000"/>
                                    </p:animScale>
                                    <p:animScale>
                                      <p:cBhvr>
                                        <p:cTn id="77" dur="26">
                                          <p:stCondLst>
                                            <p:cond delay="1312"/>
                                          </p:stCondLst>
                                        </p:cTn>
                                        <p:tgtEl>
                                          <p:spTgt spid="8"/>
                                        </p:tgtEl>
                                      </p:cBhvr>
                                      <p:to x="100000" y="80000"/>
                                    </p:animScale>
                                    <p:animScale>
                                      <p:cBhvr>
                                        <p:cTn id="78" dur="166" decel="50000">
                                          <p:stCondLst>
                                            <p:cond delay="1338"/>
                                          </p:stCondLst>
                                        </p:cTn>
                                        <p:tgtEl>
                                          <p:spTgt spid="8"/>
                                        </p:tgtEl>
                                      </p:cBhvr>
                                      <p:to x="100000" y="100000"/>
                                    </p:animScale>
                                    <p:animScale>
                                      <p:cBhvr>
                                        <p:cTn id="79" dur="26">
                                          <p:stCondLst>
                                            <p:cond delay="1642"/>
                                          </p:stCondLst>
                                        </p:cTn>
                                        <p:tgtEl>
                                          <p:spTgt spid="8"/>
                                        </p:tgtEl>
                                      </p:cBhvr>
                                      <p:to x="100000" y="90000"/>
                                    </p:animScale>
                                    <p:animScale>
                                      <p:cBhvr>
                                        <p:cTn id="80" dur="166" decel="50000">
                                          <p:stCondLst>
                                            <p:cond delay="1668"/>
                                          </p:stCondLst>
                                        </p:cTn>
                                        <p:tgtEl>
                                          <p:spTgt spid="8"/>
                                        </p:tgtEl>
                                      </p:cBhvr>
                                      <p:to x="100000" y="100000"/>
                                    </p:animScale>
                                    <p:animScale>
                                      <p:cBhvr>
                                        <p:cTn id="81" dur="26">
                                          <p:stCondLst>
                                            <p:cond delay="1808"/>
                                          </p:stCondLst>
                                        </p:cTn>
                                        <p:tgtEl>
                                          <p:spTgt spid="8"/>
                                        </p:tgtEl>
                                      </p:cBhvr>
                                      <p:to x="100000" y="95000"/>
                                    </p:animScale>
                                    <p:animScale>
                                      <p:cBhvr>
                                        <p:cTn id="82" dur="166" decel="50000">
                                          <p:stCondLst>
                                            <p:cond delay="1834"/>
                                          </p:stCondLst>
                                        </p:cTn>
                                        <p:tgtEl>
                                          <p:spTgt spid="8"/>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4099"/>
                                        </p:tgtEl>
                                        <p:attrNameLst>
                                          <p:attrName>style.visibility</p:attrName>
                                        </p:attrNameLst>
                                      </p:cBhvr>
                                      <p:to>
                                        <p:strVal val="visible"/>
                                      </p:to>
                                    </p:set>
                                    <p:anim calcmode="lin" valueType="num">
                                      <p:cBhvr>
                                        <p:cTn id="87" dur="1000" fill="hold"/>
                                        <p:tgtEl>
                                          <p:spTgt spid="4099"/>
                                        </p:tgtEl>
                                        <p:attrNameLst>
                                          <p:attrName>ppt_w</p:attrName>
                                        </p:attrNameLst>
                                      </p:cBhvr>
                                      <p:tavLst>
                                        <p:tav tm="0">
                                          <p:val>
                                            <p:fltVal val="0"/>
                                          </p:val>
                                        </p:tav>
                                        <p:tav tm="100000">
                                          <p:val>
                                            <p:strVal val="#ppt_w"/>
                                          </p:val>
                                        </p:tav>
                                      </p:tavLst>
                                    </p:anim>
                                    <p:anim calcmode="lin" valueType="num">
                                      <p:cBhvr>
                                        <p:cTn id="88" dur="1000" fill="hold"/>
                                        <p:tgtEl>
                                          <p:spTgt spid="4099"/>
                                        </p:tgtEl>
                                        <p:attrNameLst>
                                          <p:attrName>ppt_h</p:attrName>
                                        </p:attrNameLst>
                                      </p:cBhvr>
                                      <p:tavLst>
                                        <p:tav tm="0">
                                          <p:val>
                                            <p:fltVal val="0"/>
                                          </p:val>
                                        </p:tav>
                                        <p:tav tm="100000">
                                          <p:val>
                                            <p:strVal val="#ppt_h"/>
                                          </p:val>
                                        </p:tav>
                                      </p:tavLst>
                                    </p:anim>
                                    <p:anim calcmode="lin" valueType="num">
                                      <p:cBhvr>
                                        <p:cTn id="89" dur="1000" fill="hold"/>
                                        <p:tgtEl>
                                          <p:spTgt spid="4099"/>
                                        </p:tgtEl>
                                        <p:attrNameLst>
                                          <p:attrName>style.rotation</p:attrName>
                                        </p:attrNameLst>
                                      </p:cBhvr>
                                      <p:tavLst>
                                        <p:tav tm="0">
                                          <p:val>
                                            <p:fltVal val="90"/>
                                          </p:val>
                                        </p:tav>
                                        <p:tav tm="100000">
                                          <p:val>
                                            <p:fltVal val="0"/>
                                          </p:val>
                                        </p:tav>
                                      </p:tavLst>
                                    </p:anim>
                                    <p:animEffect transition="in" filter="fade">
                                      <p:cBhvr>
                                        <p:cTn id="90" dur="1000"/>
                                        <p:tgtEl>
                                          <p:spTgt spid="4099"/>
                                        </p:tgtEl>
                                      </p:cBhvr>
                                    </p:animEffect>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nodeType="clickEffect">
                                  <p:stCondLst>
                                    <p:cond delay="0"/>
                                  </p:stCondLst>
                                  <p:childTnLst>
                                    <p:set>
                                      <p:cBhvr>
                                        <p:cTn id="112" dur="1" fill="hold">
                                          <p:stCondLst>
                                            <p:cond delay="0"/>
                                          </p:stCondLst>
                                        </p:cTn>
                                        <p:tgtEl>
                                          <p:spTgt spid="16"/>
                                        </p:tgtEl>
                                        <p:attrNameLst>
                                          <p:attrName>style.visibility</p:attrName>
                                        </p:attrNameLst>
                                      </p:cBhvr>
                                      <p:to>
                                        <p:strVal val="visible"/>
                                      </p:to>
                                    </p:set>
                                    <p:anim calcmode="lin" valueType="num">
                                      <p:cBhvr>
                                        <p:cTn id="113" dur="500" fill="hold"/>
                                        <p:tgtEl>
                                          <p:spTgt spid="16"/>
                                        </p:tgtEl>
                                        <p:attrNameLst>
                                          <p:attrName>ppt_w</p:attrName>
                                        </p:attrNameLst>
                                      </p:cBhvr>
                                      <p:tavLst>
                                        <p:tav tm="0">
                                          <p:val>
                                            <p:fltVal val="0"/>
                                          </p:val>
                                        </p:tav>
                                        <p:tav tm="100000">
                                          <p:val>
                                            <p:strVal val="#ppt_w"/>
                                          </p:val>
                                        </p:tav>
                                      </p:tavLst>
                                    </p:anim>
                                    <p:anim calcmode="lin" valueType="num">
                                      <p:cBhvr>
                                        <p:cTn id="114" dur="500" fill="hold"/>
                                        <p:tgtEl>
                                          <p:spTgt spid="16"/>
                                        </p:tgtEl>
                                        <p:attrNameLst>
                                          <p:attrName>ppt_h</p:attrName>
                                        </p:attrNameLst>
                                      </p:cBhvr>
                                      <p:tavLst>
                                        <p:tav tm="0">
                                          <p:val>
                                            <p:fltVal val="0"/>
                                          </p:val>
                                        </p:tav>
                                        <p:tav tm="100000">
                                          <p:val>
                                            <p:strVal val="#ppt_h"/>
                                          </p:val>
                                        </p:tav>
                                      </p:tavLst>
                                    </p:anim>
                                    <p:animEffect transition="in" filter="fade">
                                      <p:cBhvr>
                                        <p:cTn id="115" dur="500"/>
                                        <p:tgtEl>
                                          <p:spTgt spid="16"/>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nodeType="clickEffect">
                                  <p:stCondLst>
                                    <p:cond delay="0"/>
                                  </p:stCondLst>
                                  <p:childTnLst>
                                    <p:set>
                                      <p:cBhvr>
                                        <p:cTn id="119" dur="1" fill="hold">
                                          <p:stCondLst>
                                            <p:cond delay="0"/>
                                          </p:stCondLst>
                                        </p:cTn>
                                        <p:tgtEl>
                                          <p:spTgt spid="17"/>
                                        </p:tgtEl>
                                        <p:attrNameLst>
                                          <p:attrName>style.visibility</p:attrName>
                                        </p:attrNameLst>
                                      </p:cBhvr>
                                      <p:to>
                                        <p:strVal val="visible"/>
                                      </p:to>
                                    </p:set>
                                    <p:anim calcmode="lin" valueType="num">
                                      <p:cBhvr>
                                        <p:cTn id="120" dur="500" fill="hold"/>
                                        <p:tgtEl>
                                          <p:spTgt spid="17"/>
                                        </p:tgtEl>
                                        <p:attrNameLst>
                                          <p:attrName>ppt_w</p:attrName>
                                        </p:attrNameLst>
                                      </p:cBhvr>
                                      <p:tavLst>
                                        <p:tav tm="0">
                                          <p:val>
                                            <p:fltVal val="0"/>
                                          </p:val>
                                        </p:tav>
                                        <p:tav tm="100000">
                                          <p:val>
                                            <p:strVal val="#ppt_w"/>
                                          </p:val>
                                        </p:tav>
                                      </p:tavLst>
                                    </p:anim>
                                    <p:anim calcmode="lin" valueType="num">
                                      <p:cBhvr>
                                        <p:cTn id="121" dur="500" fill="hold"/>
                                        <p:tgtEl>
                                          <p:spTgt spid="17"/>
                                        </p:tgtEl>
                                        <p:attrNameLst>
                                          <p:attrName>ppt_h</p:attrName>
                                        </p:attrNameLst>
                                      </p:cBhvr>
                                      <p:tavLst>
                                        <p:tav tm="0">
                                          <p:val>
                                            <p:fltVal val="0"/>
                                          </p:val>
                                        </p:tav>
                                        <p:tav tm="100000">
                                          <p:val>
                                            <p:strVal val="#ppt_h"/>
                                          </p:val>
                                        </p:tav>
                                      </p:tavLst>
                                    </p:anim>
                                    <p:animEffect transition="in" filter="fade">
                                      <p:cBhvr>
                                        <p:cTn id="122" dur="500"/>
                                        <p:tgtEl>
                                          <p:spTgt spid="17"/>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nodeType="clickEffect">
                                  <p:stCondLst>
                                    <p:cond delay="0"/>
                                  </p:stCondLst>
                                  <p:childTnLst>
                                    <p:set>
                                      <p:cBhvr>
                                        <p:cTn id="126" dur="1" fill="hold">
                                          <p:stCondLst>
                                            <p:cond delay="0"/>
                                          </p:stCondLst>
                                        </p:cTn>
                                        <p:tgtEl>
                                          <p:spTgt spid="18"/>
                                        </p:tgtEl>
                                        <p:attrNameLst>
                                          <p:attrName>style.visibility</p:attrName>
                                        </p:attrNameLst>
                                      </p:cBhvr>
                                      <p:to>
                                        <p:strVal val="visible"/>
                                      </p:to>
                                    </p:set>
                                    <p:anim calcmode="lin" valueType="num">
                                      <p:cBhvr>
                                        <p:cTn id="127" dur="500" fill="hold"/>
                                        <p:tgtEl>
                                          <p:spTgt spid="18"/>
                                        </p:tgtEl>
                                        <p:attrNameLst>
                                          <p:attrName>ppt_w</p:attrName>
                                        </p:attrNameLst>
                                      </p:cBhvr>
                                      <p:tavLst>
                                        <p:tav tm="0">
                                          <p:val>
                                            <p:fltVal val="0"/>
                                          </p:val>
                                        </p:tav>
                                        <p:tav tm="100000">
                                          <p:val>
                                            <p:strVal val="#ppt_w"/>
                                          </p:val>
                                        </p:tav>
                                      </p:tavLst>
                                    </p:anim>
                                    <p:anim calcmode="lin" valueType="num">
                                      <p:cBhvr>
                                        <p:cTn id="128" dur="500" fill="hold"/>
                                        <p:tgtEl>
                                          <p:spTgt spid="18"/>
                                        </p:tgtEl>
                                        <p:attrNameLst>
                                          <p:attrName>ppt_h</p:attrName>
                                        </p:attrNameLst>
                                      </p:cBhvr>
                                      <p:tavLst>
                                        <p:tav tm="0">
                                          <p:val>
                                            <p:fltVal val="0"/>
                                          </p:val>
                                        </p:tav>
                                        <p:tav tm="100000">
                                          <p:val>
                                            <p:strVal val="#ppt_h"/>
                                          </p:val>
                                        </p:tav>
                                      </p:tavLst>
                                    </p:anim>
                                    <p:animEffect transition="in" filter="fade">
                                      <p:cBhvr>
                                        <p:cTn id="129" dur="500"/>
                                        <p:tgtEl>
                                          <p:spTgt spid="18"/>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nodeType="clickEffect">
                                  <p:stCondLst>
                                    <p:cond delay="0"/>
                                  </p:stCondLst>
                                  <p:childTnLst>
                                    <p:set>
                                      <p:cBhvr>
                                        <p:cTn id="133" dur="1" fill="hold">
                                          <p:stCondLst>
                                            <p:cond delay="0"/>
                                          </p:stCondLst>
                                        </p:cTn>
                                        <p:tgtEl>
                                          <p:spTgt spid="19"/>
                                        </p:tgtEl>
                                        <p:attrNameLst>
                                          <p:attrName>style.visibility</p:attrName>
                                        </p:attrNameLst>
                                      </p:cBhvr>
                                      <p:to>
                                        <p:strVal val="visible"/>
                                      </p:to>
                                    </p:set>
                                    <p:anim calcmode="lin" valueType="num">
                                      <p:cBhvr>
                                        <p:cTn id="134" dur="500" fill="hold"/>
                                        <p:tgtEl>
                                          <p:spTgt spid="19"/>
                                        </p:tgtEl>
                                        <p:attrNameLst>
                                          <p:attrName>ppt_w</p:attrName>
                                        </p:attrNameLst>
                                      </p:cBhvr>
                                      <p:tavLst>
                                        <p:tav tm="0">
                                          <p:val>
                                            <p:fltVal val="0"/>
                                          </p:val>
                                        </p:tav>
                                        <p:tav tm="100000">
                                          <p:val>
                                            <p:strVal val="#ppt_w"/>
                                          </p:val>
                                        </p:tav>
                                      </p:tavLst>
                                    </p:anim>
                                    <p:anim calcmode="lin" valueType="num">
                                      <p:cBhvr>
                                        <p:cTn id="135" dur="500" fill="hold"/>
                                        <p:tgtEl>
                                          <p:spTgt spid="19"/>
                                        </p:tgtEl>
                                        <p:attrNameLst>
                                          <p:attrName>ppt_h</p:attrName>
                                        </p:attrNameLst>
                                      </p:cBhvr>
                                      <p:tavLst>
                                        <p:tav tm="0">
                                          <p:val>
                                            <p:fltVal val="0"/>
                                          </p:val>
                                        </p:tav>
                                        <p:tav tm="100000">
                                          <p:val>
                                            <p:strVal val="#ppt_h"/>
                                          </p:val>
                                        </p:tav>
                                      </p:tavLst>
                                    </p:anim>
                                    <p:animEffect transition="in" filter="fade">
                                      <p:cBhvr>
                                        <p:cTn id="136" dur="500"/>
                                        <p:tgtEl>
                                          <p:spTgt spid="19"/>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nodeType="clickEffect">
                                  <p:stCondLst>
                                    <p:cond delay="0"/>
                                  </p:stCondLst>
                                  <p:childTnLst>
                                    <p:set>
                                      <p:cBhvr>
                                        <p:cTn id="140" dur="1" fill="hold">
                                          <p:stCondLst>
                                            <p:cond delay="0"/>
                                          </p:stCondLst>
                                        </p:cTn>
                                        <p:tgtEl>
                                          <p:spTgt spid="20"/>
                                        </p:tgtEl>
                                        <p:attrNameLst>
                                          <p:attrName>style.visibility</p:attrName>
                                        </p:attrNameLst>
                                      </p:cBhvr>
                                      <p:to>
                                        <p:strVal val="visible"/>
                                      </p:to>
                                    </p:set>
                                    <p:anim calcmode="lin" valueType="num">
                                      <p:cBhvr>
                                        <p:cTn id="141" dur="500" fill="hold"/>
                                        <p:tgtEl>
                                          <p:spTgt spid="20"/>
                                        </p:tgtEl>
                                        <p:attrNameLst>
                                          <p:attrName>ppt_w</p:attrName>
                                        </p:attrNameLst>
                                      </p:cBhvr>
                                      <p:tavLst>
                                        <p:tav tm="0">
                                          <p:val>
                                            <p:fltVal val="0"/>
                                          </p:val>
                                        </p:tav>
                                        <p:tav tm="100000">
                                          <p:val>
                                            <p:strVal val="#ppt_w"/>
                                          </p:val>
                                        </p:tav>
                                      </p:tavLst>
                                    </p:anim>
                                    <p:anim calcmode="lin" valueType="num">
                                      <p:cBhvr>
                                        <p:cTn id="142" dur="500" fill="hold"/>
                                        <p:tgtEl>
                                          <p:spTgt spid="20"/>
                                        </p:tgtEl>
                                        <p:attrNameLst>
                                          <p:attrName>ppt_h</p:attrName>
                                        </p:attrNameLst>
                                      </p:cBhvr>
                                      <p:tavLst>
                                        <p:tav tm="0">
                                          <p:val>
                                            <p:fltVal val="0"/>
                                          </p:val>
                                        </p:tav>
                                        <p:tav tm="100000">
                                          <p:val>
                                            <p:strVal val="#ppt_h"/>
                                          </p:val>
                                        </p:tav>
                                      </p:tavLst>
                                    </p:anim>
                                    <p:animEffect transition="in" filter="fade">
                                      <p:cBhvr>
                                        <p:cTn id="1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B050"/>
                </a:solidFill>
              </a:rPr>
              <a:t>تشریح و برش شش ها</a:t>
            </a:r>
            <a:endParaRPr lang="fa-IR" dirty="0">
              <a:solidFill>
                <a:srgbClr val="00B050"/>
              </a:solidFill>
            </a:endParaRPr>
          </a:p>
        </p:txBody>
      </p:sp>
      <p:sp>
        <p:nvSpPr>
          <p:cNvPr id="6" name="Rectangle 5"/>
          <p:cNvSpPr/>
          <p:nvPr/>
        </p:nvSpPr>
        <p:spPr>
          <a:xfrm>
            <a:off x="6645498" y="2576945"/>
            <a:ext cx="4809455" cy="1080655"/>
          </a:xfrm>
          <a:prstGeom prst="rect">
            <a:avLst/>
          </a:prstGeom>
        </p:spPr>
        <p:txBody>
          <a:bodyPr vert="horz" lIns="91440" tIns="45720" rIns="91440" bIns="45720" rtlCol="0" anchor="t">
            <a:normAutofit/>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قیچی را وارد یکی از نایژک ها کرده و برش را ادامه می دهیم و همین طور انشعابات را پیش می بریم تا به یک حالت درختی برسیم.</a:t>
            </a:r>
            <a:endParaRPr lang="fa-IR" sz="2000" b="1" dirty="0">
              <a:solidFill>
                <a:schemeClr val="tx1">
                  <a:lumMod val="85000"/>
                  <a:lumOff val="15000"/>
                </a:schemeClr>
              </a:solidFill>
              <a:cs typeface="2  Nazanin" pitchFamily="2" charset="-78"/>
            </a:endParaRPr>
          </a:p>
        </p:txBody>
      </p:sp>
      <p:sp>
        <p:nvSpPr>
          <p:cNvPr id="7" name="Rectangle 6"/>
          <p:cNvSpPr/>
          <p:nvPr/>
        </p:nvSpPr>
        <p:spPr>
          <a:xfrm>
            <a:off x="6284889" y="3631095"/>
            <a:ext cx="5170064" cy="1550504"/>
          </a:xfrm>
          <a:prstGeom prst="rect">
            <a:avLst/>
          </a:prstGeom>
        </p:spPr>
        <p:txBody>
          <a:bodyPr vert="horz" lIns="91440" tIns="45720" rIns="91440" bIns="45720" rtlCol="0" anchor="t">
            <a:normAutofit lnSpcReduction="10000"/>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نایژه ها، کوچکتر و کوچکتر می شوند تا به نهایتا به کیسه های هوایی(آلوئول) منتهی می شوند که به صورت خوشه ای هستند.(و هر خوشه  10 تا 15 کیسه ی هوایی دارد و مویرگ ها دور این کیسه ها را احاطه می کند)</a:t>
            </a:r>
            <a:endParaRPr lang="fa-IR" sz="2000" b="1" dirty="0">
              <a:solidFill>
                <a:schemeClr val="tx1">
                  <a:lumMod val="85000"/>
                  <a:lumOff val="15000"/>
                </a:schemeClr>
              </a:solidFill>
              <a:cs typeface="2  Nazanin" pitchFamily="2" charset="-78"/>
            </a:endParaRPr>
          </a:p>
        </p:txBody>
      </p:sp>
      <p:sp>
        <p:nvSpPr>
          <p:cNvPr id="8" name="Rectangle 7"/>
          <p:cNvSpPr/>
          <p:nvPr/>
        </p:nvSpPr>
        <p:spPr>
          <a:xfrm>
            <a:off x="6258385" y="5023647"/>
            <a:ext cx="5170064" cy="611746"/>
          </a:xfrm>
          <a:prstGeom prst="rect">
            <a:avLst/>
          </a:prstGeom>
        </p:spPr>
        <p:txBody>
          <a:bodyPr vert="horz" lIns="91440" tIns="45720" rIns="91440" bIns="45720" rtlCol="0" anchor="t">
            <a:normAutofit fontScale="92500" lnSpcReduction="20000"/>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قسمتی از شش را برش زده و آن را لمس می کنیم. سه جور سوراخ در اینجا قابل مشاهده است.</a:t>
            </a:r>
            <a:endParaRPr lang="fa-IR" sz="2000" b="1" dirty="0">
              <a:solidFill>
                <a:schemeClr val="tx1">
                  <a:lumMod val="85000"/>
                  <a:lumOff val="15000"/>
                </a:schemeClr>
              </a:solidFill>
              <a:cs typeface="2  Nazanin"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777" y="2576945"/>
            <a:ext cx="5305710" cy="34130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5409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80">
                                          <p:stCondLst>
                                            <p:cond delay="0"/>
                                          </p:stCondLst>
                                        </p:cTn>
                                        <p:tgtEl>
                                          <p:spTgt spid="8"/>
                                        </p:tgtEl>
                                      </p:cBhvr>
                                    </p:animEffect>
                                    <p:anim calcmode="lin" valueType="num">
                                      <p:cBhvr>
                                        <p:cTn id="6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tgtEl>
                                      </p:cBhvr>
                                      <p:to x="100000" y="60000"/>
                                    </p:animScale>
                                    <p:animScale>
                                      <p:cBhvr>
                                        <p:cTn id="68" dur="166" decel="50000">
                                          <p:stCondLst>
                                            <p:cond delay="676"/>
                                          </p:stCondLst>
                                        </p:cTn>
                                        <p:tgtEl>
                                          <p:spTgt spid="8"/>
                                        </p:tgtEl>
                                      </p:cBhvr>
                                      <p:to x="100000" y="100000"/>
                                    </p:animScale>
                                    <p:animScale>
                                      <p:cBhvr>
                                        <p:cTn id="69" dur="26">
                                          <p:stCondLst>
                                            <p:cond delay="1312"/>
                                          </p:stCondLst>
                                        </p:cTn>
                                        <p:tgtEl>
                                          <p:spTgt spid="8"/>
                                        </p:tgtEl>
                                      </p:cBhvr>
                                      <p:to x="100000" y="80000"/>
                                    </p:animScale>
                                    <p:animScale>
                                      <p:cBhvr>
                                        <p:cTn id="70" dur="166" decel="50000">
                                          <p:stCondLst>
                                            <p:cond delay="1338"/>
                                          </p:stCondLst>
                                        </p:cTn>
                                        <p:tgtEl>
                                          <p:spTgt spid="8"/>
                                        </p:tgtEl>
                                      </p:cBhvr>
                                      <p:to x="100000" y="100000"/>
                                    </p:animScale>
                                    <p:animScale>
                                      <p:cBhvr>
                                        <p:cTn id="71" dur="26">
                                          <p:stCondLst>
                                            <p:cond delay="1642"/>
                                          </p:stCondLst>
                                        </p:cTn>
                                        <p:tgtEl>
                                          <p:spTgt spid="8"/>
                                        </p:tgtEl>
                                      </p:cBhvr>
                                      <p:to x="100000" y="90000"/>
                                    </p:animScale>
                                    <p:animScale>
                                      <p:cBhvr>
                                        <p:cTn id="72" dur="166" decel="50000">
                                          <p:stCondLst>
                                            <p:cond delay="1668"/>
                                          </p:stCondLst>
                                        </p:cTn>
                                        <p:tgtEl>
                                          <p:spTgt spid="8"/>
                                        </p:tgtEl>
                                      </p:cBhvr>
                                      <p:to x="100000" y="100000"/>
                                    </p:animScale>
                                    <p:animScale>
                                      <p:cBhvr>
                                        <p:cTn id="73" dur="26">
                                          <p:stCondLst>
                                            <p:cond delay="1808"/>
                                          </p:stCondLst>
                                        </p:cTn>
                                        <p:tgtEl>
                                          <p:spTgt spid="8"/>
                                        </p:tgtEl>
                                      </p:cBhvr>
                                      <p:to x="100000" y="95000"/>
                                    </p:animScale>
                                    <p:animScale>
                                      <p:cBhvr>
                                        <p:cTn id="74" dur="166" decel="50000">
                                          <p:stCondLst>
                                            <p:cond delay="1834"/>
                                          </p:stCondLst>
                                        </p:cTn>
                                        <p:tgtEl>
                                          <p:spTgt spid="8"/>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5122"/>
                                        </p:tgtEl>
                                        <p:attrNameLst>
                                          <p:attrName>style.visibility</p:attrName>
                                        </p:attrNameLst>
                                      </p:cBhvr>
                                      <p:to>
                                        <p:strVal val="visible"/>
                                      </p:to>
                                    </p:set>
                                    <p:anim calcmode="lin" valueType="num">
                                      <p:cBhvr>
                                        <p:cTn id="79" dur="1000" fill="hold"/>
                                        <p:tgtEl>
                                          <p:spTgt spid="5122"/>
                                        </p:tgtEl>
                                        <p:attrNameLst>
                                          <p:attrName>ppt_w</p:attrName>
                                        </p:attrNameLst>
                                      </p:cBhvr>
                                      <p:tavLst>
                                        <p:tav tm="0">
                                          <p:val>
                                            <p:fltVal val="0"/>
                                          </p:val>
                                        </p:tav>
                                        <p:tav tm="100000">
                                          <p:val>
                                            <p:strVal val="#ppt_w"/>
                                          </p:val>
                                        </p:tav>
                                      </p:tavLst>
                                    </p:anim>
                                    <p:anim calcmode="lin" valueType="num">
                                      <p:cBhvr>
                                        <p:cTn id="80" dur="1000" fill="hold"/>
                                        <p:tgtEl>
                                          <p:spTgt spid="5122"/>
                                        </p:tgtEl>
                                        <p:attrNameLst>
                                          <p:attrName>ppt_h</p:attrName>
                                        </p:attrNameLst>
                                      </p:cBhvr>
                                      <p:tavLst>
                                        <p:tav tm="0">
                                          <p:val>
                                            <p:fltVal val="0"/>
                                          </p:val>
                                        </p:tav>
                                        <p:tav tm="100000">
                                          <p:val>
                                            <p:strVal val="#ppt_h"/>
                                          </p:val>
                                        </p:tav>
                                      </p:tavLst>
                                    </p:anim>
                                    <p:anim calcmode="lin" valueType="num">
                                      <p:cBhvr>
                                        <p:cTn id="81" dur="1000" fill="hold"/>
                                        <p:tgtEl>
                                          <p:spTgt spid="5122"/>
                                        </p:tgtEl>
                                        <p:attrNameLst>
                                          <p:attrName>style.rotation</p:attrName>
                                        </p:attrNameLst>
                                      </p:cBhvr>
                                      <p:tavLst>
                                        <p:tav tm="0">
                                          <p:val>
                                            <p:fltVal val="90"/>
                                          </p:val>
                                        </p:tav>
                                        <p:tav tm="100000">
                                          <p:val>
                                            <p:fltVal val="0"/>
                                          </p:val>
                                        </p:tav>
                                      </p:tavLst>
                                    </p:anim>
                                    <p:animEffect transition="in" filter="fade">
                                      <p:cBhvr>
                                        <p:cTn id="82"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B050"/>
                </a:solidFill>
              </a:rPr>
              <a:t>تشریح و برش شش ها</a:t>
            </a:r>
            <a:endParaRPr lang="fa-IR" dirty="0">
              <a:solidFill>
                <a:srgbClr val="00B050"/>
              </a:solidFill>
            </a:endParaRPr>
          </a:p>
        </p:txBody>
      </p:sp>
      <p:sp>
        <p:nvSpPr>
          <p:cNvPr id="6" name="Rectangle 5"/>
          <p:cNvSpPr/>
          <p:nvPr/>
        </p:nvSpPr>
        <p:spPr>
          <a:xfrm>
            <a:off x="6465193" y="2576946"/>
            <a:ext cx="4809455" cy="815612"/>
          </a:xfrm>
          <a:prstGeom prst="rect">
            <a:avLst/>
          </a:prstGeom>
        </p:spPr>
        <p:txBody>
          <a:bodyPr vert="horz" lIns="91440" tIns="45720" rIns="91440" bIns="45720" rtlCol="0" anchor="t">
            <a:normAutofit/>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برخی از این سوراخ ها در هنگام لمس شدن زبر هستند. این ها نایژک هستند.</a:t>
            </a:r>
            <a:endParaRPr lang="fa-IR" sz="2000" b="1" dirty="0">
              <a:solidFill>
                <a:schemeClr val="tx1">
                  <a:lumMod val="85000"/>
                  <a:lumOff val="15000"/>
                </a:schemeClr>
              </a:solidFill>
              <a:cs typeface="2  Nazanin" pitchFamily="2" charset="-78"/>
            </a:endParaRPr>
          </a:p>
        </p:txBody>
      </p:sp>
      <p:sp>
        <p:nvSpPr>
          <p:cNvPr id="7" name="Rectangle 6"/>
          <p:cNvSpPr/>
          <p:nvPr/>
        </p:nvSpPr>
        <p:spPr>
          <a:xfrm>
            <a:off x="6284889" y="3631095"/>
            <a:ext cx="5170064" cy="1007166"/>
          </a:xfrm>
          <a:prstGeom prst="rect">
            <a:avLst/>
          </a:prstGeom>
        </p:spPr>
        <p:txBody>
          <a:bodyPr vert="horz" lIns="91440" tIns="45720" rIns="91440" bIns="45720" rtlCol="0" anchor="t">
            <a:normAutofit/>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برخی دیگر، زبر نیستند.اینها رگ خونی هستند.اما چگونه تشخیص دهیم که این رگ سرخرگ است یا سیاهرگ؟</a:t>
            </a:r>
            <a:endParaRPr lang="fa-IR" sz="2000" b="1" dirty="0">
              <a:solidFill>
                <a:schemeClr val="tx1">
                  <a:lumMod val="85000"/>
                  <a:lumOff val="15000"/>
                </a:schemeClr>
              </a:solidFill>
              <a:cs typeface="2  Nazanin" pitchFamily="2" charset="-78"/>
            </a:endParaRPr>
          </a:p>
        </p:txBody>
      </p:sp>
      <p:sp>
        <p:nvSpPr>
          <p:cNvPr id="8" name="Rectangle 7"/>
          <p:cNvSpPr/>
          <p:nvPr/>
        </p:nvSpPr>
        <p:spPr>
          <a:xfrm>
            <a:off x="9162475" y="4638261"/>
            <a:ext cx="2271197" cy="611746"/>
          </a:xfrm>
          <a:prstGeom prst="rect">
            <a:avLst/>
          </a:prstGeom>
        </p:spPr>
        <p:txBody>
          <a:bodyPr vert="horz" lIns="91440" tIns="45720" rIns="91440" bIns="45720" rtlCol="0" anchor="t">
            <a:normAutofit/>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درقلب چگونه بود؟</a:t>
            </a:r>
            <a:endParaRPr lang="fa-IR" sz="2000" b="1" dirty="0">
              <a:solidFill>
                <a:schemeClr val="tx1">
                  <a:lumMod val="85000"/>
                  <a:lumOff val="15000"/>
                </a:schemeClr>
              </a:solidFill>
              <a:cs typeface="2  Nazanin"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777" y="2576945"/>
            <a:ext cx="5305710" cy="34130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665844" y="5105305"/>
            <a:ext cx="4767828" cy="897929"/>
          </a:xfrm>
          <a:prstGeom prst="rect">
            <a:avLst/>
          </a:prstGeom>
        </p:spPr>
        <p:txBody>
          <a:bodyPr vert="horz" lIns="91440" tIns="45720" rIns="91440" bIns="45720" rtlCol="0" anchor="t">
            <a:normAutofit fontScale="92500" lnSpcReduction="10000"/>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سرخرگ ها، دیواره ی ضخیم داشتند و دهانه ی آنها باز می ماند. بنابراین در اینجا هم رگ هایی که دهانه باز دارند سرخرگ هستند.</a:t>
            </a:r>
            <a:endParaRPr lang="fa-IR" sz="2000" b="1" dirty="0">
              <a:solidFill>
                <a:schemeClr val="tx1">
                  <a:lumMod val="85000"/>
                  <a:lumOff val="15000"/>
                </a:schemeClr>
              </a:solidFill>
              <a:cs typeface="2  Nazanin" pitchFamily="2" charset="-78"/>
            </a:endParaRPr>
          </a:p>
        </p:txBody>
      </p:sp>
    </p:spTree>
    <p:extLst>
      <p:ext uri="{BB962C8B-B14F-4D97-AF65-F5344CB8AC3E}">
        <p14:creationId xmlns:p14="http://schemas.microsoft.com/office/powerpoint/2010/main" val="2735970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5122"/>
                                        </p:tgtEl>
                                        <p:attrNameLst>
                                          <p:attrName>style.visibility</p:attrName>
                                        </p:attrNameLst>
                                      </p:cBhvr>
                                      <p:to>
                                        <p:strVal val="visible"/>
                                      </p:to>
                                    </p:set>
                                    <p:anim calcmode="lin" valueType="num">
                                      <p:cBhvr>
                                        <p:cTn id="43" dur="1000" fill="hold"/>
                                        <p:tgtEl>
                                          <p:spTgt spid="5122"/>
                                        </p:tgtEl>
                                        <p:attrNameLst>
                                          <p:attrName>ppt_w</p:attrName>
                                        </p:attrNameLst>
                                      </p:cBhvr>
                                      <p:tavLst>
                                        <p:tav tm="0">
                                          <p:val>
                                            <p:fltVal val="0"/>
                                          </p:val>
                                        </p:tav>
                                        <p:tav tm="100000">
                                          <p:val>
                                            <p:strVal val="#ppt_w"/>
                                          </p:val>
                                        </p:tav>
                                      </p:tavLst>
                                    </p:anim>
                                    <p:anim calcmode="lin" valueType="num">
                                      <p:cBhvr>
                                        <p:cTn id="44" dur="1000" fill="hold"/>
                                        <p:tgtEl>
                                          <p:spTgt spid="5122"/>
                                        </p:tgtEl>
                                        <p:attrNameLst>
                                          <p:attrName>ppt_h</p:attrName>
                                        </p:attrNameLst>
                                      </p:cBhvr>
                                      <p:tavLst>
                                        <p:tav tm="0">
                                          <p:val>
                                            <p:fltVal val="0"/>
                                          </p:val>
                                        </p:tav>
                                        <p:tav tm="100000">
                                          <p:val>
                                            <p:strVal val="#ppt_h"/>
                                          </p:val>
                                        </p:tav>
                                      </p:tavLst>
                                    </p:anim>
                                    <p:anim calcmode="lin" valueType="num">
                                      <p:cBhvr>
                                        <p:cTn id="45" dur="1000" fill="hold"/>
                                        <p:tgtEl>
                                          <p:spTgt spid="5122"/>
                                        </p:tgtEl>
                                        <p:attrNameLst>
                                          <p:attrName>style.rotation</p:attrName>
                                        </p:attrNameLst>
                                      </p:cBhvr>
                                      <p:tavLst>
                                        <p:tav tm="0">
                                          <p:val>
                                            <p:fltVal val="90"/>
                                          </p:val>
                                        </p:tav>
                                        <p:tav tm="100000">
                                          <p:val>
                                            <p:fltVal val="0"/>
                                          </p:val>
                                        </p:tav>
                                      </p:tavLst>
                                    </p:anim>
                                    <p:animEffect transition="in" filter="fade">
                                      <p:cBhvr>
                                        <p:cTn id="46" dur="1000"/>
                                        <p:tgtEl>
                                          <p:spTgt spid="5122"/>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80">
                                          <p:stCondLst>
                                            <p:cond delay="0"/>
                                          </p:stCondLst>
                                        </p:cTn>
                                        <p:tgtEl>
                                          <p:spTgt spid="7"/>
                                        </p:tgtEl>
                                      </p:cBhvr>
                                    </p:animEffect>
                                    <p:anim calcmode="lin" valueType="num">
                                      <p:cBhvr>
                                        <p:cTn id="5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7" dur="26">
                                          <p:stCondLst>
                                            <p:cond delay="650"/>
                                          </p:stCondLst>
                                        </p:cTn>
                                        <p:tgtEl>
                                          <p:spTgt spid="7"/>
                                        </p:tgtEl>
                                      </p:cBhvr>
                                      <p:to x="100000" y="60000"/>
                                    </p:animScale>
                                    <p:animScale>
                                      <p:cBhvr>
                                        <p:cTn id="58" dur="166" decel="50000">
                                          <p:stCondLst>
                                            <p:cond delay="676"/>
                                          </p:stCondLst>
                                        </p:cTn>
                                        <p:tgtEl>
                                          <p:spTgt spid="7"/>
                                        </p:tgtEl>
                                      </p:cBhvr>
                                      <p:to x="100000" y="100000"/>
                                    </p:animScale>
                                    <p:animScale>
                                      <p:cBhvr>
                                        <p:cTn id="59" dur="26">
                                          <p:stCondLst>
                                            <p:cond delay="1312"/>
                                          </p:stCondLst>
                                        </p:cTn>
                                        <p:tgtEl>
                                          <p:spTgt spid="7"/>
                                        </p:tgtEl>
                                      </p:cBhvr>
                                      <p:to x="100000" y="80000"/>
                                    </p:animScale>
                                    <p:animScale>
                                      <p:cBhvr>
                                        <p:cTn id="60" dur="166" decel="50000">
                                          <p:stCondLst>
                                            <p:cond delay="1338"/>
                                          </p:stCondLst>
                                        </p:cTn>
                                        <p:tgtEl>
                                          <p:spTgt spid="7"/>
                                        </p:tgtEl>
                                      </p:cBhvr>
                                      <p:to x="100000" y="100000"/>
                                    </p:animScale>
                                    <p:animScale>
                                      <p:cBhvr>
                                        <p:cTn id="61" dur="26">
                                          <p:stCondLst>
                                            <p:cond delay="1642"/>
                                          </p:stCondLst>
                                        </p:cTn>
                                        <p:tgtEl>
                                          <p:spTgt spid="7"/>
                                        </p:tgtEl>
                                      </p:cBhvr>
                                      <p:to x="100000" y="90000"/>
                                    </p:animScale>
                                    <p:animScale>
                                      <p:cBhvr>
                                        <p:cTn id="62" dur="166" decel="50000">
                                          <p:stCondLst>
                                            <p:cond delay="1668"/>
                                          </p:stCondLst>
                                        </p:cTn>
                                        <p:tgtEl>
                                          <p:spTgt spid="7"/>
                                        </p:tgtEl>
                                      </p:cBhvr>
                                      <p:to x="100000" y="100000"/>
                                    </p:animScale>
                                    <p:animScale>
                                      <p:cBhvr>
                                        <p:cTn id="63" dur="26">
                                          <p:stCondLst>
                                            <p:cond delay="1808"/>
                                          </p:stCondLst>
                                        </p:cTn>
                                        <p:tgtEl>
                                          <p:spTgt spid="7"/>
                                        </p:tgtEl>
                                      </p:cBhvr>
                                      <p:to x="100000" y="95000"/>
                                    </p:animScale>
                                    <p:animScale>
                                      <p:cBhvr>
                                        <p:cTn id="64" dur="166" decel="50000">
                                          <p:stCondLst>
                                            <p:cond delay="1834"/>
                                          </p:stCondLst>
                                        </p:cTn>
                                        <p:tgtEl>
                                          <p:spTgt spid="7"/>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80">
                                          <p:stCondLst>
                                            <p:cond delay="0"/>
                                          </p:stCondLst>
                                        </p:cTn>
                                        <p:tgtEl>
                                          <p:spTgt spid="8"/>
                                        </p:tgtEl>
                                      </p:cBhvr>
                                    </p:animEffect>
                                    <p:anim calcmode="lin" valueType="num">
                                      <p:cBhvr>
                                        <p:cTn id="7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5" dur="26">
                                          <p:stCondLst>
                                            <p:cond delay="650"/>
                                          </p:stCondLst>
                                        </p:cTn>
                                        <p:tgtEl>
                                          <p:spTgt spid="8"/>
                                        </p:tgtEl>
                                      </p:cBhvr>
                                      <p:to x="100000" y="60000"/>
                                    </p:animScale>
                                    <p:animScale>
                                      <p:cBhvr>
                                        <p:cTn id="76" dur="166" decel="50000">
                                          <p:stCondLst>
                                            <p:cond delay="676"/>
                                          </p:stCondLst>
                                        </p:cTn>
                                        <p:tgtEl>
                                          <p:spTgt spid="8"/>
                                        </p:tgtEl>
                                      </p:cBhvr>
                                      <p:to x="100000" y="100000"/>
                                    </p:animScale>
                                    <p:animScale>
                                      <p:cBhvr>
                                        <p:cTn id="77" dur="26">
                                          <p:stCondLst>
                                            <p:cond delay="1312"/>
                                          </p:stCondLst>
                                        </p:cTn>
                                        <p:tgtEl>
                                          <p:spTgt spid="8"/>
                                        </p:tgtEl>
                                      </p:cBhvr>
                                      <p:to x="100000" y="80000"/>
                                    </p:animScale>
                                    <p:animScale>
                                      <p:cBhvr>
                                        <p:cTn id="78" dur="166" decel="50000">
                                          <p:stCondLst>
                                            <p:cond delay="1338"/>
                                          </p:stCondLst>
                                        </p:cTn>
                                        <p:tgtEl>
                                          <p:spTgt spid="8"/>
                                        </p:tgtEl>
                                      </p:cBhvr>
                                      <p:to x="100000" y="100000"/>
                                    </p:animScale>
                                    <p:animScale>
                                      <p:cBhvr>
                                        <p:cTn id="79" dur="26">
                                          <p:stCondLst>
                                            <p:cond delay="1642"/>
                                          </p:stCondLst>
                                        </p:cTn>
                                        <p:tgtEl>
                                          <p:spTgt spid="8"/>
                                        </p:tgtEl>
                                      </p:cBhvr>
                                      <p:to x="100000" y="90000"/>
                                    </p:animScale>
                                    <p:animScale>
                                      <p:cBhvr>
                                        <p:cTn id="80" dur="166" decel="50000">
                                          <p:stCondLst>
                                            <p:cond delay="1668"/>
                                          </p:stCondLst>
                                        </p:cTn>
                                        <p:tgtEl>
                                          <p:spTgt spid="8"/>
                                        </p:tgtEl>
                                      </p:cBhvr>
                                      <p:to x="100000" y="100000"/>
                                    </p:animScale>
                                    <p:animScale>
                                      <p:cBhvr>
                                        <p:cTn id="81" dur="26">
                                          <p:stCondLst>
                                            <p:cond delay="1808"/>
                                          </p:stCondLst>
                                        </p:cTn>
                                        <p:tgtEl>
                                          <p:spTgt spid="8"/>
                                        </p:tgtEl>
                                      </p:cBhvr>
                                      <p:to x="100000" y="95000"/>
                                    </p:animScale>
                                    <p:animScale>
                                      <p:cBhvr>
                                        <p:cTn id="82" dur="166" decel="50000">
                                          <p:stCondLst>
                                            <p:cond delay="1834"/>
                                          </p:stCondLst>
                                        </p:cTn>
                                        <p:tgtEl>
                                          <p:spTgt spid="8"/>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user\Desktop\ianewscdn5119_1369724534.24_DSC026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85" y="2576945"/>
            <a:ext cx="5302802" cy="354137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2" name="Title 1"/>
          <p:cNvSpPr>
            <a:spLocks noGrp="1"/>
          </p:cNvSpPr>
          <p:nvPr>
            <p:ph type="title"/>
          </p:nvPr>
        </p:nvSpPr>
        <p:spPr/>
        <p:txBody>
          <a:bodyPr/>
          <a:lstStyle/>
          <a:p>
            <a:r>
              <a:rPr lang="fa-IR" dirty="0" smtClean="0">
                <a:solidFill>
                  <a:srgbClr val="00B050"/>
                </a:solidFill>
              </a:rPr>
              <a:t>تشریح و برش شش ها</a:t>
            </a:r>
            <a:endParaRPr lang="fa-IR" dirty="0">
              <a:solidFill>
                <a:srgbClr val="00B050"/>
              </a:solidFill>
            </a:endParaRPr>
          </a:p>
        </p:txBody>
      </p:sp>
      <p:sp>
        <p:nvSpPr>
          <p:cNvPr id="6" name="Rectangle 5"/>
          <p:cNvSpPr/>
          <p:nvPr/>
        </p:nvSpPr>
        <p:spPr>
          <a:xfrm>
            <a:off x="6465193" y="2576945"/>
            <a:ext cx="4809455" cy="1054149"/>
          </a:xfrm>
          <a:prstGeom prst="rect">
            <a:avLst/>
          </a:prstGeom>
        </p:spPr>
        <p:txBody>
          <a:bodyPr vert="horz" lIns="91440" tIns="45720" rIns="91440" bIns="45720" rtlCol="0" anchor="t">
            <a:normAutofit/>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در مولاژ شش نیز سه جور سوراخ می بینیم.برخی را سفید یا به رنگ آبی روشن کشیده اند که اینها نایژک ها هستند.</a:t>
            </a:r>
            <a:endParaRPr lang="fa-IR" sz="2000" b="1" dirty="0">
              <a:solidFill>
                <a:schemeClr val="tx1">
                  <a:lumMod val="85000"/>
                  <a:lumOff val="15000"/>
                </a:schemeClr>
              </a:solidFill>
              <a:cs typeface="2  Nazanin" pitchFamily="2" charset="-78"/>
            </a:endParaRPr>
          </a:p>
        </p:txBody>
      </p:sp>
      <p:sp>
        <p:nvSpPr>
          <p:cNvPr id="7" name="Rectangle 6"/>
          <p:cNvSpPr/>
          <p:nvPr/>
        </p:nvSpPr>
        <p:spPr>
          <a:xfrm>
            <a:off x="6125865" y="3631095"/>
            <a:ext cx="5170064" cy="503583"/>
          </a:xfrm>
          <a:prstGeom prst="rect">
            <a:avLst/>
          </a:prstGeom>
        </p:spPr>
        <p:txBody>
          <a:bodyPr vert="horz" lIns="91440" tIns="45720" rIns="91440" bIns="45720" rtlCol="0" anchor="t">
            <a:normAutofit/>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قرمز ها چه رگی و آبی ها چه رگی هستند؟</a:t>
            </a:r>
            <a:endParaRPr lang="fa-IR" sz="2000" b="1" dirty="0">
              <a:solidFill>
                <a:schemeClr val="tx1">
                  <a:lumMod val="85000"/>
                  <a:lumOff val="15000"/>
                </a:schemeClr>
              </a:solidFill>
              <a:cs typeface="2  Nazanin" pitchFamily="2" charset="-78"/>
            </a:endParaRPr>
          </a:p>
        </p:txBody>
      </p:sp>
      <p:sp>
        <p:nvSpPr>
          <p:cNvPr id="8" name="Rectangle 7"/>
          <p:cNvSpPr/>
          <p:nvPr/>
        </p:nvSpPr>
        <p:spPr>
          <a:xfrm>
            <a:off x="6799375" y="4134678"/>
            <a:ext cx="4475273" cy="611746"/>
          </a:xfrm>
          <a:prstGeom prst="rect">
            <a:avLst/>
          </a:prstGeom>
        </p:spPr>
        <p:txBody>
          <a:bodyPr vert="horz" lIns="91440" tIns="45720" rIns="91440" bIns="45720" rtlCol="0" anchor="t">
            <a:normAutofit fontScale="92500"/>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قرمز ها سیاهرگ و آبی ها سرخرگ هستند.چرا؟</a:t>
            </a:r>
          </a:p>
          <a:p>
            <a:pPr marL="285750" indent="-285750" algn="r" rtl="1">
              <a:spcBef>
                <a:spcPct val="20000"/>
              </a:spcBef>
              <a:spcAft>
                <a:spcPts val="600"/>
              </a:spcAft>
              <a:buClr>
                <a:schemeClr val="accent1"/>
              </a:buClr>
              <a:buSzPct val="115000"/>
              <a:buFont typeface="Arial"/>
              <a:buChar char="•"/>
            </a:pPr>
            <a:endParaRPr lang="fa-IR" sz="2000" b="1" dirty="0">
              <a:solidFill>
                <a:schemeClr val="tx1">
                  <a:lumMod val="85000"/>
                  <a:lumOff val="15000"/>
                </a:schemeClr>
              </a:solidFill>
              <a:cs typeface="2  Nazanin" pitchFamily="2" charset="-78"/>
            </a:endParaRPr>
          </a:p>
        </p:txBody>
      </p:sp>
      <p:sp>
        <p:nvSpPr>
          <p:cNvPr id="9" name="Rectangle 8"/>
          <p:cNvSpPr/>
          <p:nvPr/>
        </p:nvSpPr>
        <p:spPr>
          <a:xfrm>
            <a:off x="6512511" y="4821992"/>
            <a:ext cx="4767828" cy="566625"/>
          </a:xfrm>
          <a:prstGeom prst="rect">
            <a:avLst/>
          </a:prstGeom>
        </p:spPr>
        <p:txBody>
          <a:bodyPr vert="horz" lIns="91440" tIns="45720" rIns="91440" bIns="45720" rtlCol="0" anchor="t">
            <a:normAutofit/>
          </a:bodyPr>
          <a:lstStyle/>
          <a:p>
            <a:pPr marL="285750" indent="-285750" algn="r" rtl="1">
              <a:spcBef>
                <a:spcPct val="20000"/>
              </a:spcBef>
              <a:spcAft>
                <a:spcPts val="600"/>
              </a:spcAft>
              <a:buClr>
                <a:schemeClr val="accent1"/>
              </a:buClr>
              <a:buSzPct val="115000"/>
              <a:buFont typeface="Arial"/>
              <a:buChar char="•"/>
            </a:pPr>
            <a:r>
              <a:rPr lang="fa-IR" sz="2000" b="1" dirty="0" smtClean="0">
                <a:solidFill>
                  <a:schemeClr val="tx1">
                    <a:lumMod val="85000"/>
                    <a:lumOff val="15000"/>
                  </a:schemeClr>
                </a:solidFill>
                <a:cs typeface="2  Nazanin" pitchFamily="2" charset="-78"/>
              </a:rPr>
              <a:t>از دهانه ی آنها هم می توان تشخیص داد</a:t>
            </a:r>
            <a:endParaRPr lang="fa-IR" sz="2000" b="1" dirty="0">
              <a:solidFill>
                <a:schemeClr val="tx1">
                  <a:lumMod val="85000"/>
                  <a:lumOff val="15000"/>
                </a:schemeClr>
              </a:solidFill>
              <a:cs typeface="2  Nazanin" pitchFamily="2" charset="-78"/>
            </a:endParaRPr>
          </a:p>
        </p:txBody>
      </p:sp>
      <p:cxnSp>
        <p:nvCxnSpPr>
          <p:cNvPr id="10" name="Straight Arrow Connector 9"/>
          <p:cNvCxnSpPr/>
          <p:nvPr/>
        </p:nvCxnSpPr>
        <p:spPr>
          <a:xfrm flipH="1">
            <a:off x="2932044" y="3001615"/>
            <a:ext cx="145774" cy="609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a:off x="2166732" y="3670849"/>
            <a:ext cx="145774" cy="609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a:off x="2020958" y="4394014"/>
            <a:ext cx="145774" cy="609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24103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6147"/>
                                        </p:tgtEl>
                                        <p:attrNameLst>
                                          <p:attrName>style.visibility</p:attrName>
                                        </p:attrNameLst>
                                      </p:cBhvr>
                                      <p:to>
                                        <p:strVal val="visible"/>
                                      </p:to>
                                    </p:set>
                                    <p:anim calcmode="lin" valueType="num">
                                      <p:cBhvr>
                                        <p:cTn id="43" dur="1000" fill="hold"/>
                                        <p:tgtEl>
                                          <p:spTgt spid="6147"/>
                                        </p:tgtEl>
                                        <p:attrNameLst>
                                          <p:attrName>ppt_w</p:attrName>
                                        </p:attrNameLst>
                                      </p:cBhvr>
                                      <p:tavLst>
                                        <p:tav tm="0">
                                          <p:val>
                                            <p:fltVal val="0"/>
                                          </p:val>
                                        </p:tav>
                                        <p:tav tm="100000">
                                          <p:val>
                                            <p:strVal val="#ppt_w"/>
                                          </p:val>
                                        </p:tav>
                                      </p:tavLst>
                                    </p:anim>
                                    <p:anim calcmode="lin" valueType="num">
                                      <p:cBhvr>
                                        <p:cTn id="44" dur="1000" fill="hold"/>
                                        <p:tgtEl>
                                          <p:spTgt spid="6147"/>
                                        </p:tgtEl>
                                        <p:attrNameLst>
                                          <p:attrName>ppt_h</p:attrName>
                                        </p:attrNameLst>
                                      </p:cBhvr>
                                      <p:tavLst>
                                        <p:tav tm="0">
                                          <p:val>
                                            <p:fltVal val="0"/>
                                          </p:val>
                                        </p:tav>
                                        <p:tav tm="100000">
                                          <p:val>
                                            <p:strVal val="#ppt_h"/>
                                          </p:val>
                                        </p:tav>
                                      </p:tavLst>
                                    </p:anim>
                                    <p:anim calcmode="lin" valueType="num">
                                      <p:cBhvr>
                                        <p:cTn id="45" dur="1000" fill="hold"/>
                                        <p:tgtEl>
                                          <p:spTgt spid="6147"/>
                                        </p:tgtEl>
                                        <p:attrNameLst>
                                          <p:attrName>style.rotation</p:attrName>
                                        </p:attrNameLst>
                                      </p:cBhvr>
                                      <p:tavLst>
                                        <p:tav tm="0">
                                          <p:val>
                                            <p:fltVal val="90"/>
                                          </p:val>
                                        </p:tav>
                                        <p:tav tm="100000">
                                          <p:val>
                                            <p:fltVal val="0"/>
                                          </p:val>
                                        </p:tav>
                                      </p:tavLst>
                                    </p:anim>
                                    <p:animEffect transition="in" filter="fade">
                                      <p:cBhvr>
                                        <p:cTn id="46" dur="1000"/>
                                        <p:tgtEl>
                                          <p:spTgt spid="6147"/>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down)">
                                      <p:cBhvr>
                                        <p:cTn id="58" dur="580">
                                          <p:stCondLst>
                                            <p:cond delay="0"/>
                                          </p:stCondLst>
                                        </p:cTn>
                                        <p:tgtEl>
                                          <p:spTgt spid="7"/>
                                        </p:tgtEl>
                                      </p:cBhvr>
                                    </p:animEffect>
                                    <p:anim calcmode="lin" valueType="num">
                                      <p:cBhvr>
                                        <p:cTn id="5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4" dur="26">
                                          <p:stCondLst>
                                            <p:cond delay="650"/>
                                          </p:stCondLst>
                                        </p:cTn>
                                        <p:tgtEl>
                                          <p:spTgt spid="7"/>
                                        </p:tgtEl>
                                      </p:cBhvr>
                                      <p:to x="100000" y="60000"/>
                                    </p:animScale>
                                    <p:animScale>
                                      <p:cBhvr>
                                        <p:cTn id="65" dur="166" decel="50000">
                                          <p:stCondLst>
                                            <p:cond delay="676"/>
                                          </p:stCondLst>
                                        </p:cTn>
                                        <p:tgtEl>
                                          <p:spTgt spid="7"/>
                                        </p:tgtEl>
                                      </p:cBhvr>
                                      <p:to x="100000" y="100000"/>
                                    </p:animScale>
                                    <p:animScale>
                                      <p:cBhvr>
                                        <p:cTn id="66" dur="26">
                                          <p:stCondLst>
                                            <p:cond delay="1312"/>
                                          </p:stCondLst>
                                        </p:cTn>
                                        <p:tgtEl>
                                          <p:spTgt spid="7"/>
                                        </p:tgtEl>
                                      </p:cBhvr>
                                      <p:to x="100000" y="80000"/>
                                    </p:animScale>
                                    <p:animScale>
                                      <p:cBhvr>
                                        <p:cTn id="67" dur="166" decel="50000">
                                          <p:stCondLst>
                                            <p:cond delay="1338"/>
                                          </p:stCondLst>
                                        </p:cTn>
                                        <p:tgtEl>
                                          <p:spTgt spid="7"/>
                                        </p:tgtEl>
                                      </p:cBhvr>
                                      <p:to x="100000" y="100000"/>
                                    </p:animScale>
                                    <p:animScale>
                                      <p:cBhvr>
                                        <p:cTn id="68" dur="26">
                                          <p:stCondLst>
                                            <p:cond delay="1642"/>
                                          </p:stCondLst>
                                        </p:cTn>
                                        <p:tgtEl>
                                          <p:spTgt spid="7"/>
                                        </p:tgtEl>
                                      </p:cBhvr>
                                      <p:to x="100000" y="90000"/>
                                    </p:animScale>
                                    <p:animScale>
                                      <p:cBhvr>
                                        <p:cTn id="69" dur="166" decel="50000">
                                          <p:stCondLst>
                                            <p:cond delay="1668"/>
                                          </p:stCondLst>
                                        </p:cTn>
                                        <p:tgtEl>
                                          <p:spTgt spid="7"/>
                                        </p:tgtEl>
                                      </p:cBhvr>
                                      <p:to x="100000" y="100000"/>
                                    </p:animScale>
                                    <p:animScale>
                                      <p:cBhvr>
                                        <p:cTn id="70" dur="26">
                                          <p:stCondLst>
                                            <p:cond delay="1808"/>
                                          </p:stCondLst>
                                        </p:cTn>
                                        <p:tgtEl>
                                          <p:spTgt spid="7"/>
                                        </p:tgtEl>
                                      </p:cBhvr>
                                      <p:to x="100000" y="95000"/>
                                    </p:animScale>
                                    <p:animScale>
                                      <p:cBhvr>
                                        <p:cTn id="71" dur="166" decel="50000">
                                          <p:stCondLst>
                                            <p:cond delay="1834"/>
                                          </p:stCondLst>
                                        </p:cTn>
                                        <p:tgtEl>
                                          <p:spTgt spid="7"/>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wipe(down)">
                                      <p:cBhvr>
                                        <p:cTn id="76" dur="580">
                                          <p:stCondLst>
                                            <p:cond delay="0"/>
                                          </p:stCondLst>
                                        </p:cTn>
                                        <p:tgtEl>
                                          <p:spTgt spid="8"/>
                                        </p:tgtEl>
                                      </p:cBhvr>
                                    </p:animEffect>
                                    <p:anim calcmode="lin" valueType="num">
                                      <p:cBhvr>
                                        <p:cTn id="7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2" dur="26">
                                          <p:stCondLst>
                                            <p:cond delay="650"/>
                                          </p:stCondLst>
                                        </p:cTn>
                                        <p:tgtEl>
                                          <p:spTgt spid="8"/>
                                        </p:tgtEl>
                                      </p:cBhvr>
                                      <p:to x="100000" y="60000"/>
                                    </p:animScale>
                                    <p:animScale>
                                      <p:cBhvr>
                                        <p:cTn id="83" dur="166" decel="50000">
                                          <p:stCondLst>
                                            <p:cond delay="676"/>
                                          </p:stCondLst>
                                        </p:cTn>
                                        <p:tgtEl>
                                          <p:spTgt spid="8"/>
                                        </p:tgtEl>
                                      </p:cBhvr>
                                      <p:to x="100000" y="100000"/>
                                    </p:animScale>
                                    <p:animScale>
                                      <p:cBhvr>
                                        <p:cTn id="84" dur="26">
                                          <p:stCondLst>
                                            <p:cond delay="1312"/>
                                          </p:stCondLst>
                                        </p:cTn>
                                        <p:tgtEl>
                                          <p:spTgt spid="8"/>
                                        </p:tgtEl>
                                      </p:cBhvr>
                                      <p:to x="100000" y="80000"/>
                                    </p:animScale>
                                    <p:animScale>
                                      <p:cBhvr>
                                        <p:cTn id="85" dur="166" decel="50000">
                                          <p:stCondLst>
                                            <p:cond delay="1338"/>
                                          </p:stCondLst>
                                        </p:cTn>
                                        <p:tgtEl>
                                          <p:spTgt spid="8"/>
                                        </p:tgtEl>
                                      </p:cBhvr>
                                      <p:to x="100000" y="100000"/>
                                    </p:animScale>
                                    <p:animScale>
                                      <p:cBhvr>
                                        <p:cTn id="86" dur="26">
                                          <p:stCondLst>
                                            <p:cond delay="1642"/>
                                          </p:stCondLst>
                                        </p:cTn>
                                        <p:tgtEl>
                                          <p:spTgt spid="8"/>
                                        </p:tgtEl>
                                      </p:cBhvr>
                                      <p:to x="100000" y="90000"/>
                                    </p:animScale>
                                    <p:animScale>
                                      <p:cBhvr>
                                        <p:cTn id="87" dur="166" decel="50000">
                                          <p:stCondLst>
                                            <p:cond delay="1668"/>
                                          </p:stCondLst>
                                        </p:cTn>
                                        <p:tgtEl>
                                          <p:spTgt spid="8"/>
                                        </p:tgtEl>
                                      </p:cBhvr>
                                      <p:to x="100000" y="100000"/>
                                    </p:animScale>
                                    <p:animScale>
                                      <p:cBhvr>
                                        <p:cTn id="88" dur="26">
                                          <p:stCondLst>
                                            <p:cond delay="1808"/>
                                          </p:stCondLst>
                                        </p:cTn>
                                        <p:tgtEl>
                                          <p:spTgt spid="8"/>
                                        </p:tgtEl>
                                      </p:cBhvr>
                                      <p:to x="100000" y="95000"/>
                                    </p:animScale>
                                    <p:animScale>
                                      <p:cBhvr>
                                        <p:cTn id="89" dur="166" decel="50000">
                                          <p:stCondLst>
                                            <p:cond delay="1834"/>
                                          </p:stCondLst>
                                        </p:cTn>
                                        <p:tgtEl>
                                          <p:spTgt spid="8"/>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nodeType="click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p:cTn id="94" dur="500" fill="hold"/>
                                        <p:tgtEl>
                                          <p:spTgt spid="11"/>
                                        </p:tgtEl>
                                        <p:attrNameLst>
                                          <p:attrName>ppt_w</p:attrName>
                                        </p:attrNameLst>
                                      </p:cBhvr>
                                      <p:tavLst>
                                        <p:tav tm="0">
                                          <p:val>
                                            <p:fltVal val="0"/>
                                          </p:val>
                                        </p:tav>
                                        <p:tav tm="100000">
                                          <p:val>
                                            <p:strVal val="#ppt_w"/>
                                          </p:val>
                                        </p:tav>
                                      </p:tavLst>
                                    </p:anim>
                                    <p:anim calcmode="lin" valueType="num">
                                      <p:cBhvr>
                                        <p:cTn id="95" dur="500" fill="hold"/>
                                        <p:tgtEl>
                                          <p:spTgt spid="11"/>
                                        </p:tgtEl>
                                        <p:attrNameLst>
                                          <p:attrName>ppt_h</p:attrName>
                                        </p:attrNameLst>
                                      </p:cBhvr>
                                      <p:tavLst>
                                        <p:tav tm="0">
                                          <p:val>
                                            <p:fltVal val="0"/>
                                          </p:val>
                                        </p:tav>
                                        <p:tav tm="100000">
                                          <p:val>
                                            <p:strVal val="#ppt_h"/>
                                          </p:val>
                                        </p:tav>
                                      </p:tavLst>
                                    </p:anim>
                                    <p:animEffect transition="in" filter="fade">
                                      <p:cBhvr>
                                        <p:cTn id="96" dur="500"/>
                                        <p:tgtEl>
                                          <p:spTgt spid="11"/>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nodeType="clickEffect">
                                  <p:stCondLst>
                                    <p:cond delay="0"/>
                                  </p:stCondLst>
                                  <p:childTnLst>
                                    <p:set>
                                      <p:cBhvr>
                                        <p:cTn id="100" dur="1" fill="hold">
                                          <p:stCondLst>
                                            <p:cond delay="0"/>
                                          </p:stCondLst>
                                        </p:cTn>
                                        <p:tgtEl>
                                          <p:spTgt spid="12"/>
                                        </p:tgtEl>
                                        <p:attrNameLst>
                                          <p:attrName>style.visibility</p:attrName>
                                        </p:attrNameLst>
                                      </p:cBhvr>
                                      <p:to>
                                        <p:strVal val="visible"/>
                                      </p:to>
                                    </p:set>
                                    <p:anim calcmode="lin" valueType="num">
                                      <p:cBhvr>
                                        <p:cTn id="101" dur="500" fill="hold"/>
                                        <p:tgtEl>
                                          <p:spTgt spid="12"/>
                                        </p:tgtEl>
                                        <p:attrNameLst>
                                          <p:attrName>ppt_w</p:attrName>
                                        </p:attrNameLst>
                                      </p:cBhvr>
                                      <p:tavLst>
                                        <p:tav tm="0">
                                          <p:val>
                                            <p:fltVal val="0"/>
                                          </p:val>
                                        </p:tav>
                                        <p:tav tm="100000">
                                          <p:val>
                                            <p:strVal val="#ppt_w"/>
                                          </p:val>
                                        </p:tav>
                                      </p:tavLst>
                                    </p:anim>
                                    <p:anim calcmode="lin" valueType="num">
                                      <p:cBhvr>
                                        <p:cTn id="102" dur="500" fill="hold"/>
                                        <p:tgtEl>
                                          <p:spTgt spid="12"/>
                                        </p:tgtEl>
                                        <p:attrNameLst>
                                          <p:attrName>ppt_h</p:attrName>
                                        </p:attrNameLst>
                                      </p:cBhvr>
                                      <p:tavLst>
                                        <p:tav tm="0">
                                          <p:val>
                                            <p:fltVal val="0"/>
                                          </p:val>
                                        </p:tav>
                                        <p:tav tm="100000">
                                          <p:val>
                                            <p:strVal val="#ppt_h"/>
                                          </p:val>
                                        </p:tav>
                                      </p:tavLst>
                                    </p:anim>
                                    <p:animEffect transition="in" filter="fade">
                                      <p:cBhvr>
                                        <p:cTn id="103" dur="500"/>
                                        <p:tgtEl>
                                          <p:spTgt spid="12"/>
                                        </p:tgtEl>
                                      </p:cBhvr>
                                    </p:animEffect>
                                  </p:childTnLst>
                                </p:cTn>
                              </p:par>
                            </p:childTnLst>
                          </p:cTn>
                        </p:par>
                      </p:childTnLst>
                    </p:cTn>
                  </p:par>
                  <p:par>
                    <p:cTn id="104" fill="hold">
                      <p:stCondLst>
                        <p:cond delay="indefinite"/>
                      </p:stCondLst>
                      <p:childTnLst>
                        <p:par>
                          <p:cTn id="105" fill="hold">
                            <p:stCondLst>
                              <p:cond delay="0"/>
                            </p:stCondLst>
                            <p:childTnLst>
                              <p:par>
                                <p:cTn id="106" presetID="26" presetClass="entr" presetSubtype="0" fill="hold" grpId="0" nodeType="clickEffect">
                                  <p:stCondLst>
                                    <p:cond delay="0"/>
                                  </p:stCondLst>
                                  <p:childTnLst>
                                    <p:set>
                                      <p:cBhvr>
                                        <p:cTn id="107" dur="1" fill="hold">
                                          <p:stCondLst>
                                            <p:cond delay="0"/>
                                          </p:stCondLst>
                                        </p:cTn>
                                        <p:tgtEl>
                                          <p:spTgt spid="9"/>
                                        </p:tgtEl>
                                        <p:attrNameLst>
                                          <p:attrName>style.visibility</p:attrName>
                                        </p:attrNameLst>
                                      </p:cBhvr>
                                      <p:to>
                                        <p:strVal val="visible"/>
                                      </p:to>
                                    </p:set>
                                    <p:animEffect transition="in" filter="wipe(down)">
                                      <p:cBhvr>
                                        <p:cTn id="108" dur="580">
                                          <p:stCondLst>
                                            <p:cond delay="0"/>
                                          </p:stCondLst>
                                        </p:cTn>
                                        <p:tgtEl>
                                          <p:spTgt spid="9"/>
                                        </p:tgtEl>
                                      </p:cBhvr>
                                    </p:animEffect>
                                    <p:anim calcmode="lin" valueType="num">
                                      <p:cBhvr>
                                        <p:cTn id="10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14" dur="26">
                                          <p:stCondLst>
                                            <p:cond delay="650"/>
                                          </p:stCondLst>
                                        </p:cTn>
                                        <p:tgtEl>
                                          <p:spTgt spid="9"/>
                                        </p:tgtEl>
                                      </p:cBhvr>
                                      <p:to x="100000" y="60000"/>
                                    </p:animScale>
                                    <p:animScale>
                                      <p:cBhvr>
                                        <p:cTn id="115" dur="166" decel="50000">
                                          <p:stCondLst>
                                            <p:cond delay="676"/>
                                          </p:stCondLst>
                                        </p:cTn>
                                        <p:tgtEl>
                                          <p:spTgt spid="9"/>
                                        </p:tgtEl>
                                      </p:cBhvr>
                                      <p:to x="100000" y="100000"/>
                                    </p:animScale>
                                    <p:animScale>
                                      <p:cBhvr>
                                        <p:cTn id="116" dur="26">
                                          <p:stCondLst>
                                            <p:cond delay="1312"/>
                                          </p:stCondLst>
                                        </p:cTn>
                                        <p:tgtEl>
                                          <p:spTgt spid="9"/>
                                        </p:tgtEl>
                                      </p:cBhvr>
                                      <p:to x="100000" y="80000"/>
                                    </p:animScale>
                                    <p:animScale>
                                      <p:cBhvr>
                                        <p:cTn id="117" dur="166" decel="50000">
                                          <p:stCondLst>
                                            <p:cond delay="1338"/>
                                          </p:stCondLst>
                                        </p:cTn>
                                        <p:tgtEl>
                                          <p:spTgt spid="9"/>
                                        </p:tgtEl>
                                      </p:cBhvr>
                                      <p:to x="100000" y="100000"/>
                                    </p:animScale>
                                    <p:animScale>
                                      <p:cBhvr>
                                        <p:cTn id="118" dur="26">
                                          <p:stCondLst>
                                            <p:cond delay="1642"/>
                                          </p:stCondLst>
                                        </p:cTn>
                                        <p:tgtEl>
                                          <p:spTgt spid="9"/>
                                        </p:tgtEl>
                                      </p:cBhvr>
                                      <p:to x="100000" y="90000"/>
                                    </p:animScale>
                                    <p:animScale>
                                      <p:cBhvr>
                                        <p:cTn id="119" dur="166" decel="50000">
                                          <p:stCondLst>
                                            <p:cond delay="1668"/>
                                          </p:stCondLst>
                                        </p:cTn>
                                        <p:tgtEl>
                                          <p:spTgt spid="9"/>
                                        </p:tgtEl>
                                      </p:cBhvr>
                                      <p:to x="100000" y="100000"/>
                                    </p:animScale>
                                    <p:animScale>
                                      <p:cBhvr>
                                        <p:cTn id="120" dur="26">
                                          <p:stCondLst>
                                            <p:cond delay="1808"/>
                                          </p:stCondLst>
                                        </p:cTn>
                                        <p:tgtEl>
                                          <p:spTgt spid="9"/>
                                        </p:tgtEl>
                                      </p:cBhvr>
                                      <p:to x="100000" y="95000"/>
                                    </p:animScale>
                                    <p:animScale>
                                      <p:cBhvr>
                                        <p:cTn id="121"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Hardcover</Template>
  <TotalTime>871</TotalTime>
  <Words>1005</Words>
  <Application>Microsoft Office PowerPoint</Application>
  <PresentationFormat>Widescreen</PresentationFormat>
  <Paragraphs>56</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2  Koodak</vt:lpstr>
      <vt:lpstr>2  Nazanin</vt:lpstr>
      <vt:lpstr>Times New Roman</vt:lpstr>
      <vt:lpstr>IranNastaliq</vt:lpstr>
      <vt:lpstr>Garamond</vt:lpstr>
      <vt:lpstr>Sakkal Majalla</vt:lpstr>
      <vt:lpstr>Arial</vt:lpstr>
      <vt:lpstr>Organic</vt:lpstr>
      <vt:lpstr>به نام خدا</vt:lpstr>
      <vt:lpstr>خصوصیات ظاهری شش</vt:lpstr>
      <vt:lpstr>خصوصیات ظاهری شش</vt:lpstr>
      <vt:lpstr>خصوصیات ظاهری شش</vt:lpstr>
      <vt:lpstr>تشریح و برش شش ها</vt:lpstr>
      <vt:lpstr>تشریح و برش شش ها</vt:lpstr>
      <vt:lpstr>تشریح و برش شش ها</vt:lpstr>
      <vt:lpstr>تشریح و برش شش ها</vt:lpstr>
      <vt:lpstr>تشریح و برش شش ها</vt:lpstr>
      <vt:lpstr>تشریح و برش شش ها</vt:lpstr>
      <vt:lpstr>تشریح مری</vt:lpstr>
      <vt:lpstr>تشریح مری</vt:lpstr>
      <vt:lpstr>خدا قوت و خسته نباشید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malehzadeh</dc:creator>
  <cp:lastModifiedBy>samin</cp:lastModifiedBy>
  <cp:revision>165</cp:revision>
  <dcterms:created xsi:type="dcterms:W3CDTF">2013-10-04T05:08:47Z</dcterms:created>
  <dcterms:modified xsi:type="dcterms:W3CDTF">2018-03-15T15:50:33Z</dcterms:modified>
</cp:coreProperties>
</file>