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104" autoAdjust="0"/>
  </p:normalViewPr>
  <p:slideViewPr>
    <p:cSldViewPr>
      <p:cViewPr>
        <p:scale>
          <a:sx n="60" d="100"/>
          <a:sy n="60" d="100"/>
        </p:scale>
        <p:origin x="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0ED7E7-F8FF-4579-9BBB-F4E23B90C691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E30C14-AFDC-41AB-9235-C658EDED83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105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30C14-AFDC-41AB-9235-C658EDED8370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18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187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339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179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462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96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7919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732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71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350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094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45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5286A-572F-4F59-9F2E-A3701E0402C6}" type="datetimeFigureOut">
              <a:rPr lang="fa-IR" smtClean="0"/>
              <a:t>06/25/1443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3E726-A704-4947-B5F6-6C92D0889B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791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15900"/>
            <a:ext cx="9309100" cy="729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764704"/>
            <a:ext cx="6089387" cy="101566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بسم الله الرحمن الرحیم</a:t>
            </a:r>
            <a:endParaRPr lang="fa-IR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6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b="1" dirty="0"/>
          </a:p>
        </p:txBody>
      </p:sp>
      <p:pic>
        <p:nvPicPr>
          <p:cNvPr id="6146" name="Picture 2" descr="F:\New Folder (2)\گل شقایق در صحرا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1723" y="620688"/>
            <a:ext cx="618791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FF00"/>
                </a:solidFill>
              </a:rPr>
              <a:t>شکل قرار گرفتن قافیه در قصیده و غزل</a:t>
            </a:r>
            <a:endParaRPr lang="fa-IR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524" y="1700808"/>
            <a:ext cx="9031703" cy="449353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200" b="1" dirty="0" smtClean="0">
                <a:solidFill>
                  <a:srgbClr val="00B050"/>
                </a:solidFill>
              </a:rPr>
              <a:t>----------------------------------------- +     ------------------------------------------+</a:t>
            </a:r>
          </a:p>
          <a:p>
            <a:endParaRPr lang="fa-IR" sz="2200" b="1" dirty="0">
              <a:solidFill>
                <a:srgbClr val="00B050"/>
              </a:solidFill>
            </a:endParaRPr>
          </a:p>
          <a:p>
            <a:r>
              <a:rPr lang="fa-IR" sz="2200" b="1" dirty="0" smtClean="0">
                <a:solidFill>
                  <a:srgbClr val="00B050"/>
                </a:solidFill>
              </a:rPr>
              <a:t>-----------------------------------------       -------------------------------------------+</a:t>
            </a:r>
          </a:p>
          <a:p>
            <a:endParaRPr lang="fa-IR" sz="2200" b="1" dirty="0">
              <a:solidFill>
                <a:srgbClr val="00B050"/>
              </a:solidFill>
            </a:endParaRPr>
          </a:p>
          <a:p>
            <a:r>
              <a:rPr lang="fa-IR" sz="2200" b="1" dirty="0" smtClean="0">
                <a:solidFill>
                  <a:srgbClr val="00B050"/>
                </a:solidFill>
              </a:rPr>
              <a:t>---------------------------------------          ------------------------------------------+</a:t>
            </a:r>
          </a:p>
          <a:p>
            <a:endParaRPr lang="fa-IR" sz="2200" b="1" dirty="0">
              <a:solidFill>
                <a:srgbClr val="00B050"/>
              </a:solidFill>
            </a:endParaRPr>
          </a:p>
          <a:p>
            <a:r>
              <a:rPr lang="fa-IR" sz="2200" b="1" dirty="0" smtClean="0">
                <a:solidFill>
                  <a:srgbClr val="00B050"/>
                </a:solidFill>
              </a:rPr>
              <a:t>---------------------------------------          -------------------------------------------+</a:t>
            </a:r>
          </a:p>
          <a:p>
            <a:endParaRPr lang="fa-IR" sz="2200" b="1" dirty="0">
              <a:solidFill>
                <a:srgbClr val="00B050"/>
              </a:solidFill>
            </a:endParaRPr>
          </a:p>
          <a:p>
            <a:r>
              <a:rPr lang="fa-IR" sz="2200" b="1" dirty="0" smtClean="0">
                <a:solidFill>
                  <a:srgbClr val="00B050"/>
                </a:solidFill>
              </a:rPr>
              <a:t>--------------------------------------           -------------------------------------------+</a:t>
            </a:r>
          </a:p>
          <a:p>
            <a:endParaRPr lang="fa-IR" sz="2200" b="1" dirty="0">
              <a:solidFill>
                <a:srgbClr val="00B050"/>
              </a:solidFill>
            </a:endParaRPr>
          </a:p>
          <a:p>
            <a:r>
              <a:rPr lang="fa-IR" sz="2200" b="1" dirty="0" smtClean="0">
                <a:solidFill>
                  <a:srgbClr val="00B050"/>
                </a:solidFill>
              </a:rPr>
              <a:t>--------------------------------------            -------------------------------------------+</a:t>
            </a:r>
          </a:p>
          <a:p>
            <a:endParaRPr lang="fa-IR" sz="2200" b="1" dirty="0">
              <a:solidFill>
                <a:srgbClr val="00B050"/>
              </a:solidFill>
            </a:endParaRPr>
          </a:p>
          <a:p>
            <a:r>
              <a:rPr lang="fa-IR" sz="2200" b="1" dirty="0" smtClean="0">
                <a:solidFill>
                  <a:srgbClr val="00B050"/>
                </a:solidFill>
              </a:rPr>
              <a:t>-------------------------------------             --------------------------------------------+</a:t>
            </a:r>
            <a:endParaRPr lang="fa-I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2" name="Picture 4" descr="F:\New Folder (2)\غروب آشنا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02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" y="1196752"/>
            <a:ext cx="93181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>
                <a:solidFill>
                  <a:srgbClr val="0070C0"/>
                </a:solidFill>
              </a:rPr>
              <a:t> چون نپرسی کاین تماثیل از کجا آمد پدید؟   *  چون نجویی کاین تصاویر از کجا شد آشکار؟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080" y="2708920"/>
            <a:ext cx="8346131" cy="1015663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وبلاگ :</a:t>
            </a:r>
            <a:r>
              <a:rPr lang="en-US" sz="6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razisaki.blogfa.com</a:t>
            </a:r>
            <a:endParaRPr lang="fa-IR" sz="6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5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C:\Documents and Settings\sky\My Documents\Downloads\Pic-27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2" y="7572"/>
            <a:ext cx="9231085" cy="67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49000" y="159188"/>
            <a:ext cx="800219" cy="3279104"/>
          </a:xfrm>
          <a:prstGeom prst="rect">
            <a:avLst/>
          </a:prstGeom>
          <a:noFill/>
        </p:spPr>
        <p:txBody>
          <a:bodyPr vert="vert" wrap="none" rtlCol="1">
            <a:spAutoFit/>
          </a:bodyPr>
          <a:lstStyle/>
          <a:p>
            <a:pPr lvl="0"/>
            <a:r>
              <a:rPr lang="fa-IR" sz="4000" b="1" dirty="0">
                <a:solidFill>
                  <a:srgbClr val="FFFF00"/>
                </a:solidFill>
              </a:rPr>
              <a:t>خوب جهان را ببین</a:t>
            </a:r>
          </a:p>
        </p:txBody>
      </p:sp>
    </p:spTree>
    <p:extLst>
      <p:ext uri="{BB962C8B-B14F-4D97-AF65-F5344CB8AC3E}">
        <p14:creationId xmlns:p14="http://schemas.microsoft.com/office/powerpoint/2010/main" val="25939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32656"/>
            <a:ext cx="9158514" cy="68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4984" y="159188"/>
            <a:ext cx="800219" cy="3279104"/>
          </a:xfrm>
          <a:prstGeom prst="rect">
            <a:avLst/>
          </a:prstGeom>
          <a:noFill/>
        </p:spPr>
        <p:txBody>
          <a:bodyPr vert="vert" wrap="none" rtlCol="1">
            <a:spAutoFit/>
          </a:bodyPr>
          <a:lstStyle/>
          <a:p>
            <a:pPr lvl="0"/>
            <a:r>
              <a:rPr lang="fa-IR" sz="4000" b="1" dirty="0">
                <a:solidFill>
                  <a:srgbClr val="FF0000"/>
                </a:solidFill>
              </a:rPr>
              <a:t>خوب جهان را ببین</a:t>
            </a:r>
          </a:p>
        </p:txBody>
      </p:sp>
    </p:spTree>
    <p:extLst>
      <p:ext uri="{BB962C8B-B14F-4D97-AF65-F5344CB8AC3E}">
        <p14:creationId xmlns:p14="http://schemas.microsoft.com/office/powerpoint/2010/main" val="120599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45699" y="823086"/>
            <a:ext cx="800219" cy="3240631"/>
          </a:xfrm>
          <a:prstGeom prst="rect">
            <a:avLst/>
          </a:prstGeom>
          <a:noFill/>
        </p:spPr>
        <p:txBody>
          <a:bodyPr vert="vert" wrap="none" rtlCol="1">
            <a:spAutoFit/>
          </a:bodyPr>
          <a:lstStyle/>
          <a:p>
            <a:r>
              <a:rPr lang="fa-IR" sz="4000" dirty="0" smtClean="0">
                <a:solidFill>
                  <a:srgbClr val="FFFF00"/>
                </a:solidFill>
              </a:rPr>
              <a:t>خوب جهان را ببین</a:t>
            </a:r>
            <a:endParaRPr lang="fa-IR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7" y="7374"/>
            <a:ext cx="8795320" cy="6126163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051" name="Picture 3" descr="F:\New Folder (2)\ساحل دريا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381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76672" y="674400"/>
            <a:ext cx="10081120" cy="4832092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پاورپوینت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fa-I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درس </a:t>
            </a:r>
            <a:r>
              <a:rPr lang="fa-IR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fa-I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فارسی هشتم</a:t>
            </a:r>
            <a:endParaRPr lang="fa-IR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تهیه کننده: راضی ساکی </a:t>
            </a:r>
          </a:p>
          <a:p>
            <a:endParaRPr lang="fa-IR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دبیر ناحیه 4 اهواز</a:t>
            </a:r>
          </a:p>
          <a:p>
            <a:endParaRPr lang="fa-IR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sz="4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sz="4400" b="1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 descr="F:\New Folder (2)\mk47199_picture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21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2217" y="404664"/>
            <a:ext cx="9307420" cy="5262979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1">
            <a:spAutoFit/>
          </a:bodyPr>
          <a:lstStyle/>
          <a:p>
            <a:r>
              <a:rPr lang="fa-I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اهداف درس                                          </a:t>
            </a:r>
          </a:p>
          <a:p>
            <a:r>
              <a:rPr lang="fa-I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1-تقویت نگرش مثبت نسبت به پدیده های آفرینش</a:t>
            </a:r>
          </a:p>
          <a:p>
            <a:endParaRPr lang="fa-I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a-IR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2- آشنایی بیشتر با کتاب نهج البلاغه وامام علی(ع)</a:t>
            </a:r>
          </a:p>
          <a:p>
            <a:endParaRPr lang="fa-IR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fa-I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3- آشنایی با قاآنی شیرازی</a:t>
            </a:r>
          </a:p>
          <a:p>
            <a:r>
              <a:rPr lang="fa-I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4- تقویت نگرش مثبت به خوانش متون نظم ونثر</a:t>
            </a:r>
          </a:p>
          <a:p>
            <a:r>
              <a:rPr lang="fa-IR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5- شناخت بیشتر تشبیه و ارکان آن</a:t>
            </a:r>
            <a:endParaRPr lang="fa-IR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8515"/>
            <a:ext cx="8229600" cy="1143000"/>
          </a:xfrm>
        </p:spPr>
        <p:txBody>
          <a:bodyPr/>
          <a:lstStyle/>
          <a:p>
            <a:endParaRPr lang="fa-IR"/>
          </a:p>
        </p:txBody>
      </p:sp>
      <p:pic>
        <p:nvPicPr>
          <p:cNvPr id="4098" name="Picture 2" descr="F:\New Folder (2)\4435651-l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577"/>
            <a:ext cx="9143999" cy="69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9128" y="418541"/>
            <a:ext cx="5178084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000" b="1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endParaRPr lang="fa-IR" sz="4000" b="1" dirty="0" smtClean="0">
              <a:solidFill>
                <a:srgbClr val="FF0000"/>
              </a:solidFill>
            </a:endParaRPr>
          </a:p>
          <a:p>
            <a:endParaRPr lang="fa-IR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548086"/>
              </p:ext>
            </p:extLst>
          </p:nvPr>
        </p:nvGraphicFramePr>
        <p:xfrm>
          <a:off x="1475657" y="-40888"/>
          <a:ext cx="5760640" cy="69127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80320"/>
                <a:gridCol w="2880320"/>
              </a:tblGrid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rgbClr val="FF0000"/>
                          </a:solidFill>
                        </a:rPr>
                        <a:t>واژه</a:t>
                      </a:r>
                      <a:endParaRPr lang="fa-IR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معنی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            بی همتا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بی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</a:rPr>
                        <a:t> مانند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حدقه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مردمک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</a:rPr>
                        <a:t> چشم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دفع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راندن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عظمت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بزرگی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رویید</a:t>
                      </a:r>
                      <a:r>
                        <a:rPr lang="fa-IR" sz="2400" b="1" baseline="0" dirty="0" smtClean="0">
                          <a:solidFill>
                            <a:srgbClr val="FF0000"/>
                          </a:solidFill>
                        </a:rPr>
                        <a:t> نی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هرچه در زمین می روید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خزان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پاییز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زر ناب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طلای خالص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نژند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سرد وبی روح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نغز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نیکو وخوب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کامکار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زیبا وخوش بخت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تماثیل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شکل</a:t>
                      </a:r>
                      <a:r>
                        <a:rPr lang="fa-IR" sz="2400" b="1" baseline="0" dirty="0" smtClean="0">
                          <a:solidFill>
                            <a:srgbClr val="FFFF00"/>
                          </a:solidFill>
                        </a:rPr>
                        <a:t> ها وتصاویر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هجر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دوری،جدایی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صورتگر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نقّاش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460851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صفحه ی هستی</a:t>
                      </a:r>
                      <a:endParaRPr lang="fa-IR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FF00"/>
                          </a:solidFill>
                        </a:rPr>
                        <a:t>جهان </a:t>
                      </a:r>
                      <a:endParaRPr lang="fa-IR" sz="24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24105" y="164748"/>
            <a:ext cx="861774" cy="4367541"/>
          </a:xfrm>
          <a:prstGeom prst="rect">
            <a:avLst/>
          </a:prstGeom>
          <a:noFill/>
        </p:spPr>
        <p:txBody>
          <a:bodyPr vert="vert" wrap="none" rtlCol="1">
            <a:spAutoFit/>
          </a:bodyPr>
          <a:lstStyle/>
          <a:p>
            <a:r>
              <a:rPr lang="fa-IR" sz="4400" b="1" dirty="0" smtClean="0">
                <a:solidFill>
                  <a:srgbClr val="00B0F0"/>
                </a:solidFill>
              </a:rPr>
              <a:t>معنی واژگان مهم درس</a:t>
            </a:r>
            <a:endParaRPr lang="fa-IR" sz="4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67544" y="0"/>
            <a:ext cx="8229600" cy="116632"/>
          </a:xfrm>
        </p:spPr>
        <p:txBody>
          <a:bodyPr>
            <a:normAutofit fontScale="90000"/>
          </a:bodyPr>
          <a:lstStyle/>
          <a:p>
            <a:endParaRPr lang="fa-IR"/>
          </a:p>
        </p:txBody>
      </p:sp>
      <p:pic>
        <p:nvPicPr>
          <p:cNvPr id="1026" name="Picture 2" descr="F:\New Folder (2)\_______2 (18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700" y="188640"/>
            <a:ext cx="98176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                                                                </a:t>
            </a:r>
            <a:endParaRPr lang="fa-IR" sz="24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7616" y="0"/>
            <a:ext cx="2371163" cy="646331"/>
          </a:xfrm>
          <a:prstGeom prst="rect">
            <a:avLst/>
          </a:prstGeom>
          <a:noFill/>
        </p:spPr>
        <p:txBody>
          <a:bodyPr wrap="none" rtlCol="1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a-IR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صورتگر ماهر</a:t>
            </a:r>
            <a:endParaRPr lang="fa-IR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4489" y="836712"/>
            <a:ext cx="1847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-203693" y="650305"/>
            <a:ext cx="9445278" cy="452431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راستی را کس نمی داند که در فصل بهار  *   از کجا گردد پدیدار، این همه نقش ونگار؟</a:t>
            </a:r>
          </a:p>
          <a:p>
            <a:endParaRPr lang="fa-IR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عقل ها حیران شود کز خاک تاریک نژند  *   چون برآید این همه  گل های نغز کامکار؟</a:t>
            </a:r>
          </a:p>
          <a:p>
            <a:endParaRPr lang="fa-I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چون نپرسی کاین تماثیل از کجا آمد پدید؟   *  چون نجویی کاین تصاویر از کجا شد آشکار؟</a:t>
            </a:r>
          </a:p>
          <a:p>
            <a:endParaRPr lang="fa-IR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برق از شوق که می خندد بدین سان قاه قاه*    ابر از هجر که می گرید بدین سان زار زار؟</a:t>
            </a:r>
          </a:p>
          <a:p>
            <a:endParaRPr lang="fa-IR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fa-I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کیست آن صورتگر ماهر که بی تقلید غیر*  این همه صورت برد بر صفحه ی هستی به کار؟</a:t>
            </a:r>
            <a:endParaRPr lang="fa-IR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71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050" name="Picture 2" descr="F:\New Folder (2)\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9345" y="692696"/>
            <a:ext cx="1454245" cy="523220"/>
          </a:xfrm>
          <a:prstGeom prst="rect">
            <a:avLst/>
          </a:prstGeom>
          <a:noFill/>
        </p:spPr>
        <p:txBody>
          <a:bodyPr wrap="none" rtlCol="1">
            <a:prstTxWarp prst="textWave2">
              <a:avLst/>
            </a:prstTxWarp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معنی ابیات</a:t>
            </a:r>
            <a:endParaRPr lang="fa-IR" sz="28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401" y="1484784"/>
            <a:ext cx="9246627" cy="50167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1- واقعا کسی نمی داند که در فصل بهار ،این همه نقش ونگار زیبا </a:t>
            </a:r>
          </a:p>
          <a:p>
            <a:endParaRPr lang="fa-I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از کجا پیدا می شوند.</a:t>
            </a:r>
          </a:p>
          <a:p>
            <a:endParaRPr lang="fa-I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2-عقل انسان ها حیران می شودکه چگونه از خاک تیره ی سرد و بی روح این همه گل های خوب کامروا می روید؟</a:t>
            </a:r>
          </a:p>
          <a:p>
            <a:endParaRPr lang="fa-I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 چرا از خودت نمی پرسی و تحقیقی نمی کنی که این همه شکل و</a:t>
            </a:r>
          </a:p>
          <a:p>
            <a:endParaRPr lang="fa-I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fa-IR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تصویر از کجا پیدا و پدیدار می شود</a:t>
            </a:r>
            <a:endParaRPr lang="fa-IR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01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5" name="Picture 3" descr="F:\New Folder (2)\تصویر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91991" y="908720"/>
            <a:ext cx="9413218" cy="4031873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1">
            <a:spAutoFit/>
          </a:bodyPr>
          <a:lstStyle/>
          <a:p>
            <a:r>
              <a:rPr lang="fa-IR" dirty="0" smtClean="0"/>
              <a:t> </a:t>
            </a:r>
            <a:r>
              <a:rPr lang="fa-IR" sz="3200" b="1" dirty="0" smtClean="0">
                <a:solidFill>
                  <a:srgbClr val="FFC000"/>
                </a:solidFill>
              </a:rPr>
              <a:t>4- برق آسمان از شوق دیدار چه کسی این طور قهقهه می زند و ابر</a:t>
            </a:r>
          </a:p>
          <a:p>
            <a:endParaRPr lang="fa-IR" sz="3200" b="1" dirty="0">
              <a:solidFill>
                <a:srgbClr val="FFC000"/>
              </a:solidFill>
            </a:endParaRPr>
          </a:p>
          <a:p>
            <a:r>
              <a:rPr lang="fa-IR" sz="3200" b="1" dirty="0" smtClean="0">
                <a:solidFill>
                  <a:srgbClr val="FFC000"/>
                </a:solidFill>
              </a:rPr>
              <a:t>     از دوری و فراق چه کسی این طور سخت و شدید ،گریه می کند؟</a:t>
            </a:r>
          </a:p>
          <a:p>
            <a:endParaRPr lang="fa-IR" sz="3200" b="1" dirty="0">
              <a:solidFill>
                <a:srgbClr val="FFC000"/>
              </a:solidFill>
            </a:endParaRPr>
          </a:p>
          <a:p>
            <a:endParaRPr lang="fa-IR" sz="3200" b="1" dirty="0" smtClean="0">
              <a:solidFill>
                <a:srgbClr val="FFC000"/>
              </a:solidFill>
            </a:endParaRPr>
          </a:p>
          <a:p>
            <a:r>
              <a:rPr lang="fa-IR" sz="3200" b="1" dirty="0" smtClean="0">
                <a:solidFill>
                  <a:srgbClr val="FFC000"/>
                </a:solidFill>
              </a:rPr>
              <a:t>5- چه کسی است آن نقّاش ماهری که بدون تقلید از دیگران این همه</a:t>
            </a:r>
          </a:p>
          <a:p>
            <a:endParaRPr lang="fa-IR" sz="3200" b="1" dirty="0">
              <a:solidFill>
                <a:srgbClr val="FFC000"/>
              </a:solidFill>
            </a:endParaRPr>
          </a:p>
          <a:p>
            <a:r>
              <a:rPr lang="fa-IR" sz="3200" b="1" dirty="0" smtClean="0">
                <a:solidFill>
                  <a:srgbClr val="FFC000"/>
                </a:solidFill>
              </a:rPr>
              <a:t>عکس و تصویر را در صفحه ی عالم هستی به کار می برد؟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70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F:\New Folder (2)\پاييز£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0"/>
            <a:ext cx="91440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52120" y="33265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3836111" y="836712"/>
            <a:ext cx="262764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0070C0"/>
                </a:solidFill>
              </a:rPr>
              <a:t>قا آنی شیرازی</a:t>
            </a:r>
            <a:endParaRPr lang="fa-IR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2029490"/>
            <a:ext cx="8933195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میرزا حبیب الله شیرازی متخلّص به قا آنی از شاعران دوره ی </a:t>
            </a:r>
          </a:p>
          <a:p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قاجار است. هنر او در قصیده سرایی و انتخاب واژگان خوش </a:t>
            </a:r>
          </a:p>
          <a:p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آهنگ وتوصیف نیکو است. اثر او «پریشان» نام دارد که به </a:t>
            </a:r>
          </a:p>
          <a:p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شیوه ی گلستان سعدی نوشته شده است.آرامگاه او در جوار </a:t>
            </a:r>
          </a:p>
          <a:p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fa-I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حضرت عبد العظیم در ری است.</a:t>
            </a:r>
          </a:p>
          <a:p>
            <a:endParaRPr lang="fa-I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123" name="Picture 3" descr="F:\New Folder (2)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50800"/>
            <a:ext cx="9291653" cy="69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80036" y="476672"/>
            <a:ext cx="1096775" cy="646331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1">
            <a:prstTxWarp prst="textDeflate">
              <a:avLst/>
            </a:prstTxWarp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قصیده</a:t>
            </a:r>
            <a:endParaRPr lang="fa-IR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64" y="1700808"/>
            <a:ext cx="9006055" cy="48320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800" b="1" dirty="0" smtClean="0">
                <a:solidFill>
                  <a:srgbClr val="00B0F0"/>
                </a:solidFill>
              </a:rPr>
              <a:t>اگر مصراع اول شعری با تمام مصراع های دوم ابیاتش هم قافیه باشد به آن</a:t>
            </a:r>
          </a:p>
          <a:p>
            <a:endParaRPr lang="fa-IR" sz="2800" b="1" dirty="0">
              <a:solidFill>
                <a:srgbClr val="00B0F0"/>
              </a:solidFill>
            </a:endParaRPr>
          </a:p>
          <a:p>
            <a:r>
              <a:rPr lang="fa-IR" sz="2800" b="1" dirty="0" smtClean="0">
                <a:solidFill>
                  <a:srgbClr val="00B0F0"/>
                </a:solidFill>
              </a:rPr>
              <a:t>غزل و قصیده می گویند منتهی اگر تعداد ابیاتش حداقل 5 و حداکثر15 بیت </a:t>
            </a:r>
          </a:p>
          <a:p>
            <a:endParaRPr lang="fa-IR" sz="2800" b="1" dirty="0">
              <a:solidFill>
                <a:srgbClr val="00B0F0"/>
              </a:solidFill>
            </a:endParaRPr>
          </a:p>
          <a:p>
            <a:r>
              <a:rPr lang="fa-IR" sz="2800" b="1" dirty="0" smtClean="0">
                <a:solidFill>
                  <a:srgbClr val="00B0F0"/>
                </a:solidFill>
              </a:rPr>
              <a:t>باشد وموضوعی احساسی و عاشقانه داشته باشد،غزل است واگر بیش از</a:t>
            </a:r>
          </a:p>
          <a:p>
            <a:endParaRPr lang="fa-IR" sz="2800" b="1" dirty="0">
              <a:solidFill>
                <a:srgbClr val="00B0F0"/>
              </a:solidFill>
            </a:endParaRPr>
          </a:p>
          <a:p>
            <a:r>
              <a:rPr lang="fa-IR" sz="2800" b="1" dirty="0" smtClean="0">
                <a:solidFill>
                  <a:srgbClr val="00B0F0"/>
                </a:solidFill>
              </a:rPr>
              <a:t>15 بیت باشد و موضوعاتی چون مدح و ستایش و وصف ،پند واندرز و</a:t>
            </a:r>
          </a:p>
          <a:p>
            <a:endParaRPr lang="fa-IR" sz="2800" b="1" dirty="0">
              <a:solidFill>
                <a:srgbClr val="00B0F0"/>
              </a:solidFill>
            </a:endParaRPr>
          </a:p>
          <a:p>
            <a:r>
              <a:rPr lang="fa-IR" sz="2800" b="1" dirty="0" smtClean="0">
                <a:solidFill>
                  <a:srgbClr val="00B0F0"/>
                </a:solidFill>
              </a:rPr>
              <a:t>شکایت داشته باشد ،قصیده است.</a:t>
            </a:r>
          </a:p>
          <a:p>
            <a:endParaRPr lang="fa-IR" sz="2800" b="1" dirty="0">
              <a:solidFill>
                <a:srgbClr val="00B0F0"/>
              </a:solidFill>
            </a:endParaRPr>
          </a:p>
          <a:p>
            <a:endParaRPr lang="fa-I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2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 درس2 فارسی هشتم ابتدایی</Template>
  <TotalTime>0</TotalTime>
  <Words>534</Words>
  <Application>Microsoft Office PowerPoint</Application>
  <PresentationFormat>On-screen Show (4:3)</PresentationFormat>
  <Paragraphs>118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2022-01-28T11:45:55Z</dcterms:created>
  <dcterms:modified xsi:type="dcterms:W3CDTF">2022-01-28T11:46:27Z</dcterms:modified>
</cp:coreProperties>
</file>