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310" r:id="rId5"/>
    <p:sldId id="261" r:id="rId6"/>
    <p:sldId id="262" r:id="rId7"/>
    <p:sldId id="263" r:id="rId8"/>
    <p:sldId id="260" r:id="rId9"/>
    <p:sldId id="269" r:id="rId10"/>
    <p:sldId id="300" r:id="rId11"/>
    <p:sldId id="301" r:id="rId12"/>
    <p:sldId id="311" r:id="rId13"/>
    <p:sldId id="302" r:id="rId14"/>
    <p:sldId id="264" r:id="rId15"/>
    <p:sldId id="297" r:id="rId16"/>
    <p:sldId id="303" r:id="rId17"/>
    <p:sldId id="265" r:id="rId18"/>
    <p:sldId id="304" r:id="rId19"/>
    <p:sldId id="266" r:id="rId20"/>
    <p:sldId id="267" r:id="rId21"/>
    <p:sldId id="299" r:id="rId22"/>
    <p:sldId id="268" r:id="rId23"/>
    <p:sldId id="259" r:id="rId24"/>
    <p:sldId id="298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312" r:id="rId35"/>
    <p:sldId id="313" r:id="rId36"/>
    <p:sldId id="279" r:id="rId37"/>
    <p:sldId id="280" r:id="rId38"/>
    <p:sldId id="281" r:id="rId39"/>
    <p:sldId id="282" r:id="rId40"/>
    <p:sldId id="305" r:id="rId41"/>
    <p:sldId id="306" r:id="rId42"/>
    <p:sldId id="307" r:id="rId43"/>
    <p:sldId id="308" r:id="rId44"/>
    <p:sldId id="309" r:id="rId4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28B"/>
    <a:srgbClr val="F187AF"/>
    <a:srgbClr val="FFFF00"/>
    <a:srgbClr val="FA9D40"/>
    <a:srgbClr val="E9277F"/>
    <a:srgbClr val="37DEF5"/>
    <a:srgbClr val="FFFFFF"/>
    <a:srgbClr val="FF66CC"/>
    <a:srgbClr val="0FB117"/>
    <a:srgbClr val="EC5A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3" autoAdjust="0"/>
    <p:restoredTop sz="92857" autoAdjust="0"/>
  </p:normalViewPr>
  <p:slideViewPr>
    <p:cSldViewPr>
      <p:cViewPr>
        <p:scale>
          <a:sx n="46" d="100"/>
          <a:sy n="46" d="100"/>
        </p:scale>
        <p:origin x="-63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AC9EB2-5F2A-4D09-96D6-2ED7C7962EE2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EA783F-0699-43FC-AD8F-5A685F6CDAD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A783F-0699-43FC-AD8F-5A685F6CDADE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ختمذ تن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A783F-0699-43FC-AD8F-5A685F6CDADE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  <p:sndAc>
      <p:stSnd loop="1">
        <p:snd r:embed="rId1" name="coin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DC22-F779-4504-8A3F-A67B1C935649}" type="datetimeFigureOut">
              <a:rPr lang="fa-IR" smtClean="0"/>
              <a:pPr/>
              <a:t>1436/04/12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263F-A330-4489-BEE2-88824B0ED99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  <p:sndAc>
      <p:stSnd loop="1">
        <p:snd r:embed="rId13" name="coin.wav" builtIn="1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f-love-Amazing-ir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1604" y="0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905"/>
                <a:solidFill>
                  <a:srgbClr val="CC2A73"/>
                </a:solidFill>
                <a:effectLst>
                  <a:glow rad="228600">
                    <a:srgbClr val="E6527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به نام خداوند بخشنده مهربان</a:t>
            </a:r>
            <a:endParaRPr lang="en-US" sz="5400" b="1" cap="none" spc="0" dirty="0">
              <a:ln w="1905"/>
              <a:solidFill>
                <a:srgbClr val="CC2A73"/>
              </a:solidFill>
              <a:effectLst>
                <a:glow rad="228600">
                  <a:srgbClr val="E6527C"/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Tm="180000">
    <p:fade thruBlk="1"/>
    <p:sndAc>
      <p:stSnd loop="1">
        <p:snd r:embed="rId2" name="زیبا 2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5852" y="0"/>
            <a:ext cx="405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میدان نقش جهان</a:t>
            </a:r>
            <a:endParaRPr lang="en-US" sz="5400" b="1" cap="none" spc="0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hecker dir="vert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بازار میدان نقش جهان</a:t>
            </a:r>
            <a:endParaRPr lang="en-US" sz="5400" b="1" cap="none" spc="0" dirty="0">
              <a:ln w="1905">
                <a:solidFill>
                  <a:srgbClr val="92D050"/>
                </a:solidFill>
              </a:ln>
              <a:solidFill>
                <a:srgbClr val="FFFF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hecker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70" y="5357826"/>
            <a:ext cx="5346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بازار میدان نقش جهان</a:t>
            </a:r>
            <a:endParaRPr lang="en-US" sz="5400" b="1" cap="none" spc="0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lumMod val="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4357694"/>
            <a:ext cx="5657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E9277F"/>
                  </a:solidFill>
                </a:ln>
                <a:solidFill>
                  <a:srgbClr val="37DEF5"/>
                </a:solidFill>
                <a:effectLst>
                  <a:glow rad="228600">
                    <a:srgbClr val="F187AF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حوض میدان نقش جهان</a:t>
            </a:r>
            <a:endParaRPr lang="en-US" sz="5400" b="1" cap="none" spc="0" dirty="0">
              <a:ln w="1905">
                <a:solidFill>
                  <a:srgbClr val="E9277F"/>
                </a:solidFill>
              </a:ln>
              <a:solidFill>
                <a:srgbClr val="37DEF5"/>
              </a:solidFill>
              <a:effectLst>
                <a:glow rad="228600">
                  <a:srgbClr val="F187AF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blinds dir="vert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143116"/>
            <a:ext cx="9144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905">
                  <a:solidFill>
                    <a:srgbClr val="E9277F"/>
                  </a:solidFill>
                </a:ln>
                <a:solidFill>
                  <a:srgbClr val="E927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مسجد به فرمان شاه عباس ساخته شد تا شیخ لطف الله که عالم بزرگی بود ، در ان نماز جماعت برگزار کند و تربیت و تدریس شاگردان بپردازد . ساختن این مسجد حدود 18 سال طول کشید . مسجد شیخ لطف الله گنبد بسیار زیبایی دارد که بر روی ان کاشی کاری های بی نظیری دیده می شود . گنبد یکی از نشانه های معماری اسلامی است . </a:t>
            </a:r>
            <a:endParaRPr lang="en-US" sz="4000" b="1" cap="none" spc="0" dirty="0">
              <a:ln w="1905">
                <a:solidFill>
                  <a:srgbClr val="E9277F"/>
                </a:solidFill>
              </a:ln>
              <a:solidFill>
                <a:srgbClr val="E9277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5918" y="785794"/>
            <a:ext cx="4943982" cy="9233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EC428B"/>
                  </a:solidFill>
                </a:ln>
                <a:solidFill>
                  <a:srgbClr val="EC428B"/>
                </a:solidFill>
                <a:effectLst>
                  <a:glow rad="228600">
                    <a:srgbClr val="EC428B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مسجد شیخ لطف الله </a:t>
            </a:r>
            <a:endParaRPr lang="en-US" sz="5400" b="1" cap="none" spc="0" dirty="0">
              <a:ln w="1905">
                <a:solidFill>
                  <a:srgbClr val="EC428B"/>
                </a:solidFill>
              </a:ln>
              <a:solidFill>
                <a:srgbClr val="EC428B"/>
              </a:solidFill>
              <a:effectLst>
                <a:glow rad="228600">
                  <a:srgbClr val="EC428B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3" name="Picture 12" descr="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"/>
            <a:ext cx="650816" cy="2285992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butterfl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0"/>
            <a:ext cx="1378986" cy="1514180"/>
          </a:xfrm>
          <a:prstGeom prst="rect">
            <a:avLst/>
          </a:prstGeom>
        </p:spPr>
      </p:pic>
      <p:pic>
        <p:nvPicPr>
          <p:cNvPr id="7" name="Picture 6" descr="butterfl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1357322" cy="149039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455374">
            <a:off x="4874518" y="499346"/>
            <a:ext cx="45470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گنبد مسجد شیخ لطف الله</a:t>
            </a:r>
            <a:endParaRPr lang="en-US" sz="5400" b="1" cap="none" spc="0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" name="Picture 5" descr="گنبد شیخ لطف الل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366171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داخل گنبد مسجد شیخ لطف الل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28934"/>
            <a:ext cx="350046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u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سجد شیخ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308" y="2643182"/>
            <a:ext cx="5051352" cy="3514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lumMod val="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شیخ لطف الل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285860"/>
            <a:ext cx="3314893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C428B"/>
            </a:solidFill>
          </a:ln>
          <a:effectLst>
            <a:glow rad="228600">
              <a:srgbClr val="F187AF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643306" y="357166"/>
            <a:ext cx="5500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0541" cmpd="sng">
                  <a:solidFill>
                    <a:srgbClr val="EC428B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rgbClr val="F187AF"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مسجد شیخ لطف الله</a:t>
            </a:r>
            <a:endParaRPr lang="en-US" sz="5400" b="1" cap="none" spc="0" dirty="0">
              <a:ln w="10541" cmpd="sng">
                <a:solidFill>
                  <a:srgbClr val="EC428B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rgbClr val="F187AF">
                    <a:alpha val="4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7" name="Picture 6" descr="pichak.net-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1500174"/>
            <a:ext cx="5105426" cy="952505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9381" y="0"/>
            <a:ext cx="61253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مسجد امام  مسجد جامع عباسی </a:t>
            </a:r>
            <a:endParaRPr lang="en-US" sz="4400" b="1" cap="none" spc="0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مسجد نیز از شاهکار های معماری اسلامی محسوب می شود . مسجد امام چهار ایوان در چهار جهت جغرافیایی دارد . هریک از مناره های مسجد بیش از 40 متر ارتفاع دارند . داخل این مناره ها یا گلدسته ها پلکان های مارپیچ وجود دارد که از ان بالا می رفتند که اذان بگویند یا خبر رسانی کنند . مشهور است همراه با ساخته شدن مسجد امام ، معادن سنگ مرمر اطراف این شهر کشف شده است و از این سنگ ها در بنای مسجد استفادی کردند . در این مسجد کتیبه هایی بر روی گنبد ، محراب و مناره ها دیده می شود . </a:t>
            </a:r>
            <a:r>
              <a:rPr lang="fa-IR" sz="3600" b="1" cap="none" spc="0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کتیبه</a:t>
            </a:r>
            <a:r>
              <a:rPr lang="fa-IR" sz="2800" b="1" cap="none" spc="0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نوشته هایی بر روی سنگ ، کاشی و مانند ان است . معمولا در کتیبه های دوره ی اسلامی ، آیات قران ، دعا و نام امامان بزرگوار را با خط خوش نوشته اند . برخی کتیبه های مسجد امام به قلم استاد علیرضاعباسی خطاط مشهور نوشته شده است . در سقف ایوان ، گچ بری های تزیینی زیبایی دیده می شود . </a:t>
            </a:r>
            <a:endParaRPr lang="en-US" sz="2800" b="1" cap="none" spc="0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سجد اما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3133304" cy="2806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glow rad="228600">
              <a:srgbClr val="0070C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28596" y="0"/>
            <a:ext cx="7470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مسجد امام  مسجد جامع عباسی </a:t>
            </a:r>
            <a:endParaRPr lang="en-US" sz="5400" b="1" cap="none" spc="0" dirty="0">
              <a:ln w="1905"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7" name="Picture 6" descr="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68" y="428604"/>
            <a:ext cx="1381132" cy="4143396"/>
          </a:xfrm>
          <a:prstGeom prst="rect">
            <a:avLst/>
          </a:prstGeom>
        </p:spPr>
      </p:pic>
      <p:pic>
        <p:nvPicPr>
          <p:cNvPr id="8" name="Picture 7" descr="مسجد اما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500174"/>
            <a:ext cx="2527513" cy="2552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مسجد ام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429132"/>
            <a:ext cx="2571768" cy="193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rgbClr val="FFC0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-1000156"/>
            <a:ext cx="11215766" cy="9144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4942" y="714356"/>
            <a:ext cx="3336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E9277F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کاخ عالی قاپو</a:t>
            </a:r>
            <a:endParaRPr lang="en-US" sz="5400" b="1" cap="none" spc="0" dirty="0">
              <a:ln w="1905">
                <a:solidFill>
                  <a:srgbClr val="FFFF00"/>
                </a:solidFill>
              </a:ln>
              <a:solidFill>
                <a:srgbClr val="E9277F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2056686"/>
            <a:ext cx="714380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300" b="1" cap="none" spc="0" dirty="0" smtClean="0">
                <a:ln w="1905">
                  <a:solidFill>
                    <a:srgbClr val="E9277F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کاخ در 6 طبقه ساخته شده است و حدود 50 اتاق دارد . شاه عباس در این مکان به امور کشور می پرداخت و دستورات لازم را صادر می کرد و در تالار های ان از مهمانان پذیرایی می کرد . شاه و درباریان از ایوان این کاخ ، چوگان بازی ، جشن ها یا رژه های سربازان را در میدان امام { نقش جهان  } ، تماشا می کردند . در داخل تالار ها و اتاق ها ، نقاشی های مینیاتوری زیبایی که کار استار رضا عباسی است ، دیده می شود . </a:t>
            </a:r>
            <a:endParaRPr lang="en-US" sz="3300" b="1" cap="none" spc="0" dirty="0">
              <a:ln w="1905">
                <a:solidFill>
                  <a:srgbClr val="E9277F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_567662001294707259_taknaz_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720" y="428604"/>
            <a:ext cx="3049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6F76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کلاس ششم دبستان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6F76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4" y="0"/>
            <a:ext cx="3568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A6F76F"/>
                </a:solidFill>
                <a:effectLst>
                  <a:glow rad="228600">
                    <a:srgbClr val="92D050"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تعلیمات اجتماعی</a:t>
            </a:r>
            <a:endParaRPr lang="en-US" sz="40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A6F76F"/>
              </a:solidFill>
              <a:effectLst>
                <a:glow rad="228600">
                  <a:srgbClr val="92D050">
                    <a:alpha val="4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6446" y="1071546"/>
            <a:ext cx="2314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درس 11</a:t>
            </a:r>
            <a:endParaRPr lang="en-US" sz="5400" b="1" cap="none" spc="0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rgbClr val="92D050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48" y="2071678"/>
            <a:ext cx="4536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300" dirty="0" smtClean="0">
                <a:ln w="11430" cmpd="sng">
                  <a:solidFill>
                    <a:srgbClr val="36B1CA"/>
                  </a:solidFill>
                  <a:prstDash val="solid"/>
                  <a:miter lim="800000"/>
                </a:ln>
                <a:solidFill>
                  <a:srgbClr val="9BEE36"/>
                </a:solidFill>
                <a:effectLst>
                  <a:glow rad="228600">
                    <a:srgbClr val="FA8A6C"/>
                  </a:glow>
                  <a:reflection blurRad="6350" stA="55000" endA="50" endPos="85000" dist="60007" dir="5400000" sy="-100000" algn="bl" rotWithShape="0"/>
                </a:effectLst>
              </a:rPr>
              <a:t>اصفهان،نصف جهان</a:t>
            </a:r>
            <a:endParaRPr lang="en-US" sz="4400" b="1" cap="none" spc="300" dirty="0">
              <a:ln w="11430" cmpd="sng">
                <a:solidFill>
                  <a:srgbClr val="36B1CA"/>
                </a:solidFill>
                <a:prstDash val="solid"/>
                <a:miter lim="800000"/>
              </a:ln>
              <a:solidFill>
                <a:srgbClr val="9BEE36"/>
              </a:solidFill>
              <a:effectLst>
                <a:glow rad="228600">
                  <a:srgbClr val="FA8A6C"/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58671">
            <a:off x="5558534" y="513049"/>
            <a:ext cx="3528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 کاخ عالی قاپو</a:t>
            </a:r>
            <a:endParaRPr lang="en-US" sz="5400" b="1" cap="none" spc="0" dirty="0">
              <a:ln w="1905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" name="Picture 5" descr="کاخ عالی قاپ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3571868" cy="4757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428868"/>
            <a:ext cx="323852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7830" y="0"/>
            <a:ext cx="3336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کاخ عالی قاپو</a:t>
            </a:r>
            <a:endParaRPr lang="en-US" sz="54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FF00">
                    <a:alpha val="4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" name="Picture 4" descr="alighapoo-1-15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2928953" cy="2928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lighapoo-6-150x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285860"/>
            <a:ext cx="321471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3929066"/>
            <a:ext cx="3623113" cy="240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40" y="500042"/>
            <a:ext cx="10619419" cy="7364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42974" y="1071546"/>
            <a:ext cx="106545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905">
                  <a:solidFill>
                    <a:srgbClr val="F187AF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نام های اصفهان از روزگاران کهن تا به امروز</a:t>
            </a:r>
            <a:endParaRPr lang="en-US" sz="3600" b="1" cap="none" spc="0" dirty="0">
              <a:ln w="1905">
                <a:solidFill>
                  <a:srgbClr val="F187AF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2000240"/>
            <a:ext cx="67151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905">
                  <a:solidFill>
                    <a:srgbClr val="F187AF"/>
                  </a:solidFill>
                </a:ln>
                <a:solidFill>
                  <a:srgbClr val="E927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اپادانا _ اصف هادو _ اسباهان _ اسپاهان _ اسپانتا _ اسپدان _ اسپینر _ اسفاهان _ اصپدانه _ بسفاهان _ پارتاک _ پاری _ پرتیکان _ صبی _ دارالیهودی _ رشورجی _ سپانه _ شهرستان _ گابا _ گابیان _ نصف جهان </a:t>
            </a:r>
            <a:endParaRPr lang="en-US" sz="3600" b="1" cap="none" spc="0" dirty="0">
              <a:ln w="1905">
                <a:solidFill>
                  <a:srgbClr val="F187AF"/>
                </a:solidFill>
              </a:ln>
              <a:solidFill>
                <a:srgbClr val="E9277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20"/>
            <a:ext cx="9144000" cy="6830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348" y="1285860"/>
            <a:ext cx="80724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خوشا روزی که منزل در سواد اسفهان سازم </a:t>
            </a:r>
            <a:endParaRPr lang="en-US" sz="4400" b="1" cap="none" spc="0" dirty="0">
              <a:ln w="1905">
                <a:solidFill>
                  <a:srgbClr val="92D05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290" y="4000504"/>
            <a:ext cx="71483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وصف زنده رودش خامه را رطب اللسان سازم</a:t>
            </a:r>
            <a:endParaRPr lang="en-US" sz="4400" b="1" cap="none" spc="0" dirty="0">
              <a:ln w="1905">
                <a:solidFill>
                  <a:srgbClr val="92D05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" name="Picture 4" descr="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000372"/>
            <a:ext cx="5857916" cy="914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7356" y="1571612"/>
            <a:ext cx="62921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از ان پس ز کشور مهان جهان</a:t>
            </a:r>
            <a:endParaRPr lang="en-US" sz="48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" name="Picture 5" descr="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857496"/>
            <a:ext cx="6000792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4546" y="4357694"/>
            <a:ext cx="5618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برفتند یکسر سوی اصفهان</a:t>
            </a:r>
            <a:endParaRPr lang="en-US" sz="48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zoom dir="in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88" y="-1071594"/>
            <a:ext cx="10715700" cy="9001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72" y="1000108"/>
            <a:ext cx="792961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احتمالا از عصر ساسانیان که سپاهان (اسپاهان ) در دشت حاصلخیز اطراف شهر گرد امدند به این نام خوانده شده . در زمان اولین حکمران صفوی در قرن دهم ه ق اصفهان از مراکز مهم تجارت و صنعت گردید . در اوایل قرن یازدهم ( 1006 ه ق ) پایتخت شاه عباس از قزوین به اصفهان انتقال یافت و تقریبا یک قرن و نیم این شهر پایتخت سلسله  صفوی بود . </a:t>
            </a:r>
            <a:endParaRPr lang="en-US" sz="4000" b="1" cap="none" spc="0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3"/>
            <a:ext cx="9143999" cy="6848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9277F"/>
            </a:solidFill>
          </a:ln>
          <a:effectLst>
            <a:glow rad="228600">
              <a:srgbClr val="E9277F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28596" y="1428736"/>
            <a:ext cx="7556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>
                  <a:solidFill>
                    <a:srgbClr val="F187AF"/>
                  </a:solidFill>
                </a:ln>
                <a:solidFill>
                  <a:srgbClr val="E9277F"/>
                </a:solidFill>
                <a:effectLst>
                  <a:glow rad="228600">
                    <a:srgbClr val="F187AF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میدان نقش جهان در قسمت شمال شرقی</a:t>
            </a:r>
            <a:endParaRPr lang="en-US" sz="4400" b="1" cap="none" spc="0" dirty="0">
              <a:ln w="1905">
                <a:solidFill>
                  <a:srgbClr val="F187AF"/>
                </a:solidFill>
              </a:ln>
              <a:solidFill>
                <a:srgbClr val="E9277F"/>
              </a:solidFill>
              <a:effectLst>
                <a:glow rad="228600">
                  <a:srgbClr val="F187AF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43116"/>
            <a:ext cx="79581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905">
                  <a:solidFill>
                    <a:srgbClr val="F187AF"/>
                  </a:solidFill>
                </a:ln>
                <a:solidFill>
                  <a:srgbClr val="E9277F"/>
                </a:solidFill>
                <a:effectLst>
                  <a:glow rad="228600">
                    <a:srgbClr val="F187AF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دوره ی صفویه شاه عباس دوم چهار طرف ان را بنا های زیبا قرار داد .</a:t>
            </a:r>
            <a:endParaRPr lang="en-US" sz="4400" b="1" cap="none" spc="0" dirty="0">
              <a:ln w="1905">
                <a:solidFill>
                  <a:srgbClr val="F187AF"/>
                </a:solidFill>
              </a:ln>
              <a:solidFill>
                <a:srgbClr val="E9277F"/>
              </a:solidFill>
              <a:effectLst>
                <a:glow rad="228600">
                  <a:srgbClr val="F187AF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57222" y="3429000"/>
            <a:ext cx="86439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>
                  <a:solidFill>
                    <a:srgbClr val="F187AF"/>
                  </a:solidFill>
                </a:ln>
                <a:solidFill>
                  <a:srgbClr val="E9277F"/>
                </a:solidFill>
                <a:effectLst>
                  <a:glow rad="228600">
                    <a:srgbClr val="F187AF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ضلع جنوبی _ شمالی مسجد امام ( شاه سابق ) سر در قیصریه </a:t>
            </a:r>
            <a:endParaRPr lang="en-US" sz="4400" b="1" cap="none" spc="0" dirty="0">
              <a:ln w="1905">
                <a:solidFill>
                  <a:srgbClr val="F187AF"/>
                </a:solidFill>
              </a:ln>
              <a:solidFill>
                <a:srgbClr val="E9277F"/>
              </a:solidFill>
              <a:effectLst>
                <a:glow rad="228600">
                  <a:srgbClr val="F187AF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4857760"/>
            <a:ext cx="75724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>
                  <a:solidFill>
                    <a:srgbClr val="F187AF"/>
                  </a:solidFill>
                </a:ln>
                <a:solidFill>
                  <a:srgbClr val="E9277F"/>
                </a:solidFill>
                <a:effectLst>
                  <a:glow rad="228600">
                    <a:srgbClr val="F187AF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ضلع شرقی – غربی مسجد شیخ لطف الله و کاخ عالی قاپو</a:t>
            </a:r>
            <a:endParaRPr lang="en-US" sz="4400" b="1" cap="none" spc="0" dirty="0">
              <a:ln w="1905">
                <a:solidFill>
                  <a:srgbClr val="F187AF"/>
                </a:solidFill>
              </a:ln>
              <a:solidFill>
                <a:srgbClr val="E9277F"/>
              </a:solidFill>
              <a:effectLst>
                <a:glow rad="228600">
                  <a:srgbClr val="F187AF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9" y="4371975"/>
            <a:ext cx="1285881" cy="2486025"/>
          </a:xfrm>
          <a:prstGeom prst="rect">
            <a:avLst/>
          </a:prstGeom>
        </p:spPr>
      </p:pic>
      <p:pic>
        <p:nvPicPr>
          <p:cNvPr id="14" name="Picture 13" descr="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107540" y="-2678935"/>
            <a:ext cx="857250" cy="707233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potec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5" name="Picture 4" descr="سی و سه پ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357298"/>
            <a:ext cx="6659592" cy="4831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056295" y="0"/>
            <a:ext cx="308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سی و سه پل</a:t>
            </a:r>
            <a:endParaRPr lang="en-US" sz="5400" b="1" cap="none" spc="0" dirty="0">
              <a:ln w="1905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7" name="Picture 6" descr="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1142984"/>
            <a:ext cx="1785947" cy="3968771"/>
          </a:xfrm>
          <a:prstGeom prst="rect">
            <a:avLst/>
          </a:prstGeom>
        </p:spPr>
      </p:pic>
      <p:pic>
        <p:nvPicPr>
          <p:cNvPr id="8" name="Picture 7" descr="9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063813">
            <a:off x="7373540" y="724066"/>
            <a:ext cx="1510666" cy="142180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0116" y="0"/>
            <a:ext cx="2723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0541" cmpd="sng">
                  <a:solidFill>
                    <a:srgbClr val="EC428B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منارجنبان</a:t>
            </a:r>
            <a:endParaRPr lang="en-US" sz="5400" b="1" cap="none" spc="0" dirty="0">
              <a:ln w="10541" cmpd="sng">
                <a:solidFill>
                  <a:srgbClr val="EC428B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lumMod val="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" name="Picture 4" descr="منارجنبا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4291052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7DEF5"/>
            </a:solidFill>
          </a:ln>
          <a:effectLst>
            <a:glow rad="228600">
              <a:srgbClr val="37DEF5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57166"/>
            <a:ext cx="1385895" cy="5064505"/>
          </a:xfrm>
          <a:prstGeom prst="rect">
            <a:avLst/>
          </a:prstGeom>
        </p:spPr>
      </p:pic>
      <p:pic>
        <p:nvPicPr>
          <p:cNvPr id="8" name="Picture 7" descr="مناره جنبا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357430"/>
            <a:ext cx="2313620" cy="3581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7DEF5"/>
            </a:solidFill>
          </a:ln>
          <a:effectLst>
            <a:glow rad="228600">
              <a:srgbClr val="37DEF5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0232" y="5429264"/>
            <a:ext cx="395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glow rad="228600">
                    <a:srgbClr val="92D05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کاخ هشت بهشت</a:t>
            </a:r>
            <a:endParaRPr lang="en-US" sz="5400" b="1" cap="none" spc="0" dirty="0">
              <a:ln w="1905">
                <a:solidFill>
                  <a:srgbClr val="92D050"/>
                </a:solidFill>
              </a:ln>
              <a:solidFill>
                <a:srgbClr val="FFFF00"/>
              </a:solidFill>
              <a:effectLst>
                <a:glow rad="228600">
                  <a:srgbClr val="92D05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 dir="in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3106" y="-857280"/>
            <a:ext cx="12501650" cy="87154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14546" y="642918"/>
            <a:ext cx="4275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E9277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گردش در اصفهان</a:t>
            </a:r>
            <a:endParaRPr lang="en-US" sz="5400" b="1" cap="none" spc="0" dirty="0">
              <a:ln w="1905">
                <a:solidFill>
                  <a:srgbClr val="E9277F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1928802"/>
            <a:ext cx="771527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">
                  <a:solidFill>
                    <a:srgbClr val="E9277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شهر اصفهان ، مرکز استان اصفهان است . شهر اصفهان در</a:t>
            </a:r>
            <a:r>
              <a:rPr lang="fa-IR" sz="3200" b="1" cap="none" spc="0" dirty="0" smtClean="0">
                <a:ln w="1905"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a-IR" sz="3200" b="1" cap="none" spc="0" dirty="0" smtClean="0">
                <a:ln w="1905">
                  <a:solidFill>
                    <a:srgbClr val="E9277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کوهپایه های زاگرس قرار دارد و رود زاینده رود از وسط ان عبور می کند . جمعیت شهر اصفهان حدود 2 میلیون نفر است . این شهر بعد از تهران و مشهد پر جمعیت ترین شهر ایران است . به نقشه ای که بر روی ان مکان های تاریخی و گردشگری را نشان می دهد را { نقشه گردشگری } می گویند</a:t>
            </a:r>
            <a:endParaRPr lang="en-US" sz="3200" b="1" cap="none" spc="0" dirty="0">
              <a:ln w="1905">
                <a:solidFill>
                  <a:srgbClr val="E9277F"/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2vl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377" y="857232"/>
            <a:ext cx="1272623" cy="4295102"/>
          </a:xfrm>
          <a:prstGeom prst="rect">
            <a:avLst/>
          </a:prstGeom>
        </p:spPr>
      </p:pic>
    </p:spTree>
  </p:cSld>
  <p:clrMapOvr>
    <a:masterClrMapping/>
  </p:clrMapOvr>
  <p:transition spd="slow" advTm="60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1500174"/>
            <a:ext cx="311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خیابان 4 باغ</a:t>
            </a:r>
            <a:endParaRPr lang="en-US" sz="5400" b="1" cap="none" spc="0" dirty="0">
              <a:ln w="1905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ld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9256" y="1428736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پل جونی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lumMod val="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lus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357166"/>
            <a:ext cx="3057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glow rad="228600">
                    <a:srgbClr val="92D05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پل شهرستان</a:t>
            </a:r>
            <a:endParaRPr lang="en-US" sz="5400" b="1" cap="none" spc="0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92D050"/>
              </a:solidFill>
              <a:effectLst>
                <a:glow rad="228600">
                  <a:srgbClr val="92D05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zoom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6182" y="4929198"/>
            <a:ext cx="2661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چهل ستون</a:t>
            </a:r>
            <a:endParaRPr lang="en-US" sz="54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trips dir="rd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زاینده رود</a:t>
            </a:r>
            <a:endParaRPr lang="en-US" sz="5400" b="1" cap="none" spc="0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43636" y="428604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پل خواجو</a:t>
            </a:r>
            <a:endParaRPr lang="en-US" sz="5400" b="1" cap="none" spc="0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" name="Picture 5" descr="220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4014109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220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000240"/>
            <a:ext cx="3830411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116" y="5214950"/>
            <a:ext cx="4953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صنایع دستی اصفهان</a:t>
            </a:r>
            <a:endParaRPr lang="en-US" sz="54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dir="in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9" y="428604"/>
            <a:ext cx="3071834" cy="92333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0FB117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0FB117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مسجد سید</a:t>
            </a:r>
            <a:endParaRPr lang="en-US" sz="5400" b="1" cap="none" spc="0" dirty="0">
              <a:ln w="1905">
                <a:solidFill>
                  <a:srgbClr val="0FB117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4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28860" cy="2214554"/>
          </a:xfrm>
          <a:prstGeom prst="rect">
            <a:avLst/>
          </a:prstGeom>
        </p:spPr>
      </p:pic>
    </p:spTree>
  </p:cSld>
  <p:clrMapOvr>
    <a:masterClrMapping/>
  </p:clrMapOvr>
  <p:transition spd="slow">
    <p:split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5" y="357166"/>
            <a:ext cx="7500990" cy="92333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0FB117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ساختمان بانک ملی دوره صفویه</a:t>
            </a:r>
            <a:endParaRPr lang="en-US" sz="5400" b="1" cap="none" spc="0" dirty="0">
              <a:ln w="1905">
                <a:solidFill>
                  <a:srgbClr val="00B050"/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از اثار صفوی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4557418" cy="341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9277F"/>
            </a:solidFill>
          </a:ln>
          <a:effectLst>
            <a:glow rad="228600">
              <a:srgbClr val="EC5A99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164865_4E2oTP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428868"/>
            <a:ext cx="3643370" cy="273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9277F"/>
            </a:solidFill>
          </a:ln>
          <a:effectLst>
            <a:glow rad="228600">
              <a:srgbClr val="E9277F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66"/>
            <a:ext cx="8001056" cy="10193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0106" y="5429264"/>
            <a:ext cx="5323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>
                  <a:solidFill>
                    <a:srgbClr val="EC428B"/>
                  </a:solidFill>
                </a:ln>
                <a:solidFill>
                  <a:srgbClr val="EC428B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عابر بانک ، بانک ملی</a:t>
            </a:r>
            <a:endParaRPr lang="en-US" sz="5400" b="1" cap="none" spc="0" dirty="0">
              <a:ln w="11430">
                <a:solidFill>
                  <a:srgbClr val="EC428B"/>
                </a:solidFill>
              </a:ln>
              <a:solidFill>
                <a:srgbClr val="EC428B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500042"/>
            <a:ext cx="7500990" cy="923330"/>
          </a:xfrm>
          <a:prstGeom prst="rect">
            <a:avLst/>
          </a:prstGeom>
          <a:noFill/>
          <a:ln w="76200">
            <a:solidFill>
              <a:srgbClr val="37DEF5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اثر دوره ی سلجوقی در اصفهان</a:t>
            </a:r>
            <a:endParaRPr lang="en-US" sz="54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u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 loop="1">
        <p:snd r:embed="rId2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6500" y="357166"/>
            <a:ext cx="62402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موقعییت جغرافیایی اصفهان را تعریف کنید ؟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1071546"/>
            <a:ext cx="77867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درکوهپایه های زاگرس قرار دارد و رود زاینده رود از وسط آن میگذ رد 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3108" y="2285992"/>
            <a:ext cx="6715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 نقشه گرد شگری چگونه نقشه ای است ؟</a:t>
            </a:r>
            <a:endParaRPr lang="fa-I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6" y="2967335"/>
            <a:ext cx="764386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نقشه ای است ، که بر روی آن ، مکانهای دیدنی و آثار تاریخی را نشان میدهد 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4813994"/>
            <a:ext cx="77153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به دلیل حمایت شاهان صفوی ،تعداد زیادی از صنعتگران ، معماران ،هنرمندان و دانشمندان به اصفهان آمدند و چنان آثار با شکوه و زیبایی به وجود آوردند که این شهر به نصف جهان معروف شد 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1143008" cy="1428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5786" y="4143380"/>
            <a:ext cx="83582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 چرا شهر اصفهان به نصف جهان معروف می با شد ؟</a:t>
            </a:r>
            <a:endParaRPr lang="fa-I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28604"/>
            <a:ext cx="75889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4-چند نمونه از مکانهای تاریخی و دیدنی اصفهان را نام ببرید؟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142984"/>
            <a:ext cx="82557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میدان نقش جهان ،مسجد شیخ لطف الله ،مسجد امام ، کاخ عالی قاپو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60" y="1857364"/>
            <a:ext cx="55162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 ویژگیهای میدان نقش جهان را بیان کنید ؟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2428869"/>
            <a:ext cx="78581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این میدان به فرمان شاه عباس صفوی در مرکز اصفهان ساخته شد ه است و در آن زمان از بررگترین میدانهای جهان بوده است .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1670" y="3714752"/>
            <a:ext cx="6203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6-ویژگیهای مسجد شیخ لطف الله را توضیح دهید ؟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43380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این مسجد به فرمان شاه عباس ال ساخته شد تا شیخ لطف الله که عالم بزرگی بود ، در آن نماز جماعت برگزار کند و به تربیت و تدریس شاگردان بپردازد . ساختن این مسجد 18 سال طول کشید . مسجد شیخ لطف الله گنبد بسیار زیبایی دارد که بر روی آن کاشی کاری های بی نظیری دیده می شود . 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11" descr="1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0"/>
            <a:ext cx="1071539" cy="107154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364" y="571480"/>
            <a:ext cx="7097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7- ویژگیهای مسجد امام کدامند ؟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858992" y="1216619"/>
            <a:ext cx="764468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این مسجد از شاهکاریهای معماری اسلامی محسوب می شود . مسجد امام چهار ایوان در چهار جهت جغرافیایی دارد . هر یک از مناره های مسجد بیش از 40 متر ارتفاع دارند . داخل این مناره ها یا گل دسته ها پلکان های مارپیچ وجود دارد که از آن بالا می رفتند تا اذان بگویند یا خبر رسانی کنند 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786189"/>
            <a:ext cx="82153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8-برخی از کتیبه های مسجد امام به خط چه کسی نوشته شده است ؟</a:t>
            </a:r>
            <a:endParaRPr lang="fa-I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785786" y="4500570"/>
            <a:ext cx="8072494" cy="524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به قلم استاد علی عباسی خطاط معروف نوشته شده است 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786322"/>
            <a:ext cx="1357322" cy="1571636"/>
          </a:xfrm>
          <a:prstGeom prst="rect">
            <a:avLst/>
          </a:prstGeom>
        </p:spPr>
      </p:pic>
      <p:pic>
        <p:nvPicPr>
          <p:cNvPr id="10" name="Picture 9" descr="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260068"/>
            <a:ext cx="1071570" cy="1240765"/>
          </a:xfrm>
          <a:prstGeom prst="rect">
            <a:avLst/>
          </a:prstGeom>
        </p:spPr>
      </p:pic>
      <p:pic>
        <p:nvPicPr>
          <p:cNvPr id="11" name="Picture 10" descr="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5286388"/>
            <a:ext cx="1071570" cy="1240765"/>
          </a:xfrm>
          <a:prstGeom prst="rect">
            <a:avLst/>
          </a:prstGeom>
        </p:spPr>
      </p:pic>
      <p:pic>
        <p:nvPicPr>
          <p:cNvPr id="12" name="Picture 11" descr="8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29"/>
            <a:ext cx="1767770" cy="107157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6500" y="1857364"/>
            <a:ext cx="68117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9-خوصیات کاخ عالی قاپو را بیان کنید ؟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2714620"/>
            <a:ext cx="828680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این کاخ در 6 طبقه ساخته شده است و حدود پنجاه طبقه دارد . شاه عباس در این مکان به امور کشور می پرداخت و دستورات لازم را صادر می کرد و در تالارهای آن از مهما نان پذیرایی می کرد . شاه و درباریان از ایوان این کاخ ، چوگان بازی جشن ها یا رژه های سربازان را در میدان نقش جهان ، تماشا می کردند . در داخل تالار و اتاق ها ، نقاشی های مینیاتوری زیبایی که کار استاد رضا عباسی است دیده می شود .  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1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1857388" cy="1285884"/>
          </a:xfrm>
          <a:prstGeom prst="rect">
            <a:avLst/>
          </a:prstGeom>
        </p:spPr>
      </p:pic>
      <p:pic>
        <p:nvPicPr>
          <p:cNvPr id="8" name="Picture 7" descr="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5500702"/>
            <a:ext cx="2444519" cy="107157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9124" y="1000108"/>
            <a:ext cx="35004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تهیه کننده : نسرین رضایی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232" y="3571876"/>
            <a:ext cx="5050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5400" b="1" cap="all" spc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دبیر دبیرستانهای گچساران</a:t>
            </a:r>
            <a:endParaRPr lang="en-US" sz="5400" b="1" cap="all" spc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4857760"/>
            <a:ext cx="5289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5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929977">
            <a:off x="894788" y="2068901"/>
            <a:ext cx="22145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6600" b="1" cap="none" spc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</a:rPr>
              <a:t>آذر 93</a:t>
            </a:r>
            <a:endParaRPr lang="en-US" sz="6600" b="1" cap="none" spc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>
    <p:newsflash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اهمیت شهر اصفهان در دوره های تاریخی</a:t>
            </a:r>
            <a:endParaRPr lang="fa-IR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/>
          <a:lstStyle/>
          <a:p>
            <a:pPr>
              <a:buNone/>
            </a:pPr>
            <a:r>
              <a:rPr lang="fa-IR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آثار به مانده تاریخی نشان می دهد که شهر اصفهان از زمان های دور اهمیت داشته است .در دوره اسلامی ، این شهر چند بار در زمانهای مختلف به پایتختی انتخاب شده است ، اما اوج شکوفایی شهر اصفهان مربوط به دوره صفویه است . در این دوره به دلیل حمایت شاهان صفوی ، تعداد زیادی ازصنعتگران، معماران، هنرمندان،و دانشمندان به اصفهان آمدند و چنان آثار با شکوه و زیبایی به وجود آوردند که این شهر به نصف جهان معروف شد . </a:t>
            </a:r>
            <a:endParaRPr lang="fa-IR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3" descr="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12"/>
            <a:ext cx="1785918" cy="17144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7224" y="1357298"/>
            <a:ext cx="75600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600" b="1" cap="none" spc="0" dirty="0" smtClean="0">
                <a:ln w="10541" cmpd="sng">
                  <a:solidFill>
                    <a:srgbClr val="EC428B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rgbClr val="92D050"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مکان های تاریخی و دیدنی</a:t>
            </a:r>
            <a:endParaRPr lang="en-US" sz="6600" b="1" cap="none" spc="0" dirty="0">
              <a:ln w="10541" cmpd="sng">
                <a:solidFill>
                  <a:srgbClr val="EC428B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rgbClr val="92D050">
                    <a:alpha val="4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333" y="2643182"/>
            <a:ext cx="61436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0541" cmpd="sng">
                  <a:solidFill>
                    <a:srgbClr val="EC428B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rgbClr val="92D050"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میدان امام { نقش جهان }</a:t>
            </a:r>
            <a:endParaRPr lang="en-US" sz="4000" b="1" cap="none" spc="0" dirty="0">
              <a:ln w="10541" cmpd="sng">
                <a:solidFill>
                  <a:srgbClr val="EC428B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rgbClr val="92D050">
                    <a:alpha val="4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24" y="3429000"/>
            <a:ext cx="3573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0541" cmpd="sng">
                  <a:solidFill>
                    <a:srgbClr val="EC428B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rgbClr val="92D050"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مسجد شیخ لطف الله</a:t>
            </a:r>
            <a:endParaRPr lang="en-US" sz="4000" b="1" cap="none" spc="0" dirty="0">
              <a:ln w="10541" cmpd="sng">
                <a:solidFill>
                  <a:srgbClr val="EC428B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rgbClr val="92D050">
                    <a:alpha val="4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1736" y="4214818"/>
            <a:ext cx="5989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0541" cmpd="sng">
                  <a:solidFill>
                    <a:srgbClr val="EC428B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rgbClr val="92D050">
                      <a:alpha val="4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مسجد امام { مسجد جامع عباسی }</a:t>
            </a:r>
            <a:endParaRPr lang="en-US" sz="4000" b="1" cap="none" spc="0" dirty="0">
              <a:ln w="10541" cmpd="sng">
                <a:solidFill>
                  <a:srgbClr val="EC428B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rgbClr val="92D050">
                    <a:alpha val="4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/>
    <p:sndAc>
      <p:stSnd loop="1">
        <p:snd r:embed="rId3" name="زیبا 19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727" y="-642966"/>
            <a:ext cx="11293527" cy="8286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0365" y="714356"/>
            <a:ext cx="56436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874B9"/>
                </a:solidFill>
                <a:effectLst>
                  <a:glow rad="228600">
                    <a:srgbClr val="DE548F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میدان امام </a:t>
            </a:r>
            <a:r>
              <a:rPr lang="fa-IR" sz="44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874B9"/>
                </a:solidFill>
                <a:effectLst>
                  <a:glow rad="228600">
                    <a:srgbClr val="DE548F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fa-IR" sz="44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874B9"/>
                </a:solidFill>
                <a:effectLst>
                  <a:glow rad="228600">
                    <a:srgbClr val="DE548F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نقش جهان </a:t>
            </a:r>
            <a:endParaRPr lang="en-US" sz="4400" b="1" cap="none" spc="0" dirty="0">
              <a:ln w="1905">
                <a:solidFill>
                  <a:schemeClr val="tx1"/>
                </a:solidFill>
              </a:ln>
              <a:solidFill>
                <a:srgbClr val="F874B9"/>
              </a:solidFill>
              <a:effectLst>
                <a:glow rad="228600">
                  <a:srgbClr val="DE548F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6" y="1928802"/>
            <a:ext cx="721523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905">
                  <a:solidFill>
                    <a:srgbClr val="DE548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میدان به فرمان شاه عباس صفوی در مرکز شهر اصفهان ساخته شده است و در ان زمان ازبزرگترین میدان های جهان بوده است . در اطراف این میدان که حدود 500متر طول دارد ، بنا های بزرگ و با شکوهی قرار گرفته اند .  </a:t>
            </a:r>
            <a:endParaRPr lang="en-US" sz="4000" b="1" cap="none" spc="0" dirty="0">
              <a:ln w="1905">
                <a:solidFill>
                  <a:srgbClr val="DE548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1vl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584" y="1428736"/>
            <a:ext cx="1266831" cy="3623726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508376" flipV="1">
            <a:off x="4334952" y="742586"/>
            <a:ext cx="4095092" cy="132343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تصاویری از میدان نقش  جهان</a:t>
            </a:r>
            <a:endParaRPr lang="en-US" sz="4000" b="1" cap="none" spc="0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4" name="Picture 3" descr="م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3422512" cy="3500462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reflection blurRad="6350" stA="50000" endA="295" endPos="92000" dist="101600" dir="5400000" sy="-100000" algn="bl" rotWithShape="0"/>
          </a:effectLst>
        </p:spPr>
      </p:pic>
      <p:pic>
        <p:nvPicPr>
          <p:cNvPr id="5" name="Picture 4" descr="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571612"/>
            <a:ext cx="714375" cy="2400300"/>
          </a:xfrm>
          <a:prstGeom prst="rect">
            <a:avLst/>
          </a:prstGeom>
        </p:spPr>
      </p:pic>
      <p:pic>
        <p:nvPicPr>
          <p:cNvPr id="6" name="Picture 5" descr="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928934"/>
            <a:ext cx="3073252" cy="3386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fghb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016" y="4286256"/>
            <a:ext cx="1323984" cy="195719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125264">
            <a:off x="3521280" y="185652"/>
            <a:ext cx="5494088" cy="17543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معماری های زیبای میدان نقش جهان</a:t>
            </a:r>
            <a:endParaRPr lang="en-US" sz="5400" b="1" cap="none" spc="0" dirty="0">
              <a:ln w="1905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228600">
                  <a:srgbClr val="FFC0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" name="Picture 4" descr="معماری میدان نقش جها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71744"/>
            <a:ext cx="5544175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butterfl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285860"/>
            <a:ext cx="1100742" cy="890590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 loop="1">
        <p:snd r:embed="rId2" name="زیبا 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اصفهان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اصفهان</Template>
  <TotalTime>64</TotalTime>
  <Words>1325</Words>
  <Application>Microsoft Office PowerPoint</Application>
  <PresentationFormat>On-screen Show (4:3)</PresentationFormat>
  <Paragraphs>82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اصفهان</vt:lpstr>
      <vt:lpstr>Slide 1</vt:lpstr>
      <vt:lpstr>Slide 2</vt:lpstr>
      <vt:lpstr>Slide 3</vt:lpstr>
      <vt:lpstr>Slide 4</vt:lpstr>
      <vt:lpstr>اهمیت شهر اصفهان در دوره های تاریخی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Olive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</dc:creator>
  <cp:lastModifiedBy>Olive</cp:lastModifiedBy>
  <cp:revision>17</cp:revision>
  <dcterms:created xsi:type="dcterms:W3CDTF">2014-11-24T09:47:21Z</dcterms:created>
  <dcterms:modified xsi:type="dcterms:W3CDTF">2015-02-01T14:10:05Z</dcterms:modified>
</cp:coreProperties>
</file>