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8" r:id="rId1"/>
  </p:sldMasterIdLst>
  <p:notesMasterIdLst>
    <p:notesMasterId r:id="rId16"/>
  </p:notesMasterIdLst>
  <p:sldIdLst>
    <p:sldId id="334" r:id="rId2"/>
    <p:sldId id="260" r:id="rId3"/>
    <p:sldId id="326" r:id="rId4"/>
    <p:sldId id="263" r:id="rId5"/>
    <p:sldId id="308" r:id="rId6"/>
    <p:sldId id="338" r:id="rId7"/>
    <p:sldId id="335" r:id="rId8"/>
    <p:sldId id="336" r:id="rId9"/>
    <p:sldId id="337" r:id="rId10"/>
    <p:sldId id="331" r:id="rId11"/>
    <p:sldId id="339" r:id="rId12"/>
    <p:sldId id="340" r:id="rId13"/>
    <p:sldId id="342" r:id="rId14"/>
    <p:sldId id="341" r:id="rId15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itchFamily="34" charset="0"/>
        <a:ea typeface="+mn-ea"/>
        <a:cs typeface="Titr" pitchFamily="2" charset="-78"/>
      </a:defRPr>
    </a:lvl1pPr>
    <a:lvl2pPr marL="457200" algn="r" rtl="1" fontAlgn="base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itchFamily="34" charset="0"/>
        <a:ea typeface="+mn-ea"/>
        <a:cs typeface="Titr" pitchFamily="2" charset="-78"/>
      </a:defRPr>
    </a:lvl2pPr>
    <a:lvl3pPr marL="914400" algn="r" rtl="1" fontAlgn="base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itchFamily="34" charset="0"/>
        <a:ea typeface="+mn-ea"/>
        <a:cs typeface="Titr" pitchFamily="2" charset="-78"/>
      </a:defRPr>
    </a:lvl3pPr>
    <a:lvl4pPr marL="1371600" algn="r" rtl="1" fontAlgn="base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itchFamily="34" charset="0"/>
        <a:ea typeface="+mn-ea"/>
        <a:cs typeface="Titr" pitchFamily="2" charset="-78"/>
      </a:defRPr>
    </a:lvl4pPr>
    <a:lvl5pPr marL="1828800" algn="r" rtl="1" fontAlgn="base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itchFamily="34" charset="0"/>
        <a:ea typeface="+mn-ea"/>
        <a:cs typeface="Titr" pitchFamily="2" charset="-78"/>
      </a:defRPr>
    </a:lvl5pPr>
    <a:lvl6pPr marL="2286000" algn="r" defTabSz="914400" rtl="1" eaLnBrk="1" latinLnBrk="0" hangingPunct="1">
      <a:defRPr sz="4400" b="1" kern="1200">
        <a:solidFill>
          <a:schemeClr val="tx1"/>
        </a:solidFill>
        <a:latin typeface="Arial" pitchFamily="34" charset="0"/>
        <a:ea typeface="+mn-ea"/>
        <a:cs typeface="Titr" pitchFamily="2" charset="-78"/>
      </a:defRPr>
    </a:lvl6pPr>
    <a:lvl7pPr marL="2743200" algn="r" defTabSz="914400" rtl="1" eaLnBrk="1" latinLnBrk="0" hangingPunct="1">
      <a:defRPr sz="4400" b="1" kern="1200">
        <a:solidFill>
          <a:schemeClr val="tx1"/>
        </a:solidFill>
        <a:latin typeface="Arial" pitchFamily="34" charset="0"/>
        <a:ea typeface="+mn-ea"/>
        <a:cs typeface="Titr" pitchFamily="2" charset="-78"/>
      </a:defRPr>
    </a:lvl7pPr>
    <a:lvl8pPr marL="3200400" algn="r" defTabSz="914400" rtl="1" eaLnBrk="1" latinLnBrk="0" hangingPunct="1">
      <a:defRPr sz="4400" b="1" kern="1200">
        <a:solidFill>
          <a:schemeClr val="tx1"/>
        </a:solidFill>
        <a:latin typeface="Arial" pitchFamily="34" charset="0"/>
        <a:ea typeface="+mn-ea"/>
        <a:cs typeface="Titr" pitchFamily="2" charset="-78"/>
      </a:defRPr>
    </a:lvl8pPr>
    <a:lvl9pPr marL="3657600" algn="r" defTabSz="914400" rtl="1" eaLnBrk="1" latinLnBrk="0" hangingPunct="1">
      <a:defRPr sz="4400" b="1" kern="1200">
        <a:solidFill>
          <a:schemeClr val="tx1"/>
        </a:solidFill>
        <a:latin typeface="Arial" pitchFamily="34" charset="0"/>
        <a:ea typeface="+mn-ea"/>
        <a:cs typeface="Titr" pitchFamily="2" charset="-7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  <a:srgbClr val="00FF00"/>
    <a:srgbClr val="FFFF66"/>
    <a:srgbClr val="00FFFF"/>
    <a:srgbClr val="9999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523" autoAdjust="0"/>
    <p:restoredTop sz="93190" autoAdjust="0"/>
  </p:normalViewPr>
  <p:slideViewPr>
    <p:cSldViewPr>
      <p:cViewPr>
        <p:scale>
          <a:sx n="63" d="100"/>
          <a:sy n="63" d="100"/>
        </p:scale>
        <p:origin x="7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3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cs typeface="Arial" pitchFamily="34" charset="0"/>
              </a:defRPr>
            </a:lvl1pPr>
          </a:lstStyle>
          <a:p>
            <a:pPr>
              <a:defRPr/>
            </a:pPr>
            <a:fld id="{3AB313CB-EB9C-4CA1-B526-4EB7F75C7EA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9186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DF3A32-8423-4833-A108-5FAC88A8D1CB}" type="slidenum">
              <a:rPr lang="ar-SA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26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FDB9F0-5486-48FA-90CB-1C988E2283D3}" type="slidenum">
              <a:rPr lang="ar-SA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481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3D722-FA94-4A4F-9B60-4C2C3F35FB2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E79F8-B592-4011-ABAD-4E2775FB908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0318A-765A-441F-8617-7BDD66C9455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323812B-602D-4BB4-BD49-CDA04F7D16E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2F933-0887-4C7D-B22A-D0CF1AB6447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C1116ED-07E2-4517-8A9D-C7190B03DC1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22344-285B-47DF-9748-3F8F845CF0F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6EBA7-4AD6-4B11-AE01-FE57C4C4FE6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CCA7C-7CFF-41DB-9FEF-3C7C5CE8DA3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11141-E893-4436-866D-598D9842091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6BEC1-9EB5-4F93-A4D0-31D2D8EF95B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2C96A-1F87-459D-8A13-E7B5ACAF9AB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BCBCB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BCBCB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BCBCBC"/>
                </a:solidFill>
              </a:defRPr>
            </a:lvl1pPr>
          </a:lstStyle>
          <a:p>
            <a:pPr>
              <a:defRPr/>
            </a:pPr>
            <a:fld id="{A5B345F3-7D35-42B3-AB54-B4A4B7D1260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9" r:id="rId3"/>
    <p:sldLayoutId id="2147484071" r:id="rId4"/>
    <p:sldLayoutId id="2147484072" r:id="rId5"/>
    <p:sldLayoutId id="2147484073" r:id="rId6"/>
    <p:sldLayoutId id="2147484074" r:id="rId7"/>
    <p:sldLayoutId id="2147484075" r:id="rId8"/>
    <p:sldLayoutId id="2147484076" r:id="rId9"/>
    <p:sldLayoutId id="2147484077" r:id="rId10"/>
    <p:sldLayoutId id="2147484078" r:id="rId11"/>
    <p:sldLayoutId id="2147484080" r:id="rId12"/>
  </p:sldLayoutIdLst>
  <p:txStyles>
    <p:titleStyle>
      <a:lvl1pPr algn="ctr" rtl="1" eaLnBrk="1" fontAlgn="base" hangingPunct="1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1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  <a:cs typeface="Tahoma" pitchFamily="34" charset="0"/>
        </a:defRPr>
      </a:lvl2pPr>
      <a:lvl3pPr algn="ctr" rtl="1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  <a:cs typeface="Tahoma" pitchFamily="34" charset="0"/>
        </a:defRPr>
      </a:lvl3pPr>
      <a:lvl4pPr algn="ctr" rtl="1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  <a:cs typeface="Tahoma" pitchFamily="34" charset="0"/>
        </a:defRPr>
      </a:lvl4pPr>
      <a:lvl5pPr algn="ctr" rtl="1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  <a:cs typeface="Tahoma" pitchFamily="34" charset="0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  <a:cs typeface="Tahoma" pitchFamily="34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  <a:cs typeface="Tahoma" pitchFamily="34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  <a:cs typeface="Tahoma" pitchFamily="34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  <a:cs typeface="Tahoma" pitchFamily="34" charset="0"/>
        </a:defRPr>
      </a:lvl9pPr>
    </p:titleStyle>
    <p:bodyStyle>
      <a:lvl1pPr marL="547688" indent="-411163" algn="r" rtl="1" eaLnBrk="1" fontAlgn="base" hangingPunct="1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 descr="8580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FFCC"/>
              </a:gs>
              <a:gs pos="100000">
                <a:schemeClr val="accent2"/>
              </a:gs>
            </a:gsLst>
            <a:lin ang="0" scaled="1"/>
          </a:gradFill>
          <a:ln w="9525">
            <a:solidFill>
              <a:srgbClr val="FFCC99"/>
            </a:solidFill>
            <a:miter lim="800000"/>
            <a:headEnd/>
            <a:tailEnd/>
          </a:ln>
        </p:spPr>
      </p:pic>
      <p:sp>
        <p:nvSpPr>
          <p:cNvPr id="4099" name="WordArt 9"/>
          <p:cNvSpPr>
            <a:spLocks noChangeArrowheads="1" noChangeShapeType="1" noTextEdit="1"/>
          </p:cNvSpPr>
          <p:nvPr/>
        </p:nvSpPr>
        <p:spPr bwMode="auto">
          <a:xfrm>
            <a:off x="1673225" y="1541463"/>
            <a:ext cx="5797550" cy="3773487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ObliqueBottomLeft"/>
              <a:lightRig rig="legacyHarsh3" dir="t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fa-IR" sz="32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5050"/>
                    </a:gs>
                    <a:gs pos="50000">
                      <a:srgbClr val="FFFF00"/>
                    </a:gs>
                    <a:gs pos="100000">
                      <a:srgbClr val="FF5050"/>
                    </a:gs>
                  </a:gsLst>
                  <a:lin ang="2700000" scaled="1"/>
                </a:gradFill>
                <a:latin typeface="Titr"/>
              </a:rPr>
              <a:t>بِسْمِ الله الرَّحمنِ الرَّحيم</a:t>
            </a:r>
          </a:p>
        </p:txBody>
      </p:sp>
    </p:spTree>
  </p:cSld>
  <p:clrMapOvr>
    <a:masterClrMapping/>
  </p:clrMapOvr>
  <p:transition advTm="15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1" name="WordArt 3"/>
          <p:cNvSpPr>
            <a:spLocks noChangeArrowheads="1" noChangeShapeType="1" noTextEdit="1"/>
          </p:cNvSpPr>
          <p:nvPr/>
        </p:nvSpPr>
        <p:spPr bwMode="auto">
          <a:xfrm flipH="1">
            <a:off x="8272463" y="1143000"/>
            <a:ext cx="46037" cy="4032250"/>
          </a:xfrm>
          <a:prstGeom prst="rect">
            <a:avLst/>
          </a:prstGeom>
        </p:spPr>
        <p:txBody>
          <a:bodyPr wrap="none" fromWordArt="1">
            <a:prstTxWarp prst="textInflateBottom">
              <a:avLst>
                <a:gd name="adj" fmla="val 68083"/>
              </a:avLst>
            </a:prstTxWarp>
          </a:bodyPr>
          <a:lstStyle/>
          <a:p>
            <a:pPr algn="ctr" rtl="0"/>
            <a:endParaRPr lang="fa-IR" sz="3600" kern="10">
              <a:ln w="9525">
                <a:solidFill>
                  <a:schemeClr val="bg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atin typeface="Tit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50" y="1357313"/>
            <a:ext cx="6500813" cy="769937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>
              <a:defRPr/>
            </a:pPr>
            <a:r>
              <a:rPr lang="fa-IR" dirty="0">
                <a:solidFill>
                  <a:schemeClr val="bg1">
                    <a:lumMod val="95000"/>
                    <a:lumOff val="5000"/>
                  </a:schemeClr>
                </a:solidFill>
                <a:cs typeface="Arial" pitchFamily="34" charset="0"/>
              </a:rPr>
              <a:t>کشت گلخانه ای چه فایده ای دارد؟</a:t>
            </a:r>
          </a:p>
        </p:txBody>
      </p:sp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1357313" y="2500313"/>
            <a:ext cx="6643687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a-IR">
                <a:solidFill>
                  <a:srgbClr val="FFFF00"/>
                </a:solidFill>
                <a:cs typeface="Arial" pitchFamily="34" charset="0"/>
              </a:rPr>
              <a:t>1-</a:t>
            </a:r>
            <a:r>
              <a:rPr lang="fa-IR">
                <a:cs typeface="Arial" pitchFamily="34" charset="0"/>
              </a:rPr>
              <a:t> </a:t>
            </a:r>
            <a:r>
              <a:rPr lang="fa-IR" sz="3600">
                <a:solidFill>
                  <a:srgbClr val="FFFF00"/>
                </a:solidFill>
                <a:cs typeface="Arial" pitchFamily="34" charset="0"/>
              </a:rPr>
              <a:t>درمصرف آب صرفه جویی می شود.</a:t>
            </a:r>
          </a:p>
        </p:txBody>
      </p:sp>
      <p:sp>
        <p:nvSpPr>
          <p:cNvPr id="13317" name="TextBox 6"/>
          <p:cNvSpPr txBox="1">
            <a:spLocks noChangeArrowheads="1"/>
          </p:cNvSpPr>
          <p:nvPr/>
        </p:nvSpPr>
        <p:spPr bwMode="auto">
          <a:xfrm>
            <a:off x="1357313" y="3500438"/>
            <a:ext cx="657225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a-IR">
                <a:solidFill>
                  <a:srgbClr val="FFFF00"/>
                </a:solidFill>
                <a:cs typeface="Arial" pitchFamily="34" charset="0"/>
              </a:rPr>
              <a:t>2- </a:t>
            </a:r>
            <a:r>
              <a:rPr lang="fa-IR" sz="3200">
                <a:solidFill>
                  <a:srgbClr val="FFFF00"/>
                </a:solidFill>
                <a:cs typeface="Arial" pitchFamily="34" charset="0"/>
              </a:rPr>
              <a:t>هرمحصولی رادرهرفصلی می توان کاشت.</a:t>
            </a:r>
          </a:p>
        </p:txBody>
      </p:sp>
    </p:spTree>
    <p:custDataLst>
      <p:tags r:id="rId1"/>
    </p:custDataLst>
  </p:cSld>
  <p:clrMapOvr>
    <a:masterClrMapping/>
  </p:clrMapOvr>
  <p:transition spd="slow" advClick="0" advTm="11000">
    <p:strips/>
    <p:sndAc>
      <p:stSnd>
        <p:snd r:embed="rId4" name="coi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12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1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1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1" grpId="0" animBg="1"/>
      <p:bldP spid="5" grpId="0"/>
      <p:bldP spid="13316" grpId="0"/>
      <p:bldP spid="133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25600"/>
            </a:gs>
            <a:gs pos="13000">
              <a:srgbClr val="FFA800"/>
            </a:gs>
            <a:gs pos="28000">
              <a:srgbClr val="825600"/>
            </a:gs>
            <a:gs pos="42999">
              <a:srgbClr val="FFA800"/>
            </a:gs>
            <a:gs pos="58000">
              <a:srgbClr val="825600"/>
            </a:gs>
            <a:gs pos="72000">
              <a:srgbClr val="FFA800"/>
            </a:gs>
            <a:gs pos="87000">
              <a:srgbClr val="825600"/>
            </a:gs>
            <a:gs pos="100000">
              <a:srgbClr val="FFA8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071563" y="785813"/>
            <a:ext cx="67151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a-IR" sz="3200">
                <a:solidFill>
                  <a:srgbClr val="00FF00"/>
                </a:solidFill>
                <a:cs typeface="Arial" pitchFamily="34" charset="0"/>
              </a:rPr>
              <a:t>درگلخانه چه محصولاتی کشت می شود؟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00750" y="2000250"/>
            <a:ext cx="2928938" cy="769938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>
              <a:defRPr/>
            </a:pPr>
            <a:r>
              <a:rPr lang="fa-IR" dirty="0">
                <a:solidFill>
                  <a:schemeClr val="bg1">
                    <a:lumMod val="95000"/>
                    <a:lumOff val="5000"/>
                  </a:schemeClr>
                </a:solidFill>
                <a:cs typeface="Arial" pitchFamily="34" charset="0"/>
              </a:rPr>
              <a:t>1- سبزی جات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2071688"/>
            <a:ext cx="3357563" cy="769937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>
              <a:defRPr/>
            </a:pPr>
            <a:r>
              <a:rPr lang="fa-IR" dirty="0">
                <a:solidFill>
                  <a:schemeClr val="bg1">
                    <a:lumMod val="95000"/>
                    <a:lumOff val="5000"/>
                  </a:schemeClr>
                </a:solidFill>
                <a:cs typeface="Arial" pitchFamily="34" charset="0"/>
              </a:rPr>
              <a:t>2- انواع میوه ها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43188" y="3071813"/>
            <a:ext cx="4214812" cy="785812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>
              <a:defRPr/>
            </a:pPr>
            <a:r>
              <a:rPr lang="fa-IR" dirty="0">
                <a:solidFill>
                  <a:schemeClr val="bg1">
                    <a:lumMod val="95000"/>
                    <a:lumOff val="5000"/>
                  </a:schemeClr>
                </a:solidFill>
                <a:cs typeface="Arial" pitchFamily="34" charset="0"/>
              </a:rPr>
              <a:t>3- محصولات جالیزی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2875" y="4000500"/>
            <a:ext cx="3571875" cy="769938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>
              <a:defRPr/>
            </a:pPr>
            <a:r>
              <a:rPr lang="fa-IR" dirty="0">
                <a:solidFill>
                  <a:schemeClr val="bg1">
                    <a:lumMod val="95000"/>
                    <a:lumOff val="5000"/>
                  </a:schemeClr>
                </a:solidFill>
                <a:cs typeface="Arial" pitchFamily="34" charset="0"/>
              </a:rPr>
              <a:t>5-قارچ خوراکی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57875" y="4000500"/>
            <a:ext cx="3286125" cy="769938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>
              <a:defRPr/>
            </a:pPr>
            <a:r>
              <a:rPr lang="fa-IR" dirty="0">
                <a:solidFill>
                  <a:schemeClr val="bg1">
                    <a:lumMod val="95000"/>
                    <a:lumOff val="5000"/>
                  </a:schemeClr>
                </a:solidFill>
                <a:cs typeface="Arial" pitchFamily="34" charset="0"/>
              </a:rPr>
              <a:t>4-گل های زینتی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3"/>
          <p:cNvSpPr txBox="1">
            <a:spLocks noChangeArrowheads="1"/>
          </p:cNvSpPr>
          <p:nvPr/>
        </p:nvSpPr>
        <p:spPr bwMode="auto">
          <a:xfrm>
            <a:off x="1714500" y="357188"/>
            <a:ext cx="4714875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a-IR" sz="8800">
                <a:solidFill>
                  <a:srgbClr val="7030A0"/>
                </a:solidFill>
                <a:cs typeface="Arial" pitchFamily="34" charset="0"/>
              </a:rPr>
              <a:t>باغداری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3429000"/>
          <a:ext cx="6096000" cy="178593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785950">
                <a:tc>
                  <a:txBody>
                    <a:bodyPr/>
                    <a:lstStyle/>
                    <a:p>
                      <a:pPr rtl="1"/>
                      <a:r>
                        <a:rPr lang="fa-IR" sz="4000" baseline="0" dirty="0" smtClean="0">
                          <a:solidFill>
                            <a:srgbClr val="FF3300"/>
                          </a:solidFill>
                          <a:latin typeface="Arial" pitchFamily="34" charset="0"/>
                          <a:cs typeface="Arial" pitchFamily="34" charset="0"/>
                        </a:rPr>
                        <a:t>1-</a:t>
                      </a:r>
                      <a:r>
                        <a:rPr lang="fa-IR" sz="4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a-IR" sz="40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هلو</a:t>
                      </a:r>
                    </a:p>
                    <a:p>
                      <a:pPr rtl="1"/>
                      <a:r>
                        <a:rPr lang="fa-IR" sz="40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2- زرد آلو</a:t>
                      </a:r>
                      <a:endParaRPr lang="fa-IR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40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1- خرما</a:t>
                      </a:r>
                    </a:p>
                    <a:p>
                      <a:pPr rtl="1"/>
                      <a:r>
                        <a:rPr lang="fa-IR" sz="40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2-پسته</a:t>
                      </a:r>
                      <a:endParaRPr lang="fa-IR" sz="40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371" name="TextBox 7"/>
          <p:cNvSpPr txBox="1">
            <a:spLocks noChangeArrowheads="1"/>
          </p:cNvSpPr>
          <p:nvPr/>
        </p:nvSpPr>
        <p:spPr bwMode="auto">
          <a:xfrm>
            <a:off x="5000625" y="2571750"/>
            <a:ext cx="2286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a-IR">
                <a:solidFill>
                  <a:srgbClr val="002060"/>
                </a:solidFill>
                <a:cs typeface="Arial" pitchFamily="34" charset="0"/>
              </a:rPr>
              <a:t>سردسیر</a:t>
            </a:r>
          </a:p>
        </p:txBody>
      </p:sp>
      <p:sp>
        <p:nvSpPr>
          <p:cNvPr id="15372" name="TextBox 8"/>
          <p:cNvSpPr txBox="1">
            <a:spLocks noChangeArrowheads="1"/>
          </p:cNvSpPr>
          <p:nvPr/>
        </p:nvSpPr>
        <p:spPr bwMode="auto">
          <a:xfrm>
            <a:off x="1928813" y="2500313"/>
            <a:ext cx="242887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a-IR">
                <a:solidFill>
                  <a:srgbClr val="002060"/>
                </a:solidFill>
                <a:cs typeface="Arial" pitchFamily="34" charset="0"/>
              </a:rPr>
              <a:t>گرمسیر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71" grpId="0"/>
      <p:bldP spid="1537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Callout 3"/>
          <p:cNvSpPr/>
          <p:nvPr/>
        </p:nvSpPr>
        <p:spPr>
          <a:xfrm>
            <a:off x="2928938" y="357188"/>
            <a:ext cx="4357687" cy="1357312"/>
          </a:xfrm>
          <a:prstGeom prst="wedgeEllipseCallou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defRPr/>
            </a:pPr>
            <a:r>
              <a:rPr lang="fa-IR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مشخصات فردی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85813" y="2214563"/>
            <a:ext cx="75009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a-IR" sz="3600">
                <a:solidFill>
                  <a:srgbClr val="FFFF00"/>
                </a:solidFill>
                <a:cs typeface="Arial" pitchFamily="34" charset="0"/>
              </a:rPr>
              <a:t>تهیه وتنظیم =  حمید فرشاد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000125" y="3071813"/>
            <a:ext cx="714375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a-IR">
                <a:solidFill>
                  <a:srgbClr val="FFFF00"/>
                </a:solidFill>
                <a:cs typeface="Arial" pitchFamily="34" charset="0"/>
              </a:rPr>
              <a:t>نام معلم مربوطه= آقای احسانی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14313" y="4071938"/>
            <a:ext cx="814387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a-IR">
                <a:solidFill>
                  <a:srgbClr val="FFFF00"/>
                </a:solidFill>
                <a:cs typeface="Arial" pitchFamily="34" charset="0"/>
              </a:rPr>
              <a:t>کلاس ششم الف . دبستان پسرانه ی شاهد.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0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" descr="4370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WordArt 3"/>
          <p:cNvSpPr>
            <a:spLocks noChangeArrowheads="1" noChangeShapeType="1" noTextEdit="1"/>
          </p:cNvSpPr>
          <p:nvPr/>
        </p:nvSpPr>
        <p:spPr bwMode="auto">
          <a:xfrm>
            <a:off x="1028700" y="1485900"/>
            <a:ext cx="7086600" cy="3886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a-IR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پايان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6"/>
          <p:cNvSpPr txBox="1">
            <a:spLocks noChangeArrowheads="1"/>
          </p:cNvSpPr>
          <p:nvPr/>
        </p:nvSpPr>
        <p:spPr bwMode="auto">
          <a:xfrm>
            <a:off x="1214438" y="1214438"/>
            <a:ext cx="70008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a-IR" sz="4800" dirty="0">
                <a:solidFill>
                  <a:srgbClr val="FF0000"/>
                </a:solidFill>
                <a:cs typeface="Arial" pitchFamily="34" charset="0"/>
              </a:rPr>
              <a:t>عوامل موثردر کشاورزی </a:t>
            </a:r>
            <a:r>
              <a:rPr lang="fa-IR" sz="4800" dirty="0" smtClean="0">
                <a:solidFill>
                  <a:srgbClr val="FF0000"/>
                </a:solidFill>
                <a:cs typeface="Arial" pitchFamily="34" charset="0"/>
              </a:rPr>
              <a:t>چیست</a:t>
            </a:r>
            <a:r>
              <a:rPr lang="en-US" sz="480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fa-IR" sz="4800" smtClean="0">
                <a:solidFill>
                  <a:srgbClr val="FF0000"/>
                </a:solidFill>
                <a:cs typeface="Arial" pitchFamily="34" charset="0"/>
              </a:rPr>
              <a:t>؟</a:t>
            </a:r>
            <a:endParaRPr lang="fa-IR" sz="480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5123" name="TextBox 8"/>
          <p:cNvSpPr txBox="1">
            <a:spLocks noChangeArrowheads="1"/>
          </p:cNvSpPr>
          <p:nvPr/>
        </p:nvSpPr>
        <p:spPr bwMode="auto">
          <a:xfrm>
            <a:off x="571500" y="3071813"/>
            <a:ext cx="8358188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a-IR">
                <a:solidFill>
                  <a:srgbClr val="FFFF00"/>
                </a:solidFill>
                <a:cs typeface="Arial" pitchFamily="34" charset="0"/>
              </a:rPr>
              <a:t>عوامل طبیعی وعوامل انسانی</a:t>
            </a:r>
          </a:p>
        </p:txBody>
      </p:sp>
    </p:spTree>
    <p:custDataLst>
      <p:tags r:id="rId1"/>
    </p:custDataLst>
  </p:cSld>
  <p:clrMapOvr>
    <a:masterClrMapping/>
  </p:clrMapOvr>
  <p:transition spd="slow" advClick="0" advTm="11000">
    <p:newsflash/>
    <p:sndAc>
      <p:stSnd>
        <p:snd r:embed="rId3" name="coi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1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85813" y="1000125"/>
            <a:ext cx="76438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a-IR">
                <a:solidFill>
                  <a:srgbClr val="FF0000"/>
                </a:solidFill>
                <a:cs typeface="Arial" pitchFamily="34" charset="0"/>
              </a:rPr>
              <a:t>عوامل طبیعی موثردرکشاورزی چیست؟  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929313" y="3000375"/>
            <a:ext cx="2928937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a-IR"/>
              <a:t>1- خاک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28625" y="3071813"/>
            <a:ext cx="28575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a-IR"/>
              <a:t>2- آب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214563" y="4071938"/>
            <a:ext cx="442912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a-IR"/>
              <a:t>3-آب و هوا</a:t>
            </a:r>
          </a:p>
        </p:txBody>
      </p:sp>
    </p:spTree>
    <p:custDataLst>
      <p:tags r:id="rId1"/>
    </p:custDataLst>
  </p:cSld>
  <p:clrMapOvr>
    <a:masterClrMapping/>
  </p:clrMapOvr>
  <p:transition spd="slow" advClick="0" advTm="62000">
    <p:sndAc>
      <p:stSnd>
        <p:snd r:embed="rId3" name="coi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57188" y="1928813"/>
            <a:ext cx="7643812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a-IR">
                <a:solidFill>
                  <a:srgbClr val="FF00FF"/>
                </a:solidFill>
                <a:cs typeface="Arial" pitchFamily="34" charset="0"/>
              </a:rPr>
              <a:t>عوامل موثرانسا نی درکشاورزی چیست؟ </a:t>
            </a:r>
          </a:p>
          <a:p>
            <a:r>
              <a:rPr lang="fa-IR">
                <a:solidFill>
                  <a:srgbClr val="FF00FF"/>
                </a:solidFill>
                <a:cs typeface="Arial" pitchFamily="34" charset="0"/>
              </a:rPr>
              <a:t> 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357938" y="3571875"/>
            <a:ext cx="25003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a-IR" sz="4000">
                <a:solidFill>
                  <a:srgbClr val="FFFF00"/>
                </a:solidFill>
                <a:cs typeface="Arial" pitchFamily="34" charset="0"/>
              </a:rPr>
              <a:t>1-نیروی کار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85750" y="3571875"/>
            <a:ext cx="25003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a-IR" sz="4000">
                <a:solidFill>
                  <a:srgbClr val="FFFF00"/>
                </a:solidFill>
                <a:cs typeface="Arial" pitchFamily="34" charset="0"/>
              </a:rPr>
              <a:t>2- سرمایه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357938" y="5429250"/>
            <a:ext cx="25003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a-IR" sz="3200">
                <a:solidFill>
                  <a:srgbClr val="FFFF00"/>
                </a:solidFill>
                <a:cs typeface="Arial" pitchFamily="34" charset="0"/>
              </a:rPr>
              <a:t>3- ابزار ووسایل 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14313" y="5429250"/>
            <a:ext cx="27860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a-IR" sz="3600">
                <a:solidFill>
                  <a:srgbClr val="FFFF00"/>
                </a:solidFill>
                <a:cs typeface="Arial" pitchFamily="34" charset="0"/>
              </a:rPr>
              <a:t>4- موادموردنیاز</a:t>
            </a:r>
          </a:p>
        </p:txBody>
      </p:sp>
    </p:spTree>
    <p:custDataLst>
      <p:tags r:id="rId1"/>
    </p:custDataLst>
  </p:cSld>
  <p:clrMapOvr>
    <a:masterClrMapping/>
  </p:clrMapOvr>
  <p:transition spd="slow" advClick="0" advTm="20000">
    <p:newsflash/>
    <p:sndAc>
      <p:stSnd>
        <p:snd r:embed="rId3" name="coi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7" name="WordArt 7"/>
          <p:cNvSpPr>
            <a:spLocks noChangeArrowheads="1" noChangeShapeType="1" noTextEdit="1"/>
          </p:cNvSpPr>
          <p:nvPr/>
        </p:nvSpPr>
        <p:spPr bwMode="auto">
          <a:xfrm>
            <a:off x="285750" y="1500188"/>
            <a:ext cx="7704138" cy="3311525"/>
          </a:xfrm>
          <a:prstGeom prst="rect">
            <a:avLst/>
          </a:prstGeom>
        </p:spPr>
        <p:txBody>
          <a:bodyPr wrap="none" fromWordArt="1">
            <a:prstTxWarp prst="textInflateTop">
              <a:avLst>
                <a:gd name="adj" fmla="val 31917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>
              <a:defRPr/>
            </a:pPr>
            <a:r>
              <a:rPr lang="fa-IR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18900000" scaled="1"/>
                </a:gradFill>
                <a:latin typeface="Impact"/>
              </a:rPr>
              <a:t>                              </a:t>
            </a:r>
          </a:p>
        </p:txBody>
      </p:sp>
      <p:sp>
        <p:nvSpPr>
          <p:cNvPr id="9219" name="TextBox 7"/>
          <p:cNvSpPr txBox="1">
            <a:spLocks noChangeArrowheads="1"/>
          </p:cNvSpPr>
          <p:nvPr/>
        </p:nvSpPr>
        <p:spPr bwMode="auto">
          <a:xfrm>
            <a:off x="1571625" y="2857500"/>
            <a:ext cx="600075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fa-IR" sz="6600">
              <a:solidFill>
                <a:srgbClr val="FF0000"/>
              </a:solidFill>
            </a:endParaRPr>
          </a:p>
          <a:p>
            <a:pPr algn="ctr"/>
            <a:r>
              <a:rPr lang="fa-IR" sz="6600">
                <a:solidFill>
                  <a:srgbClr val="FF0000"/>
                </a:solidFill>
              </a:rPr>
              <a:t>  </a:t>
            </a:r>
            <a:r>
              <a:rPr lang="fa-IR" sz="96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000250" y="1571625"/>
            <a:ext cx="53578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a-IR" sz="5400">
                <a:solidFill>
                  <a:srgbClr val="FF3300"/>
                </a:solidFill>
              </a:rPr>
              <a:t>محصولات کشاورزی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3640138"/>
          <a:ext cx="6096000" cy="150304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503044">
                <a:tc>
                  <a:txBody>
                    <a:bodyPr/>
                    <a:lstStyle/>
                    <a:p>
                      <a:pPr algn="ctr" rtl="1"/>
                      <a:endParaRPr lang="fa-IR" dirty="0" smtClean="0"/>
                    </a:p>
                    <a:p>
                      <a:pPr algn="ctr" rtl="1"/>
                      <a:r>
                        <a:rPr lang="fa-IR" sz="5400" dirty="0" smtClean="0">
                          <a:solidFill>
                            <a:srgbClr val="7030A0"/>
                          </a:solidFill>
                        </a:rPr>
                        <a:t>زراعت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a-IR" dirty="0" smtClean="0"/>
                    </a:p>
                    <a:p>
                      <a:pPr algn="ctr" rtl="1"/>
                      <a:r>
                        <a:rPr lang="fa-IR" sz="5400" dirty="0" smtClean="0">
                          <a:solidFill>
                            <a:srgbClr val="7030A0"/>
                          </a:solidFill>
                        </a:rPr>
                        <a:t>باغداری</a:t>
                      </a:r>
                    </a:p>
                    <a:p>
                      <a:pPr algn="ctr" rtl="1"/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 advClick="0" advTm="8360">
    <p:newsflash/>
    <p:sndAc>
      <p:stSnd>
        <p:snd r:embed="rId2" name="coi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8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000250" y="1643063"/>
            <a:ext cx="50720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a-IR" sz="7200">
                <a:solidFill>
                  <a:srgbClr val="7030A0"/>
                </a:solidFill>
              </a:rPr>
              <a:t>زراعت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3857625"/>
          <a:ext cx="6096000" cy="1785949"/>
        </p:xfrm>
        <a:graphic>
          <a:graphicData uri="http://schemas.openxmlformats.org/drawingml/2006/table">
            <a:tbl>
              <a:tblPr rtl="1" firstRow="1" bandRow="1">
                <a:tableStyleId>{073A0DAA-6AF3-43AB-8588-CEC1D06C72B9}</a:tableStyleId>
              </a:tblPr>
              <a:tblGrid>
                <a:gridCol w="2032000"/>
                <a:gridCol w="2032000"/>
                <a:gridCol w="2032000"/>
              </a:tblGrid>
              <a:tr h="1785949">
                <a:tc>
                  <a:txBody>
                    <a:bodyPr/>
                    <a:lstStyle/>
                    <a:p>
                      <a:pPr algn="ctr" rtl="1"/>
                      <a:endParaRPr lang="fa-IR" dirty="0" smtClean="0"/>
                    </a:p>
                    <a:p>
                      <a:pPr algn="ctr" rtl="1"/>
                      <a:endParaRPr lang="fa-IR" dirty="0" smtClean="0"/>
                    </a:p>
                    <a:p>
                      <a:pPr algn="ctr" rtl="1"/>
                      <a:r>
                        <a:rPr lang="fa-IR" sz="6600" dirty="0" smtClean="0">
                          <a:solidFill>
                            <a:srgbClr val="FF0000"/>
                          </a:solidFill>
                        </a:rPr>
                        <a:t>غلات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a-IR" dirty="0" smtClean="0"/>
                    </a:p>
                    <a:p>
                      <a:pPr algn="ctr" rtl="1"/>
                      <a:endParaRPr lang="fa-IR" sz="1800" dirty="0" smtClean="0"/>
                    </a:p>
                    <a:p>
                      <a:pPr algn="ctr" rtl="1"/>
                      <a:r>
                        <a:rPr lang="fa-IR" sz="6000" dirty="0" smtClean="0">
                          <a:solidFill>
                            <a:srgbClr val="FF0000"/>
                          </a:solidFill>
                        </a:rPr>
                        <a:t>حبوبات</a:t>
                      </a:r>
                    </a:p>
                  </a:txBody>
                  <a:tcPr>
                    <a:solidFill>
                      <a:schemeClr val="bg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dirty="0" smtClean="0"/>
                    </a:p>
                    <a:p>
                      <a:pPr algn="ctr" rtl="1"/>
                      <a:endParaRPr lang="fa-IR" dirty="0" smtClean="0"/>
                    </a:p>
                    <a:p>
                      <a:pPr algn="ctr" rtl="1"/>
                      <a:r>
                        <a:rPr lang="fa-IR" sz="6000" dirty="0" smtClean="0">
                          <a:solidFill>
                            <a:srgbClr val="FF0000"/>
                          </a:solidFill>
                        </a:rPr>
                        <a:t>جالیزی</a:t>
                      </a:r>
                      <a:endParaRPr lang="fa-IR" sz="6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Tm="8405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 rot="10800000" flipV="1">
            <a:off x="1143000" y="1976438"/>
            <a:ext cx="707231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a-IR" sz="4800">
                <a:solidFill>
                  <a:srgbClr val="FFC000"/>
                </a:solidFill>
                <a:cs typeface="Arial" pitchFamily="34" charset="0"/>
              </a:rPr>
              <a:t>غذای اصلی مردم کشورماچیست؟ </a:t>
            </a:r>
          </a:p>
        </p:txBody>
      </p:sp>
      <p:sp>
        <p:nvSpPr>
          <p:cNvPr id="23555" name="TextBox 5"/>
          <p:cNvSpPr txBox="1">
            <a:spLocks noChangeArrowheads="1"/>
          </p:cNvSpPr>
          <p:nvPr/>
        </p:nvSpPr>
        <p:spPr bwMode="auto">
          <a:xfrm>
            <a:off x="2000250" y="3892550"/>
            <a:ext cx="542925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a-IR" sz="6600">
                <a:solidFill>
                  <a:srgbClr val="FF0000"/>
                </a:solidFill>
              </a:rPr>
              <a:t>گندم وبرنج</a:t>
            </a:r>
          </a:p>
        </p:txBody>
      </p:sp>
    </p:spTree>
  </p:cSld>
  <p:clrMapOvr>
    <a:masterClrMapping/>
  </p:clrMapOvr>
  <p:transition advTm="1922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2355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355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00063" y="1714500"/>
            <a:ext cx="8001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a-IR">
                <a:solidFill>
                  <a:srgbClr val="FFFF00"/>
                </a:solidFill>
                <a:cs typeface="Arial" pitchFamily="34" charset="0"/>
              </a:rPr>
              <a:t>استان های تولیدکننده ی برنج رانام ببرید</a:t>
            </a:r>
            <a:r>
              <a:rPr lang="fa-IR" sz="4000">
                <a:solidFill>
                  <a:srgbClr val="FFFF00"/>
                </a:solidFill>
                <a:cs typeface="Arial" pitchFamily="34" charset="0"/>
              </a:rPr>
              <a:t>.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143625" y="2857500"/>
            <a:ext cx="257175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a-IR" sz="4000">
                <a:solidFill>
                  <a:srgbClr val="FF0000"/>
                </a:solidFill>
                <a:cs typeface="Arial" pitchFamily="34" charset="0"/>
              </a:rPr>
              <a:t>1- گلستان</a:t>
            </a:r>
          </a:p>
          <a:p>
            <a:r>
              <a:rPr lang="fa-IR" sz="4000">
                <a:solidFill>
                  <a:srgbClr val="FF0000"/>
                </a:solidFill>
                <a:cs typeface="Arial" pitchFamily="34" charset="0"/>
              </a:rPr>
              <a:t>2-مازندران</a:t>
            </a:r>
          </a:p>
          <a:p>
            <a:r>
              <a:rPr lang="fa-IR" sz="4000">
                <a:solidFill>
                  <a:srgbClr val="FF0000"/>
                </a:solidFill>
                <a:cs typeface="Arial" pitchFamily="34" charset="0"/>
              </a:rPr>
              <a:t>3-گیلان</a:t>
            </a:r>
          </a:p>
          <a:p>
            <a:r>
              <a:rPr lang="fa-IR" sz="4000">
                <a:solidFill>
                  <a:srgbClr val="FF0000"/>
                </a:solidFill>
                <a:cs typeface="Arial" pitchFamily="34" charset="0"/>
              </a:rPr>
              <a:t>4-خوزستان</a:t>
            </a:r>
          </a:p>
          <a:p>
            <a:endParaRPr lang="fa-IR" sz="4000">
              <a:cs typeface="Arial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214563" y="2928938"/>
            <a:ext cx="3500437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a-IR" sz="3600">
                <a:solidFill>
                  <a:srgbClr val="FF0000"/>
                </a:solidFill>
                <a:cs typeface="Arial" pitchFamily="34" charset="0"/>
              </a:rPr>
              <a:t>5- قزوین</a:t>
            </a:r>
          </a:p>
          <a:p>
            <a:r>
              <a:rPr lang="fa-IR" sz="3600">
                <a:solidFill>
                  <a:srgbClr val="FF0000"/>
                </a:solidFill>
                <a:cs typeface="Arial" pitchFamily="34" charset="0"/>
              </a:rPr>
              <a:t>6- اصفهان</a:t>
            </a:r>
          </a:p>
          <a:p>
            <a:r>
              <a:rPr lang="fa-IR" sz="3600">
                <a:solidFill>
                  <a:srgbClr val="FF0000"/>
                </a:solidFill>
                <a:cs typeface="Arial" pitchFamily="34" charset="0"/>
              </a:rPr>
              <a:t>7- فارس</a:t>
            </a:r>
          </a:p>
          <a:p>
            <a:r>
              <a:rPr lang="fa-IR" sz="3600">
                <a:solidFill>
                  <a:srgbClr val="FF0000"/>
                </a:solidFill>
                <a:cs typeface="Arial" pitchFamily="34" charset="0"/>
              </a:rPr>
              <a:t>8-سیستان بلوچستان</a:t>
            </a: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42938" y="2357438"/>
            <a:ext cx="7786687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a-IR" sz="7200">
                <a:solidFill>
                  <a:schemeClr val="bg1"/>
                </a:solidFill>
                <a:cs typeface="Arial" pitchFamily="34" charset="0"/>
              </a:rPr>
              <a:t>بعداز</a:t>
            </a:r>
            <a:r>
              <a:rPr lang="fa-IR" sz="7200">
                <a:solidFill>
                  <a:srgbClr val="FF0000"/>
                </a:solidFill>
                <a:cs typeface="Arial" pitchFamily="34" charset="0"/>
              </a:rPr>
              <a:t>غلات</a:t>
            </a:r>
            <a:r>
              <a:rPr lang="fa-IR" sz="7200">
                <a:cs typeface="Arial" pitchFamily="34" charset="0"/>
              </a:rPr>
              <a:t> </a:t>
            </a:r>
            <a:r>
              <a:rPr lang="fa-IR" sz="7200">
                <a:solidFill>
                  <a:schemeClr val="bg1"/>
                </a:solidFill>
                <a:cs typeface="Arial" pitchFamily="34" charset="0"/>
              </a:rPr>
              <a:t>مهم ترین منبع غذایی </a:t>
            </a:r>
            <a:r>
              <a:rPr lang="fa-IR" sz="7200">
                <a:solidFill>
                  <a:srgbClr val="FF0000"/>
                </a:solidFill>
                <a:cs typeface="Arial" pitchFamily="34" charset="0"/>
              </a:rPr>
              <a:t>حبوبات</a:t>
            </a:r>
            <a:r>
              <a:rPr lang="fa-IR" sz="7200">
                <a:cs typeface="Arial" pitchFamily="34" charset="0"/>
              </a:rPr>
              <a:t> </a:t>
            </a:r>
          </a:p>
          <a:p>
            <a:r>
              <a:rPr lang="fa-IR" sz="6600">
                <a:solidFill>
                  <a:schemeClr val="bg1"/>
                </a:solidFill>
                <a:cs typeface="Arial" pitchFamily="34" charset="0"/>
              </a:rPr>
              <a:t>و</a:t>
            </a:r>
            <a:r>
              <a:rPr lang="fa-IR" sz="6600">
                <a:solidFill>
                  <a:srgbClr val="FF0000"/>
                </a:solidFill>
                <a:cs typeface="Arial" pitchFamily="34" charset="0"/>
              </a:rPr>
              <a:t>محصولات جالیزی </a:t>
            </a:r>
            <a:r>
              <a:rPr lang="fa-IR" sz="6600">
                <a:solidFill>
                  <a:schemeClr val="bg1"/>
                </a:solidFill>
                <a:cs typeface="Arial" pitchFamily="34" charset="0"/>
              </a:rPr>
              <a:t>هستند.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5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1|2.5|8.3|2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3|1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2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پاورپوینت آموزش درس کشاورزی مطالعات اجتماعی ششم ابتدایی</Template>
  <TotalTime>0</TotalTime>
  <Words>171</Words>
  <Application>Microsoft Office PowerPoint</Application>
  <PresentationFormat>On-screen Show (4:3)</PresentationFormat>
  <Paragraphs>67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Arial</vt:lpstr>
      <vt:lpstr>Book Antiqua</vt:lpstr>
      <vt:lpstr>Impact</vt:lpstr>
      <vt:lpstr>Lucida Sans</vt:lpstr>
      <vt:lpstr>Tahoma</vt:lpstr>
      <vt:lpstr>Times New Roman</vt:lpstr>
      <vt:lpstr>Titr</vt:lpstr>
      <vt:lpstr>Wingdings</vt:lpstr>
      <vt:lpstr>Wingdings 2</vt:lpstr>
      <vt:lpstr>Wingdings 3</vt:lpstr>
      <vt:lpstr>Apex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2022-01-31T07:36:19Z</dcterms:created>
  <dcterms:modified xsi:type="dcterms:W3CDTF">2022-01-31T07:36:34Z</dcterms:modified>
</cp:coreProperties>
</file>