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1" autoAdjust="0"/>
    <p:restoredTop sz="94660"/>
  </p:normalViewPr>
  <p:slideViewPr>
    <p:cSldViewPr snapToGrid="0">
      <p:cViewPr>
        <p:scale>
          <a:sx n="63" d="100"/>
          <a:sy n="63" d="100"/>
        </p:scale>
        <p:origin x="78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515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39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47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40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418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62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3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66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821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90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BD2C-F37F-4017-8365-260785E6F89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13B5-B773-498F-A5EE-9ED7E9EA95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81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5" y="928364"/>
            <a:ext cx="4029559" cy="17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9254" y="1445522"/>
            <a:ext cx="88495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این جاده </a:t>
            </a:r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چین و هند را در شرق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به اروپا در غرب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متصل می کرد.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1103" y="293041"/>
            <a:ext cx="1889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جاده ابریشم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8" y="4344375"/>
            <a:ext cx="952500" cy="1552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2056" y="2598003"/>
            <a:ext cx="5347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این جاده از خاک ایران عبور می کرد.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1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11" y="2848242"/>
            <a:ext cx="3473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مسیر جاده ابریشم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3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5"/>
            <a:ext cx="12192000" cy="50006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" y="-821410"/>
            <a:ext cx="12191999" cy="4866468"/>
            <a:chOff x="1" y="0"/>
            <a:chExt cx="12191999" cy="47085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834" y="0"/>
              <a:ext cx="6101166" cy="470857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6090834" cy="470857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9744" y="3887168"/>
            <a:ext cx="120421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حکومت ساسانی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 استفاده از موقعیت این جاده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مانع از ارتباط مستقیم تجاری چین و روم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( اروپا) می شد. 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04096"/>
            <a:ext cx="120421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آنها تمایل داشتند که ابریشم چینی توسط بازرگانان ایرانی به روم صادر شود و یا اینکه ابریشم خام در ایران تبدیل به پارچه شود و بعد به روم فروخته شود.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87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2438" y="314146"/>
            <a:ext cx="3147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صادرات ایران باستان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0200" y="1443996"/>
            <a:ext cx="13716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3389" y="2091299"/>
            <a:ext cx="71652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سنگ های قیمتی، پارچه، قالی، محصولات کشاورزی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39" y="2922296"/>
            <a:ext cx="2632936" cy="2206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6" y="4091063"/>
            <a:ext cx="2798090" cy="2206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02" y="3023219"/>
            <a:ext cx="2796798" cy="3733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" y="3023219"/>
            <a:ext cx="3314760" cy="37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444" y="494973"/>
            <a:ext cx="11360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ایرانیان باستان به سبب تجربه و مهارت در دریانوردی، به تجارت دریایی رو آوردند.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5692" y="1325970"/>
            <a:ext cx="660615" cy="743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9962" y="2069131"/>
            <a:ext cx="5432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رونق تجارت دریایی در دوران ساسانی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5536" y="2889407"/>
            <a:ext cx="5432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بنادر خلیج فارس لنگرگاه کشتی ها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" y="2999569"/>
            <a:ext cx="3239145" cy="2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4642" y="329644"/>
            <a:ext cx="17027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ضرب سکه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57" y="329644"/>
            <a:ext cx="1127218" cy="1299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870" y="1765834"/>
            <a:ext cx="11360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زمان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هخامنشیان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برای اولین بار سکه ای زرین به نام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دریک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یا </a:t>
            </a:r>
            <a:r>
              <a:rPr lang="fa-IR" sz="3200" dirty="0" err="1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زریک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ضرب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926475"/>
            <a:ext cx="6349206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0240" y="308994"/>
            <a:ext cx="82115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سکه های زرین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فقط به فرمان و نام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پادشاهان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ضرب می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0240" y="1448985"/>
            <a:ext cx="85550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حاکمان ایالت ها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می توانستند با اجازه پادشاه فقط سکه های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سیمین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( نقره ای) یا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مسین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( مسی) ضرب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1194" y="3219705"/>
            <a:ext cx="2557436" cy="3267320"/>
            <a:chOff x="821194" y="3219705"/>
            <a:chExt cx="2557436" cy="32673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94" y="3219705"/>
              <a:ext cx="2557436" cy="24958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48554" y="5656028"/>
              <a:ext cx="170271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err="1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سلوکیان</a:t>
              </a:r>
              <a:endPara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27298" y="3107692"/>
            <a:ext cx="2539682" cy="3379332"/>
            <a:chOff x="8127298" y="3107692"/>
            <a:chExt cx="2539682" cy="33793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298" y="3107692"/>
              <a:ext cx="2539682" cy="247619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54658" y="5656027"/>
              <a:ext cx="170271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ساسانیان</a:t>
              </a:r>
              <a:endPara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51737" y="3131903"/>
            <a:ext cx="2402454" cy="3426408"/>
            <a:chOff x="4551737" y="3131903"/>
            <a:chExt cx="2402454" cy="34264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737" y="3131903"/>
              <a:ext cx="2402454" cy="242776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901606" y="5727314"/>
              <a:ext cx="170271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اشکانیان</a:t>
              </a:r>
              <a:endPara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5403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9473" y="121776"/>
            <a:ext cx="29330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درآمدهای حکومت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871" y="1238133"/>
            <a:ext cx="11360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مالیات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منبع اصلی درآمد حکومت ها بود که به صورت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نقدی یا جنسی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گرفته می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27" y="2190906"/>
            <a:ext cx="335280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4" y="4087817"/>
            <a:ext cx="2863312" cy="2289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164038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8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210" y="432221"/>
            <a:ext cx="76535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بیشترین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 حجم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مالیات 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را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کشاورزان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 پرداخت می کردند.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0086" y="1430792"/>
            <a:ext cx="50718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دامداران به نسبت تعداد دام </a:t>
            </a:r>
            <a:r>
              <a:rPr lang="fa-IR" sz="3200" dirty="0" err="1" smtClean="0">
                <a:latin typeface="Tahoma" panose="020B0604030504040204" pitchFamily="34" charset="0"/>
                <a:cs typeface="B Koodak" panose="00000700000000000000" pitchFamily="2" charset="-78"/>
              </a:rPr>
              <a:t>هایشان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6560" y="2498900"/>
            <a:ext cx="917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پیشه </a:t>
            </a:r>
            <a:r>
              <a:rPr lang="fa-IR" sz="3200" dirty="0" err="1" smtClean="0">
                <a:latin typeface="Tahoma" panose="020B0604030504040204" pitchFamily="34" charset="0"/>
                <a:cs typeface="B Koodak" panose="00000700000000000000" pitchFamily="2" charset="-78"/>
              </a:rPr>
              <a:t>وران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 و بازرگانان به میزان کالا و خدماتی که عرضه می کردند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166" y="4565580"/>
            <a:ext cx="114816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مالیات سرانه فقط از عامه مردم 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گرفته می شد و بزرگان و اشراف از پرداخت آن معاف بودند.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2" y="3578445"/>
            <a:ext cx="3333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95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86" y="1776721"/>
            <a:ext cx="7829227" cy="5081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169" y="207061"/>
            <a:ext cx="114816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در جشن ها و مراسم به تخت نشستن شاهان، بزرگان و عامه مردم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هدایایی را به پادشاه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 پیشکش می کردند.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73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53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169" y="362044"/>
            <a:ext cx="114816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مأموران مالیاتی معمولاً به مردم سختگیری می کردند و بیش از آنچه مقرر شده بود طلب می کردند.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682" y="2599676"/>
            <a:ext cx="90626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گاهی نیز به دلیل خالی بودن خزانه مالیات ها را افزایش می دادند.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167" y="4359506"/>
            <a:ext cx="114816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در مواقعی نیز به سبب جلوگیری از شورش مردم و یا بروز خشکسالی بخشش </a:t>
            </a:r>
            <a:r>
              <a:rPr lang="fa-IR" sz="3200" dirty="0" err="1" smtClean="0">
                <a:latin typeface="Tahoma" panose="020B0604030504040204" pitchFamily="34" charset="0"/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latin typeface="Tahoma" panose="020B0604030504040204" pitchFamily="34" charset="0"/>
                <a:cs typeface="B Koodak" panose="00000700000000000000" pitchFamily="2" charset="-78"/>
              </a:rPr>
              <a:t> صورت می گرفت.</a:t>
            </a:r>
            <a:endParaRPr lang="fa-IR" sz="3600" dirty="0" smtClean="0"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3" y="1841482"/>
            <a:ext cx="38100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3" y="3536763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6716" y="276759"/>
            <a:ext cx="2618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مخارج حکومت</a:t>
            </a:r>
            <a:endParaRPr lang="fa-IR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Wave 3"/>
          <p:cNvSpPr/>
          <p:nvPr/>
        </p:nvSpPr>
        <p:spPr>
          <a:xfrm>
            <a:off x="7174424" y="1049366"/>
            <a:ext cx="4889716" cy="1534332"/>
          </a:xfrm>
          <a:prstGeom prst="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جنگ با دشمنان</a:t>
            </a:r>
            <a:endParaRPr lang="fa-IR" sz="3200" dirty="0"/>
          </a:p>
        </p:txBody>
      </p:sp>
      <p:sp>
        <p:nvSpPr>
          <p:cNvPr id="5" name="Wave 4"/>
          <p:cNvSpPr/>
          <p:nvPr/>
        </p:nvSpPr>
        <p:spPr>
          <a:xfrm>
            <a:off x="1" y="2265338"/>
            <a:ext cx="9619282" cy="1534332"/>
          </a:xfrm>
          <a:prstGeom prst="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مصارف شخصی شاه، شاهزادگان، درباریان و ساختن کاخ های مجلل</a:t>
            </a:r>
            <a:endParaRPr lang="fa-IR" sz="3200" dirty="0"/>
          </a:p>
        </p:txBody>
      </p:sp>
      <p:sp>
        <p:nvSpPr>
          <p:cNvPr id="6" name="Wave 5"/>
          <p:cNvSpPr/>
          <p:nvPr/>
        </p:nvSpPr>
        <p:spPr>
          <a:xfrm>
            <a:off x="7174424" y="3943030"/>
            <a:ext cx="4889716" cy="1534332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پرداخت حقوق به مأموران حکومتی</a:t>
            </a:r>
            <a:endParaRPr lang="fa-IR" sz="3200" dirty="0"/>
          </a:p>
        </p:txBody>
      </p:sp>
      <p:sp>
        <p:nvSpPr>
          <p:cNvPr id="7" name="Wave 6"/>
          <p:cNvSpPr/>
          <p:nvPr/>
        </p:nvSpPr>
        <p:spPr>
          <a:xfrm>
            <a:off x="1" y="5302362"/>
            <a:ext cx="9619282" cy="1534332"/>
          </a:xfrm>
          <a:prstGeom prst="wav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احداث، نگهداری و تعمیر آتشکده ها،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کاروانسراها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قنات ها، سدها و ...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29066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758507">
            <a:off x="8635606" y="1959942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5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8569" cy="5935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4877" y="5934080"/>
            <a:ext cx="5262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اوضاع اقتصادی در ایران باستان</a:t>
            </a:r>
            <a:endParaRPr lang="fa-IR" sz="40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69" y="0"/>
            <a:ext cx="3792706" cy="2696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69" y="2696705"/>
            <a:ext cx="3792706" cy="32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8259" y="162140"/>
            <a:ext cx="3155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کشاورزی و دامپروری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468" y="993137"/>
            <a:ext cx="11747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فلات ایران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از نخستین سرزمین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بوده که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کشاورزی و دامپروری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آن آغاز شده و حتی دانش و مهارت کشت و زرع از ایران به سرزمین های دیگر برده شده است.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0718" y="2706977"/>
            <a:ext cx="8570562" cy="830997"/>
          </a:xfrm>
          <a:prstGeom prst="rect">
            <a:avLst/>
          </a:prstGeom>
          <a:solidFill>
            <a:srgbClr val="FF66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کشاورزی مهمترین پیشه و وسیله معیشت در ایران باستان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0678" y="3555934"/>
            <a:ext cx="78106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گندم و جو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مهمترین محصول زراعی ایرانیان باستان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410" y="4544375"/>
            <a:ext cx="10972799" cy="830997"/>
            <a:chOff x="821410" y="4544375"/>
            <a:chExt cx="10972799" cy="830997"/>
          </a:xfrm>
        </p:grpSpPr>
        <p:grpSp>
          <p:nvGrpSpPr>
            <p:cNvPr id="11" name="Group 10"/>
            <p:cNvGrpSpPr/>
            <p:nvPr/>
          </p:nvGrpSpPr>
          <p:grpSpPr>
            <a:xfrm>
              <a:off x="821410" y="4544375"/>
              <a:ext cx="10972799" cy="830997"/>
              <a:chOff x="821410" y="4544375"/>
              <a:chExt cx="10972799" cy="83099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21410" y="4544375"/>
                <a:ext cx="1097279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rgbClr val="000000"/>
                    </a:solidFill>
                    <a:latin typeface="Tahoma" panose="020B0604030504040204" pitchFamily="34" charset="0"/>
                    <a:cs typeface="B Koodak" panose="00000700000000000000" pitchFamily="2" charset="-78"/>
                  </a:rPr>
                  <a:t>کشت</a:t>
                </a:r>
                <a:r>
                  <a:rPr lang="fa-IR" sz="3200" dirty="0" smtClean="0">
                    <a:solidFill>
                      <a:srgbClr val="0000FF"/>
                    </a:solidFill>
                    <a:latin typeface="Tahoma" panose="020B0604030504040204" pitchFamily="34" charset="0"/>
                    <a:cs typeface="B Koodak" panose="00000700000000000000" pitchFamily="2" charset="-78"/>
                  </a:rPr>
                  <a:t> پنبه </a:t>
                </a:r>
                <a:r>
                  <a:rPr lang="fa-IR" sz="3200" dirty="0" smtClean="0">
                    <a:solidFill>
                      <a:srgbClr val="000000"/>
                    </a:solidFill>
                    <a:latin typeface="Tahoma" panose="020B0604030504040204" pitchFamily="34" charset="0"/>
                    <a:cs typeface="B Koodak" panose="00000700000000000000" pitchFamily="2" charset="-78"/>
                  </a:rPr>
                  <a:t>در نواحی مستعد           پنبه ریسی           صادرات پارچه های پنبه ای</a:t>
                </a:r>
                <a:endParaRPr lang="fa-IR" sz="3600" dirty="0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3715" y="4946114"/>
                <a:ext cx="952500" cy="23812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439" y="4946114"/>
              <a:ext cx="952500" cy="2381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156040" y="5620485"/>
            <a:ext cx="100245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کشاورزان ایرانی علاوه بر کار کشاورزی به پرورش دام نیز می پرداختند.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516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2"/>
            <a:ext cx="12192000" cy="4171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25885" cy="534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85" y="0"/>
            <a:ext cx="6566115" cy="5343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5886" y="5343525"/>
            <a:ext cx="643853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ابزار خرد کردن گیاهان و غلات( تپه </a:t>
            </a:r>
            <a:r>
              <a:rPr lang="fa-IR" sz="28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چغاگلان</a:t>
            </a:r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ایلام)</a:t>
            </a:r>
            <a:endParaRPr lang="fa-IR" sz="32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79" y="5570398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گندم وحشی که در رسوبات </a:t>
            </a:r>
            <a:r>
              <a:rPr lang="fa-IR" sz="2800" dirty="0" err="1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چغاگلان</a:t>
            </a:r>
            <a:r>
              <a:rPr lang="fa-IR" sz="28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 پیدا </a:t>
            </a:r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شد</a:t>
            </a:r>
            <a:endParaRPr lang="fa-IR" sz="28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19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94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1523" y="131144"/>
            <a:ext cx="11489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صنعت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508" y="1093285"/>
            <a:ext cx="6613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تهیه پارچه های لطیف از پنبه، ابریشم و پشم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9864" y="2055426"/>
            <a:ext cx="98684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تهیه شال های پشمی و حریر در کارگاه های مرو، ری، اهواز و شوشتر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1071" y="3017567"/>
            <a:ext cx="71603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پیشرفت در پیشه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نجاری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آهنگری و شیشه گری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7638" y="4120501"/>
            <a:ext cx="6613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ساخت ارابه های زیبا در دوره ساسانی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1790" y="5223435"/>
            <a:ext cx="9868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ساختن اسباب و اثاثیه منزل، شمشیر، ابزارهای کشاورزی و ابزارهای جنگی مانند بازو بند و زره و نظایر آن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1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"/>
            <a:ext cx="12192000" cy="685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0936" cy="4773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36" y="0"/>
            <a:ext cx="5202264" cy="47734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5851" y="5169407"/>
            <a:ext cx="6137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B Koodak" panose="00000700000000000000" pitchFamily="2" charset="-78"/>
              </a:rPr>
              <a:t>تندیس پنج هزار ساله بز کوهی،  جنس نقره و ورقه طلا،  اندازه  7 در 4 سانتی متر،  دوره ایلام،  محل نگهداری موزه هنر های زیبای بوستون.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62544"/>
            <a:ext cx="55018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عکس بشقاب نقره دوره ساسانی با نقش عقاب،  که بانویی را در چنگال خود نگهداشته است،  و اکنون در </a:t>
            </a:r>
            <a:r>
              <a:rPr lang="fa-IR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موزه سن </a:t>
            </a:r>
            <a:r>
              <a:rPr lang="fa-IR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پترزبورگ</a:t>
            </a:r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قرار دارد.  قطر بشقاب 22 سانتی متر است</a:t>
            </a:r>
          </a:p>
        </p:txBody>
      </p:sp>
    </p:spTree>
    <p:extLst>
      <p:ext uri="{BB962C8B-B14F-4D97-AF65-F5344CB8AC3E}">
        <p14:creationId xmlns:p14="http://schemas.microsoft.com/office/powerpoint/2010/main" val="15596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9483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324"/>
            <a:ext cx="4262034" cy="4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34" y="-15500"/>
            <a:ext cx="3993397" cy="4463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31" y="-1"/>
            <a:ext cx="3965306" cy="44325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55430" y="4623683"/>
            <a:ext cx="39365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کوزه نقره ای دوره هخامنشی جنس نقره،  </a:t>
            </a:r>
          </a:p>
          <a:p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ارتفاع  22.76 سانتی متر،  وزن  451.08 گرم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5930" y="4731404"/>
            <a:ext cx="3320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جام شیشه ای، هنر ساسانی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36071" y="4531350"/>
            <a:ext cx="457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عکس گردنبند طلایی به جا مانده از ملکه ایران باستان،  مربوط به  سلسله هخامنشیان، در موزه </a:t>
            </a:r>
            <a:r>
              <a:rPr lang="fa-IR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اوستیای</a:t>
            </a:r>
            <a:r>
              <a:rPr lang="fa-IR" sz="2800" b="1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شمالی روسیه نگهداری می شود</a:t>
            </a:r>
          </a:p>
        </p:txBody>
      </p:sp>
    </p:spTree>
    <p:extLst>
      <p:ext uri="{BB962C8B-B14F-4D97-AF65-F5344CB8AC3E}">
        <p14:creationId xmlns:p14="http://schemas.microsoft.com/office/powerpoint/2010/main" val="2725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1523" y="131144"/>
            <a:ext cx="11489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تجارت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837" y="962141"/>
            <a:ext cx="616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رونق تجارت در زمان داریوش اول هخامنشی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3" y="1707157"/>
            <a:ext cx="366791" cy="916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2057" y="2248076"/>
            <a:ext cx="71478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ساخت جاده شاهی به فرمان داریوش اول هخامنشی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9377" y="3858760"/>
            <a:ext cx="3473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برقراری امنیت در راه ها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6714" y="4908906"/>
            <a:ext cx="54585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ساخت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کاروانسراها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در فاصله های معین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3" y="3224112"/>
            <a:ext cx="366791" cy="9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22 مطالعات اجتماعی هفتم</Template>
  <TotalTime>0</TotalTime>
  <Words>607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 Koodak</vt:lpstr>
      <vt:lpstr>B Morvarid</vt:lpstr>
      <vt:lpstr>Calibri</vt:lpstr>
      <vt:lpstr>Calibri Light</vt:lpstr>
      <vt:lpstr>Tahoma</vt:lpstr>
      <vt:lpstr>times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2022-02-01T07:56:30Z</dcterms:created>
  <dcterms:modified xsi:type="dcterms:W3CDTF">2022-02-01T07:57:03Z</dcterms:modified>
</cp:coreProperties>
</file>