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2" autoAdjust="0"/>
    <p:restoredTop sz="94660"/>
  </p:normalViewPr>
  <p:slideViewPr>
    <p:cSldViewPr>
      <p:cViewPr varScale="1">
        <p:scale>
          <a:sx n="60" d="100"/>
          <a:sy n="60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8A236-5BDA-4E83-B8BE-B49D958BFBD9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89621-5DBB-4F44-AAA4-F79669045ADD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9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42085-6467-4FDF-97D3-1A9459169552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4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03943-C72F-4302-9123-6A9CB45FBFA8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AFF33-7B4D-4BE4-B91F-224740F7182F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50E6B-51C0-46BB-807D-24CA67DEA30E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6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5875-25F1-4DA3-A43C-C36C1372E8AA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F8984-9151-4D1E-84D5-F0932B0E8C64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7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2373A-4046-4162-A090-0E21FAA3210F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A7F34-D04C-4069-ADE2-6BC2E8ADA846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9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BAE36-423D-4B28-BD3D-40336E248E19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71DC604-3552-4C78-9CA3-A245072DA2A4}" type="slidenum">
              <a:rPr lang="fa-IR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429000" y="1600200"/>
            <a:ext cx="553402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320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36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  –</a:t>
            </a:r>
            <a:r>
              <a:rPr lang="en-US" sz="36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6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پوشيدن جامه دوخته</a:t>
            </a:r>
            <a:r>
              <a:rPr lang="en-US"/>
              <a:t> </a:t>
            </a:r>
          </a:p>
          <a:p>
            <a:pPr>
              <a:spcBef>
                <a:spcPct val="20000"/>
              </a:spcBef>
            </a:pPr>
            <a:endParaRPr lang="fa-IR" sz="28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  <a:p>
            <a:pPr algn="justLow">
              <a:buFontTx/>
              <a:buChar char="•"/>
            </a:pP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كمربند دوخته و هَميان پول به كمر بستن در حال احرام</a:t>
            </a:r>
            <a:r>
              <a:rPr lang="en-US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جايز است</a:t>
            </a:r>
            <a:r>
              <a:rPr lang="en-US" sz="3200">
                <a:solidFill>
                  <a:srgbClr val="003300"/>
                </a:solidFill>
                <a:cs typeface="B Titr" pitchFamily="2" charset="-78"/>
              </a:rPr>
              <a:t>.</a:t>
            </a: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</a:t>
            </a:r>
          </a:p>
          <a:p>
            <a:pPr algn="justLow"/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 </a:t>
            </a:r>
          </a:p>
          <a:p>
            <a:pPr algn="justLow">
              <a:buFontTx/>
              <a:buChar char="•"/>
            </a:pP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اگر مرد محرم به لباس دوخته احتياج پيدا كرد جايز است بپوشد، ولى بنابر احتياط واجب بايد يك گوسفند كفاره بدهد</a:t>
            </a: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.</a:t>
            </a:r>
            <a:endParaRPr lang="en-US" sz="2400">
              <a:solidFill>
                <a:srgbClr val="003300"/>
              </a:solidFill>
              <a:cs typeface="B Titr" pitchFamily="2" charset="-78"/>
            </a:endParaRPr>
          </a:p>
          <a:p>
            <a:endParaRPr lang="en-US"/>
          </a:p>
        </p:txBody>
      </p:sp>
      <p:pic>
        <p:nvPicPr>
          <p:cNvPr id="74759" name="Picture 7" descr="0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1448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10193" r="14462" b="40498"/>
          <a:stretch>
            <a:fillRect/>
          </a:stretch>
        </p:blipFill>
        <p:spPr bwMode="auto">
          <a:xfrm>
            <a:off x="3124200" y="53975"/>
            <a:ext cx="35814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86200" y="1460500"/>
            <a:ext cx="50768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spcBef>
                <a:spcPct val="20000"/>
              </a:spcBef>
            </a:pPr>
            <a:r>
              <a:rPr lang="fa-IR" sz="320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36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2  –</a:t>
            </a:r>
            <a:r>
              <a:rPr lang="en-US" sz="36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6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پوشيدن</a:t>
            </a:r>
            <a:r>
              <a:rPr lang="en-US" sz="36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6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آنچه تمام روى پا را مى گيرد</a:t>
            </a:r>
            <a:r>
              <a:rPr lang="en-US"/>
              <a:t> </a:t>
            </a:r>
          </a:p>
          <a:p>
            <a:pPr algn="justLow">
              <a:spcBef>
                <a:spcPct val="20000"/>
              </a:spcBef>
            </a:pPr>
            <a:endParaRPr lang="fa-IR" sz="28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  <a:p>
            <a:pPr algn="justLow">
              <a:buFontTx/>
              <a:buChar char="•"/>
            </a:pP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مرد مُحرم نبايد چيزى مانند كفش، جوراب، و هر چيز ديگرى كه تمام روى پا را مى گيرد، بپوشد</a:t>
            </a:r>
            <a:r>
              <a:rPr lang="en-US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.</a:t>
            </a:r>
          </a:p>
          <a:p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 </a:t>
            </a:r>
          </a:p>
          <a:p>
            <a:endParaRPr lang="en-US"/>
          </a:p>
        </p:txBody>
      </p:sp>
      <p:pic>
        <p:nvPicPr>
          <p:cNvPr id="101380" name="Picture 4" descr="0-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1226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457200" y="1460500"/>
            <a:ext cx="85058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spcBef>
                <a:spcPct val="20000"/>
              </a:spcBef>
              <a:buFontTx/>
              <a:buChar char="•"/>
            </a:pP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پوشيدن دمپايى يا كفشى كه بندهاى پهنى دارد، ولى تمام روى پا را نمى گيرد اشكال ندارد.</a:t>
            </a:r>
          </a:p>
          <a:p>
            <a:pPr algn="justLow">
              <a:buFontTx/>
              <a:buChar char="•"/>
            </a:pP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اگر لباس احرام يا چيز ديگرى روى پا بيفتد و آن را بپوشاند اشكال ندارد</a:t>
            </a: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.</a:t>
            </a:r>
            <a:endParaRPr lang="en-US" sz="3200">
              <a:solidFill>
                <a:srgbClr val="003300"/>
              </a:solidFill>
              <a:cs typeface="B Titr" pitchFamily="2" charset="-78"/>
            </a:endParaRPr>
          </a:p>
          <a:p>
            <a:endParaRPr lang="en-US"/>
          </a:p>
        </p:txBody>
      </p:sp>
      <p:pic>
        <p:nvPicPr>
          <p:cNvPr id="76805" name="Picture 5" descr="0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68713"/>
            <a:ext cx="4114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10193" r="14462" b="40498"/>
          <a:stretch>
            <a:fillRect/>
          </a:stretch>
        </p:blipFill>
        <p:spPr bwMode="auto">
          <a:xfrm>
            <a:off x="3124200" y="53975"/>
            <a:ext cx="35814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76600" y="1460500"/>
            <a:ext cx="56864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280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32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3  –</a:t>
            </a:r>
            <a:r>
              <a:rPr lang="en-US" sz="32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2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پوشاندن سر</a:t>
            </a:r>
            <a:r>
              <a:rPr lang="en-US" sz="1600"/>
              <a:t> </a:t>
            </a:r>
            <a:endParaRPr lang="fa-IR" sz="24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  <a:p>
            <a:pPr algn="justLow">
              <a:buFontTx/>
              <a:buChar char="•"/>
            </a:pPr>
            <a:r>
              <a:rPr lang="en-US" sz="2400">
                <a:cs typeface="B Titr" pitchFamily="2" charset="-78"/>
              </a:rPr>
              <a:t> </a:t>
            </a:r>
            <a:r>
              <a:rPr lang="ar-SA" sz="2800">
                <a:solidFill>
                  <a:srgbClr val="003300"/>
                </a:solidFill>
                <a:cs typeface="B Titr" pitchFamily="2" charset="-78"/>
              </a:rPr>
              <a:t>پوشاندن سر يا</a:t>
            </a:r>
            <a:r>
              <a:rPr lang="fa-IR" sz="28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3300"/>
                </a:solidFill>
                <a:cs typeface="B Titr" pitchFamily="2" charset="-78"/>
              </a:rPr>
              <a:t> قسمتى از آن با اشياى پوشاكى مانند كلاه حرام است </a:t>
            </a:r>
            <a:endParaRPr lang="fa-IR" sz="2800">
              <a:solidFill>
                <a:srgbClr val="003300"/>
              </a:solidFill>
              <a:cs typeface="B Titr" pitchFamily="2" charset="-78"/>
            </a:endParaRPr>
          </a:p>
          <a:p>
            <a:pPr algn="justLow"/>
            <a:endParaRPr lang="ar-SA" sz="900">
              <a:solidFill>
                <a:srgbClr val="003300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en-US" sz="28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3300"/>
                </a:solidFill>
                <a:cs typeface="B Titr" pitchFamily="2" charset="-78"/>
              </a:rPr>
              <a:t>خشك كردن سر با حوله اشكال ندارد مگر آنكه حوله را بر تمام سر بياندازد و سر را با آن خشك كند </a:t>
            </a:r>
            <a:r>
              <a:rPr lang="fa-IR" sz="2800">
                <a:solidFill>
                  <a:srgbClr val="003300"/>
                </a:solidFill>
                <a:cs typeface="B Titr" pitchFamily="2" charset="-78"/>
              </a:rPr>
              <a:t>.</a:t>
            </a:r>
          </a:p>
          <a:p>
            <a:pPr algn="justLow"/>
            <a:endParaRPr lang="ar-SA" sz="900">
              <a:solidFill>
                <a:srgbClr val="003300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en-US" sz="28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3300"/>
                </a:solidFill>
                <a:cs typeface="B Titr" pitchFamily="2" charset="-78"/>
              </a:rPr>
              <a:t>فرو بردن سر در آب حرام است ولى آب بر سر ريختن مانند زير دوش حمام رفتن اشكالى ندارد </a:t>
            </a:r>
            <a:endParaRPr lang="fa-IR" sz="2800">
              <a:solidFill>
                <a:srgbClr val="003300"/>
              </a:solidFill>
              <a:cs typeface="B Titr" pitchFamily="2" charset="-78"/>
            </a:endParaRPr>
          </a:p>
          <a:p>
            <a:pPr algn="justLow"/>
            <a:endParaRPr lang="ar-SA" sz="900">
              <a:solidFill>
                <a:srgbClr val="003300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en-US" sz="28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3300"/>
                </a:solidFill>
                <a:cs typeface="B Titr" pitchFamily="2" charset="-78"/>
              </a:rPr>
              <a:t>گذاشتن سر بر بالش هنگام خواب و نيز گذاشتن دست ها بر سر اشكالى ندارد</a:t>
            </a:r>
            <a:r>
              <a:rPr lang="fa-IR" sz="2800">
                <a:solidFill>
                  <a:srgbClr val="003300"/>
                </a:solidFill>
                <a:cs typeface="B Titr" pitchFamily="2" charset="-78"/>
              </a:rPr>
              <a:t> .</a:t>
            </a:r>
            <a:endParaRPr lang="en-US" sz="2800">
              <a:solidFill>
                <a:srgbClr val="003300"/>
              </a:solidFill>
              <a:cs typeface="B Titr" pitchFamily="2" charset="-78"/>
            </a:endParaRPr>
          </a:p>
          <a:p>
            <a:endParaRPr lang="en-US" sz="1600"/>
          </a:p>
        </p:txBody>
      </p:sp>
      <p:pic>
        <p:nvPicPr>
          <p:cNvPr id="77829" name="Picture 5" descr="0-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733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81000" y="1460500"/>
            <a:ext cx="85820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280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32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4</a:t>
            </a:r>
            <a:r>
              <a:rPr lang="fa-IR" sz="32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–</a:t>
            </a:r>
            <a:r>
              <a:rPr lang="en-US" sz="32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2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رفتن زير سايه</a:t>
            </a:r>
            <a:r>
              <a:rPr lang="en-US" sz="1600"/>
              <a:t>  </a:t>
            </a:r>
            <a:endParaRPr lang="fa-IR" sz="24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  <a:p>
            <a:pPr algn="justLow">
              <a:buFontTx/>
              <a:buChar char="•"/>
            </a:pPr>
            <a:r>
              <a:rPr lang="en-US" sz="2800">
                <a:cs typeface="B Titr" pitchFamily="2" charset="-78"/>
              </a:rPr>
              <a:t> </a:t>
            </a:r>
            <a:r>
              <a:rPr lang="ar-SA" sz="2800">
                <a:cs typeface="B Titr" pitchFamily="2" charset="-78"/>
              </a:rPr>
              <a:t>مردان محرم هنگام حركت در مسير بين دو منزل</a:t>
            </a:r>
            <a:r>
              <a:rPr lang="fa-IR" sz="2800">
                <a:cs typeface="B Titr" pitchFamily="2" charset="-78"/>
              </a:rPr>
              <a:t>،</a:t>
            </a:r>
            <a:r>
              <a:rPr lang="ar-SA" sz="2800">
                <a:cs typeface="B Titr" pitchFamily="2" charset="-78"/>
              </a:rPr>
              <a:t> مثلا از ميقات تا مكّه نبايد زير سايه بروند</a:t>
            </a:r>
            <a:r>
              <a:rPr lang="en-US" sz="2800">
                <a:cs typeface="B Titr" pitchFamily="2" charset="-78"/>
              </a:rPr>
              <a:t> </a:t>
            </a:r>
            <a:r>
              <a:rPr lang="ar-SA" sz="2800">
                <a:cs typeface="B Titr" pitchFamily="2" charset="-78"/>
              </a:rPr>
              <a:t>.</a:t>
            </a:r>
            <a:endParaRPr lang="ar-SA" sz="1400"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en-US" sz="2800">
                <a:cs typeface="B Titr" pitchFamily="2" charset="-78"/>
              </a:rPr>
              <a:t> </a:t>
            </a:r>
            <a:r>
              <a:rPr lang="ar-SA" sz="2800">
                <a:cs typeface="B Titr" pitchFamily="2" charset="-78"/>
              </a:rPr>
              <a:t>زير سايه رفتن در بين راه، هنگام توقّف در رستوران، يا حركت از زير پل يا سقف پمپ بنزين اشكال ندارد</a:t>
            </a:r>
            <a:r>
              <a:rPr lang="en-US" sz="2800">
                <a:cs typeface="B Titr" pitchFamily="2" charset="-78"/>
              </a:rPr>
              <a:t> </a:t>
            </a:r>
            <a:r>
              <a:rPr lang="ar-SA" sz="2800">
                <a:cs typeface="B Titr" pitchFamily="2" charset="-78"/>
              </a:rPr>
              <a:t>.</a:t>
            </a:r>
            <a:endParaRPr lang="fa-IR" sz="1400">
              <a:cs typeface="B Titr" pitchFamily="2" charset="-78"/>
            </a:endParaRPr>
          </a:p>
          <a:p>
            <a:pPr algn="justLow"/>
            <a:endParaRPr lang="ar-SA" sz="1400"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en-US" sz="2800">
                <a:cs typeface="B Titr" pitchFamily="2" charset="-78"/>
              </a:rPr>
              <a:t> </a:t>
            </a:r>
            <a:r>
              <a:rPr lang="ar-SA" sz="2800">
                <a:cs typeface="B Titr" pitchFamily="2" charset="-78"/>
              </a:rPr>
              <a:t>اگر سايه بالاى سر نباشد، مثل سايه ديوار ماشين اشكال ندارد</a:t>
            </a:r>
            <a:r>
              <a:rPr lang="en-US" sz="2800">
                <a:cs typeface="B Titr" pitchFamily="2" charset="-78"/>
              </a:rPr>
              <a:t> </a:t>
            </a:r>
            <a:r>
              <a:rPr lang="ar-SA" sz="2800">
                <a:cs typeface="B Titr" pitchFamily="2" charset="-78"/>
              </a:rPr>
              <a:t>.</a:t>
            </a:r>
          </a:p>
        </p:txBody>
      </p:sp>
      <p:pic>
        <p:nvPicPr>
          <p:cNvPr id="78852" name="Picture 4" descr="0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10193" r="14462" b="40498"/>
          <a:stretch>
            <a:fillRect/>
          </a:stretch>
        </p:blipFill>
        <p:spPr bwMode="auto">
          <a:xfrm>
            <a:off x="3124200" y="53975"/>
            <a:ext cx="35814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1460500"/>
            <a:ext cx="86582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a-IR" sz="2800">
                <a:solidFill>
                  <a:srgbClr val="990000"/>
                </a:solidFill>
                <a:cs typeface="B Titr" pitchFamily="2" charset="-78"/>
              </a:rPr>
              <a:t>به فتوای برخی از مراجع ،</a:t>
            </a:r>
            <a:r>
              <a:rPr lang="fa-IR" sz="2800">
                <a:solidFill>
                  <a:srgbClr val="003300"/>
                </a:solidFill>
                <a:cs typeface="B Titr" pitchFamily="2" charset="-78"/>
              </a:rPr>
              <a:t> </a:t>
            </a:r>
          </a:p>
          <a:p>
            <a:pPr algn="justLow"/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    مر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دان محرم مى توانند در شب ، بر ماشين سقف دار سوار شوند مگر در شبهاى بارانى و سرد كه بنابر احتياط واجب نبايد ماشين سقف دار سوار شوند مگر اينكه مراعات اين احتياط موجب حرج شود</a:t>
            </a: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.</a:t>
            </a:r>
            <a:endParaRPr lang="fa-IR" sz="3200">
              <a:solidFill>
                <a:srgbClr val="003300"/>
              </a:solidFill>
              <a:cs typeface="B Titr" pitchFamily="2" charset="-78"/>
            </a:endParaRPr>
          </a:p>
          <a:p>
            <a:pPr algn="justLow"/>
            <a:endParaRPr lang="ar-SA" sz="3200">
              <a:solidFill>
                <a:srgbClr val="003300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كسى كه از داخل مكه براى احرام عمره مفرده به مسجد تنعيم مى رود، و از آنجا محرم مى شود، در برگشت به مسجدالحرام مى تواند زير سايه برود، چون هم اكنون، مسجد تنعيم داخل شهر مكه قرار گرفته است</a:t>
            </a: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.</a:t>
            </a:r>
            <a:r>
              <a:rPr lang="ar-SA" sz="3200">
                <a:cs typeface="B Titr" pitchFamily="2" charset="-78"/>
              </a:rPr>
              <a:t> </a:t>
            </a:r>
            <a:endParaRPr lang="en-US" sz="3200">
              <a:solidFill>
                <a:srgbClr val="003300"/>
              </a:solidFill>
              <a:cs typeface="B Titr" pitchFamily="2" charset="-78"/>
            </a:endParaRPr>
          </a:p>
          <a:p>
            <a:endParaRPr lang="en-US" sz="2800">
              <a:cs typeface="B Titr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4" dur="1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7" dur="1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23581" r="4305" b="8296"/>
          <a:stretch>
            <a:fillRect/>
          </a:stretch>
        </p:blipFill>
        <p:spPr bwMode="auto">
          <a:xfrm>
            <a:off x="1600200" y="892175"/>
            <a:ext cx="2895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3986" r="18106" b="38602"/>
          <a:stretch>
            <a:fillRect/>
          </a:stretch>
        </p:blipFill>
        <p:spPr bwMode="auto">
          <a:xfrm>
            <a:off x="304800" y="2895600"/>
            <a:ext cx="533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352800" y="1447800"/>
            <a:ext cx="561022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320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44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  –</a:t>
            </a:r>
            <a:r>
              <a:rPr lang="en-US" sz="44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44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پوشيدن زيور</a:t>
            </a:r>
            <a:r>
              <a:rPr lang="en-US"/>
              <a:t> </a:t>
            </a:r>
          </a:p>
          <a:p>
            <a:pPr algn="justLow">
              <a:spcBef>
                <a:spcPct val="20000"/>
              </a:spcBef>
              <a:buFontTx/>
              <a:buChar char="•"/>
            </a:pPr>
            <a:r>
              <a:rPr lang="ar-SA" sz="3200">
                <a:solidFill>
                  <a:srgbClr val="000066"/>
                </a:solidFill>
                <a:cs typeface="B Titr" pitchFamily="2" charset="-78"/>
              </a:rPr>
              <a:t>پوشيدن زيورآلات بر زن محرم، حرام است، چه به قصد آراستن خود باشد يا بدون آن</a:t>
            </a:r>
            <a:r>
              <a:rPr lang="en-US">
                <a:solidFill>
                  <a:srgbClr val="000066"/>
                </a:solidFill>
              </a:rPr>
              <a:t> </a:t>
            </a:r>
            <a:r>
              <a:rPr lang="fa-IR" sz="3200">
                <a:solidFill>
                  <a:srgbClr val="000066"/>
                </a:solidFill>
                <a:cs typeface="B Titr" pitchFamily="2" charset="-78"/>
              </a:rPr>
              <a:t>.</a:t>
            </a:r>
          </a:p>
          <a:p>
            <a:pPr algn="justLow"/>
            <a:endParaRPr lang="ar-SA" sz="1000">
              <a:solidFill>
                <a:srgbClr val="003300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زيورهايى كه قبل از احرام به پوشيدن آنها عادت داشته است لازم نيست براى احرام بيرون بياورد، ولى نبايد آنها را به مرد نشان دهد، حتى به شوهرش</a:t>
            </a:r>
            <a:r>
              <a:rPr lang="fa-IR" sz="3200">
                <a:solidFill>
                  <a:srgbClr val="003300"/>
                </a:solidFill>
                <a:cs typeface="B Titr" pitchFamily="2" charset="-78"/>
              </a:rPr>
              <a:t> .</a:t>
            </a:r>
            <a:r>
              <a:rPr lang="en-US" sz="3200">
                <a:solidFill>
                  <a:srgbClr val="003300"/>
                </a:solidFill>
                <a:cs typeface="B Titr" pitchFamily="2" charset="-78"/>
              </a:rPr>
              <a:t> </a:t>
            </a:r>
          </a:p>
          <a:p>
            <a:endParaRPr lang="en-US" sz="3200">
              <a:solidFill>
                <a:srgbClr val="003300"/>
              </a:solidFill>
              <a:cs typeface="B Titr" pitchFamily="2" charset="-78"/>
            </a:endParaRPr>
          </a:p>
        </p:txBody>
      </p:sp>
      <p:pic>
        <p:nvPicPr>
          <p:cNvPr id="86022" name="Picture 6" descr="0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288"/>
          <a:stretch>
            <a:fillRect/>
          </a:stretch>
        </p:blipFill>
        <p:spPr bwMode="auto">
          <a:xfrm>
            <a:off x="228600" y="2667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3986" r="18106" b="38602"/>
          <a:stretch>
            <a:fillRect/>
          </a:stretch>
        </p:blipFill>
        <p:spPr bwMode="auto">
          <a:xfrm>
            <a:off x="2971800" y="92075"/>
            <a:ext cx="36576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62400" y="1447800"/>
            <a:ext cx="50006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36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44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2</a:t>
            </a:r>
            <a:r>
              <a:rPr lang="fa-IR" sz="36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 –</a:t>
            </a:r>
            <a:r>
              <a:rPr lang="en-US" sz="36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44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پوشاندن صورت</a:t>
            </a:r>
            <a:r>
              <a:rPr lang="en-US" sz="2400"/>
              <a:t> </a:t>
            </a:r>
            <a:endParaRPr lang="fa-IR" sz="36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ar-SA" sz="3600">
                <a:solidFill>
                  <a:srgbClr val="003300"/>
                </a:solidFill>
                <a:cs typeface="B Titr" pitchFamily="2" charset="-78"/>
              </a:rPr>
              <a:t>زن مُحرم نبايد تمام يا قسمتى از صورت خود را با نقاب و روبند و مانند آن بپوشاند</a:t>
            </a:r>
            <a:r>
              <a:rPr lang="en-US" sz="2800">
                <a:solidFill>
                  <a:srgbClr val="003300"/>
                </a:solidFill>
              </a:rPr>
              <a:t> </a:t>
            </a:r>
            <a:r>
              <a:rPr lang="ar-SA" sz="3600">
                <a:solidFill>
                  <a:srgbClr val="003300"/>
                </a:solidFill>
                <a:cs typeface="B Titr" pitchFamily="2" charset="-78"/>
              </a:rPr>
              <a:t>.</a:t>
            </a:r>
            <a:endParaRPr lang="fa-IR" sz="3600">
              <a:solidFill>
                <a:srgbClr val="003300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36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3600">
                <a:solidFill>
                  <a:srgbClr val="000066"/>
                </a:solidFill>
                <a:cs typeface="B Titr" pitchFamily="2" charset="-78"/>
              </a:rPr>
              <a:t>گذاشتن صورت روى بالش هنگام خواب و نيز گذاشتن دست ها روى صورت اشكالى ندارد .</a:t>
            </a:r>
            <a:endParaRPr lang="en-US" sz="3600">
              <a:solidFill>
                <a:srgbClr val="000066"/>
              </a:solidFill>
              <a:cs typeface="B Titr" pitchFamily="2" charset="-78"/>
            </a:endParaRPr>
          </a:p>
        </p:txBody>
      </p:sp>
      <p:pic>
        <p:nvPicPr>
          <p:cNvPr id="87046" name="Picture 6" descr="0-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50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943600" y="1616075"/>
            <a:ext cx="25447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sz="4400" b="1">
                <a:solidFill>
                  <a:srgbClr val="CC6600"/>
                </a:solidFill>
                <a:cs typeface="B Titr" pitchFamily="2" charset="-78"/>
              </a:rPr>
              <a:t>چند مسأله:</a:t>
            </a:r>
            <a:endParaRPr lang="en-US" sz="4400">
              <a:solidFill>
                <a:srgbClr val="CC6600"/>
              </a:solidFill>
              <a:cs typeface="B Titr" pitchFamily="2" charset="-78"/>
            </a:endParaRPr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81000" y="2667000"/>
            <a:ext cx="8610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spcBef>
                <a:spcPct val="20000"/>
              </a:spcBef>
            </a:pPr>
            <a:r>
              <a:rPr lang="fa-IR" sz="40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3600" b="1">
                <a:solidFill>
                  <a:srgbClr val="FF0000"/>
                </a:solidFill>
                <a:latin typeface="Tahoma" panose="020B0604030504040204" pitchFamily="34" charset="0"/>
                <a:cs typeface="B Titr" pitchFamily="2" charset="-78"/>
              </a:rPr>
              <a:t>1  –</a:t>
            </a:r>
            <a:r>
              <a:rPr lang="en-US" sz="3600" b="1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اگر از روى فراموشى ، برخى از محرمات احرام را انجام دهد ، كفاره بر او واجب نيست مگر صيد كه در هر صورت كفاره داد</a:t>
            </a:r>
            <a:r>
              <a:rPr lang="ar-SA" sz="2400">
                <a:solidFill>
                  <a:srgbClr val="003300"/>
                </a:solidFill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.</a:t>
            </a:r>
            <a:r>
              <a:rPr lang="en-US" sz="40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endParaRPr lang="fa-IR" sz="4000">
              <a:solidFill>
                <a:srgbClr val="27491B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spcBef>
                <a:spcPct val="20000"/>
              </a:spcBef>
            </a:pPr>
            <a:r>
              <a:rPr lang="fa-IR" sz="40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3600" b="1">
                <a:solidFill>
                  <a:srgbClr val="FF0000"/>
                </a:solidFill>
                <a:latin typeface="Tahoma" panose="020B0604030504040204" pitchFamily="34" charset="0"/>
                <a:cs typeface="B Titr" pitchFamily="2" charset="-78"/>
              </a:rPr>
              <a:t>2  –</a:t>
            </a:r>
            <a:r>
              <a:rPr lang="fa-IR" sz="40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كفّارات محرمات احرام، بايد به فقراء و مساكين داده شود. و كفّاره دهنده نبايد از گوشت حيوانى كه به عنوان كفّاره ذبح كرده بخورد</a:t>
            </a:r>
            <a:r>
              <a:rPr lang="en-US" sz="2400">
                <a:solidFill>
                  <a:srgbClr val="003300"/>
                </a:solidFill>
              </a:rPr>
              <a:t> </a:t>
            </a:r>
            <a:r>
              <a:rPr lang="ar-SA" sz="3200">
                <a:solidFill>
                  <a:srgbClr val="003300"/>
                </a:solidFill>
                <a:cs typeface="B Titr" pitchFamily="2" charset="-78"/>
              </a:rPr>
              <a:t>.</a:t>
            </a:r>
            <a:r>
              <a:rPr lang="en-US" sz="40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</a:p>
        </p:txBody>
      </p:sp>
      <p:pic>
        <p:nvPicPr>
          <p:cNvPr id="16390" name="Picture 5" descr="moharamat_mo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820" r="8856" b="37332"/>
          <a:stretch>
            <a:fillRect/>
          </a:stretch>
        </p:blipFill>
        <p:spPr bwMode="auto">
          <a:xfrm>
            <a:off x="2768600" y="-12700"/>
            <a:ext cx="38941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6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6388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moharamat_mo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898" r="8884" b="37392"/>
          <a:stretch>
            <a:fillRect/>
          </a:stretch>
        </p:blipFill>
        <p:spPr bwMode="auto">
          <a:xfrm>
            <a:off x="152400" y="2057400"/>
            <a:ext cx="670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8" descr="moharamat_mo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820" r="8856" b="37332"/>
          <a:stretch>
            <a:fillRect/>
          </a:stretch>
        </p:blipFill>
        <p:spPr bwMode="auto">
          <a:xfrm>
            <a:off x="2768600" y="-12700"/>
            <a:ext cx="38941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228600" y="1828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spcBef>
                <a:spcPct val="20000"/>
              </a:spcBef>
            </a:pPr>
            <a:r>
              <a:rPr lang="fa-IR" sz="320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  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شکار حيوان صحراي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ی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endParaRPr lang="fa-IR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2  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آميزش يا هرگونه استفاده شهوان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ی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ديگر</a:t>
            </a:r>
            <a:r>
              <a:rPr lang="ar-SA" sz="280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endParaRPr lang="fa-IR" sz="2800">
              <a:solidFill>
                <a:srgbClr val="000066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spcBef>
                <a:spcPct val="20000"/>
              </a:spcBef>
            </a:pP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  </a:t>
            </a:r>
            <a:r>
              <a:rPr lang="ar-SA" sz="2400">
                <a:solidFill>
                  <a:srgbClr val="000066"/>
                </a:solidFill>
                <a:cs typeface="B Titr" pitchFamily="2" charset="-78"/>
              </a:rPr>
              <a:t>در حال احرام هرگونه لذت شهوانى از جنس مخالف حرام است، بنابراين زن و شوهر هرچند محرميت آنها در حال احرام نيز باقى است، ولى هيچ گونه لذت جنسى از يكديگر حتى نگاه با شهوت جايز نيست، امّا نگاه و تماس بدنى بدون لذت اشكال ندارد، ولى بوسيدن يكديگر و آميزش حرام است</a:t>
            </a: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.</a:t>
            </a:r>
            <a:endParaRPr lang="fa-IR" sz="2400">
              <a:solidFill>
                <a:srgbClr val="000066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3  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عقد کردن </a:t>
            </a:r>
            <a:endParaRPr lang="fa-IR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spcBef>
                <a:spcPct val="20000"/>
              </a:spcBef>
            </a:pP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  </a:t>
            </a:r>
            <a:r>
              <a:rPr lang="ar-SA" sz="2400">
                <a:solidFill>
                  <a:srgbClr val="000066"/>
                </a:solidFill>
                <a:cs typeface="B Titr" pitchFamily="2" charset="-78"/>
              </a:rPr>
              <a:t>عقد كردن زن براى خود يا ديگرى در حال احرام حرام است</a:t>
            </a:r>
            <a:r>
              <a:rPr lang="en-US" sz="24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.</a:t>
            </a:r>
          </a:p>
          <a:p>
            <a:pPr algn="justLow"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4  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استمنا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ء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endParaRPr lang="fa-IR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spcBef>
                <a:spcPct val="20000"/>
              </a:spcBef>
            </a:pP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400">
                <a:solidFill>
                  <a:srgbClr val="000066"/>
                </a:solidFill>
                <a:cs typeface="B Titr" pitchFamily="2" charset="-78"/>
              </a:rPr>
              <a:t>در غير حال احرام جزء گناهان كبيره است و در حال احرام گناهش افزون تر است</a:t>
            </a: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</a:t>
            </a:r>
            <a:endParaRPr lang="en-US" sz="2400">
              <a:solidFill>
                <a:srgbClr val="000066"/>
              </a:solidFill>
              <a:cs typeface="B Titr" pitchFamily="2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0" y="1600200"/>
            <a:ext cx="586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3200" dirty="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 b="1" dirty="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5  – </a:t>
            </a:r>
            <a:r>
              <a:rPr lang="ar-SA" sz="2800" dirty="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استعمال عطريات </a:t>
            </a:r>
            <a:r>
              <a:rPr lang="en-US" sz="2800" dirty="0" smtClean="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</a:p>
          <a:p>
            <a:pPr>
              <a:spcBef>
                <a:spcPct val="20000"/>
              </a:spcBef>
            </a:pPr>
            <a:endParaRPr lang="en-US" sz="2800" dirty="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rgbClr val="000066"/>
              </a:solidFill>
              <a:cs typeface="B Titr" pitchFamily="2" charset="-78"/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rgbClr val="000066"/>
              </a:solidFill>
              <a:cs typeface="B Titr" pitchFamily="2" charset="-78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505200" y="2286000"/>
            <a:ext cx="548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spcBef>
                <a:spcPct val="20000"/>
              </a:spcBef>
              <a:buFontTx/>
              <a:buChar char="•"/>
            </a:pPr>
            <a:r>
              <a:rPr lang="ar-SA" sz="3000" dirty="0">
                <a:solidFill>
                  <a:srgbClr val="006600"/>
                </a:solidFill>
                <a:latin typeface="Tahoma" panose="020B0604030504040204" pitchFamily="34" charset="0"/>
                <a:cs typeface="B Titr" pitchFamily="2" charset="-78"/>
              </a:rPr>
              <a:t>خوردن و بوئيدن ميوه هاى خوشبو، مانند «سيب» و «به» مانع ندارد</a:t>
            </a:r>
            <a:r>
              <a:rPr lang="fa-IR" sz="3000" dirty="0">
                <a:solidFill>
                  <a:srgbClr val="0066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000" dirty="0">
                <a:solidFill>
                  <a:srgbClr val="006600"/>
                </a:solidFill>
                <a:latin typeface="Tahoma" panose="020B0604030504040204" pitchFamily="34" charset="0"/>
                <a:cs typeface="B Titr" pitchFamily="2" charset="-78"/>
              </a:rPr>
              <a:t>.</a:t>
            </a:r>
            <a:endParaRPr lang="en-US" sz="3000" dirty="0">
              <a:solidFill>
                <a:srgbClr val="0066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spcBef>
                <a:spcPct val="20000"/>
              </a:spcBef>
              <a:buFontTx/>
              <a:buChar char="•"/>
            </a:pPr>
            <a:r>
              <a:rPr lang="ar-SA" sz="3000" dirty="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خريد و فروش عطريات، در حال احرام جايز است ولى استعمال يا بوئيدن آن، هر چند براى امتحان هم باشد حرام است</a:t>
            </a:r>
            <a:r>
              <a:rPr lang="fa-IR" sz="3000" dirty="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000" dirty="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.</a:t>
            </a:r>
          </a:p>
          <a:p>
            <a:pPr algn="justLow">
              <a:spcBef>
                <a:spcPct val="20000"/>
              </a:spcBef>
              <a:buFontTx/>
              <a:buChar char="•"/>
            </a:pPr>
            <a:r>
              <a:rPr lang="ar-SA" sz="3000" dirty="0">
                <a:solidFill>
                  <a:srgbClr val="990000"/>
                </a:solidFill>
                <a:latin typeface="Tahoma" panose="020B0604030504040204" pitchFamily="34" charset="0"/>
                <a:cs typeface="B Titr" pitchFamily="2" charset="-78"/>
              </a:rPr>
              <a:t>استفاده از صابون و خميردندان خوشبو</a:t>
            </a:r>
            <a:r>
              <a:rPr lang="fa-IR" sz="3000" dirty="0">
                <a:solidFill>
                  <a:srgbClr val="99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000" dirty="0">
                <a:solidFill>
                  <a:srgbClr val="990000"/>
                </a:solidFill>
                <a:latin typeface="Tahoma" panose="020B0604030504040204" pitchFamily="34" charset="0"/>
                <a:cs typeface="B Titr" pitchFamily="2" charset="-78"/>
              </a:rPr>
              <a:t> بنابر احتياط واجب در حال احرام جايز نيست </a:t>
            </a:r>
            <a:r>
              <a:rPr lang="fa-IR" sz="3000" dirty="0" smtClean="0">
                <a:solidFill>
                  <a:srgbClr val="990000"/>
                </a:solidFill>
                <a:latin typeface="Tahoma" panose="020B0604030504040204" pitchFamily="34" charset="0"/>
                <a:cs typeface="B Titr" pitchFamily="2" charset="-78"/>
              </a:rPr>
              <a:t>.</a:t>
            </a:r>
            <a:r>
              <a:rPr lang="en-US" sz="3000" smtClean="0">
                <a:solidFill>
                  <a:srgbClr val="99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endParaRPr lang="fa-IR" sz="3000" dirty="0">
              <a:solidFill>
                <a:srgbClr val="990000"/>
              </a:solidFill>
              <a:latin typeface="Tahoma" panose="020B0604030504040204" pitchFamily="34" charset="0"/>
              <a:cs typeface="B Titr" pitchFamily="2" charset="-78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5"/>
          <a:stretch>
            <a:fillRect/>
          </a:stretch>
        </p:blipFill>
        <p:spPr bwMode="auto">
          <a:xfrm>
            <a:off x="304800" y="2438400"/>
            <a:ext cx="30876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moharamat_mo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820" r="8856" b="37332"/>
          <a:stretch>
            <a:fillRect/>
          </a:stretch>
        </p:blipFill>
        <p:spPr bwMode="auto">
          <a:xfrm>
            <a:off x="2768600" y="-12700"/>
            <a:ext cx="38941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505200" y="1447800"/>
            <a:ext cx="5457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32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6 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سرمه کشيدن</a:t>
            </a:r>
            <a:endParaRPr lang="en-US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>
              <a:spcBef>
                <a:spcPct val="20000"/>
              </a:spcBef>
            </a:pPr>
            <a:endParaRPr lang="fa-IR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7 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نگاه کردن در آينه </a:t>
            </a:r>
            <a:endParaRPr lang="fa-IR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نگاه كردن به اجسام صاف و صيقلى و همچنين به آب زلال اگر خاصيّت آينه را داشته باشد و براى زينت نگاه كند حرام است</a:t>
            </a:r>
            <a:r>
              <a:rPr lang="ar-SA" sz="2000"/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.</a:t>
            </a:r>
            <a:endParaRPr lang="fa-IR" sz="2800">
              <a:solidFill>
                <a:srgbClr val="000066"/>
              </a:solidFill>
              <a:cs typeface="B Titr" pitchFamily="2" charset="-78"/>
            </a:endParaRPr>
          </a:p>
          <a:p>
            <a:endParaRPr lang="fa-IR" sz="2800">
              <a:solidFill>
                <a:srgbClr val="000066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نگاه كردن در دوربين عكاسى و عكس گرفتن با آن در حال احرام اشكال ندارد</a:t>
            </a:r>
            <a:r>
              <a:rPr lang="ar-SA" sz="2000"/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.</a:t>
            </a:r>
            <a:endParaRPr lang="fa-IR" sz="2800">
              <a:solidFill>
                <a:srgbClr val="000066"/>
              </a:solidFill>
              <a:cs typeface="B Titr" pitchFamily="2" charset="-78"/>
            </a:endParaRPr>
          </a:p>
          <a:p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endParaRPr lang="en-US" sz="2400">
              <a:solidFill>
                <a:srgbClr val="000066"/>
              </a:solidFill>
              <a:cs typeface="B Titr" pitchFamily="2" charset="-78"/>
            </a:endParaRPr>
          </a:p>
        </p:txBody>
      </p:sp>
      <p:pic>
        <p:nvPicPr>
          <p:cNvPr id="96260" name="Picture 4" descr="0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1797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" y="1447800"/>
            <a:ext cx="8658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8 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فُسوق (دروغ گفتن 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،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فحش دادن و فخرفروش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ی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)</a:t>
            </a:r>
            <a:endParaRPr lang="en-US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>
              <a:spcBef>
                <a:spcPct val="20000"/>
              </a:spcBef>
            </a:pPr>
            <a:endParaRPr lang="fa-IR" sz="14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0066"/>
                </a:solidFill>
                <a:cs typeface="B Titr" pitchFamily="2" charset="-78"/>
              </a:rPr>
              <a:t>فسوق</a:t>
            </a:r>
            <a:r>
              <a:rPr lang="fa-IR" sz="3200">
                <a:solidFill>
                  <a:srgbClr val="000066"/>
                </a:solidFill>
                <a:cs typeface="B Titr" pitchFamily="2" charset="-78"/>
              </a:rPr>
              <a:t>؛</a:t>
            </a:r>
            <a:r>
              <a:rPr lang="ar-SA" sz="3200">
                <a:solidFill>
                  <a:srgbClr val="000066"/>
                </a:solidFill>
                <a:cs typeface="B Titr" pitchFamily="2" charset="-78"/>
              </a:rPr>
              <a:t> دروغ </a:t>
            </a:r>
            <a:r>
              <a:rPr lang="fa-IR" sz="3200">
                <a:solidFill>
                  <a:srgbClr val="000066"/>
                </a:solidFill>
                <a:cs typeface="B Titr" pitchFamily="2" charset="-78"/>
              </a:rPr>
              <a:t>گفتن ،</a:t>
            </a:r>
            <a:r>
              <a:rPr lang="ar-SA" sz="3200">
                <a:solidFill>
                  <a:srgbClr val="000066"/>
                </a:solidFill>
                <a:cs typeface="B Titr" pitchFamily="2" charset="-78"/>
              </a:rPr>
              <a:t> فحش</a:t>
            </a:r>
            <a:r>
              <a:rPr lang="fa-IR" sz="3200">
                <a:solidFill>
                  <a:srgbClr val="000066"/>
                </a:solidFill>
                <a:cs typeface="B Titr" pitchFamily="2" charset="-78"/>
              </a:rPr>
              <a:t> دادن</a:t>
            </a:r>
            <a:r>
              <a:rPr lang="ar-SA" sz="3200">
                <a:solidFill>
                  <a:srgbClr val="000066"/>
                </a:solidFill>
                <a:cs typeface="B Titr" pitchFamily="2" charset="-78"/>
              </a:rPr>
              <a:t> و فخرفروشى به ديگران است، و از محرمات احرام شمرده مى شود</a:t>
            </a:r>
            <a:r>
              <a:rPr lang="en-US" sz="2400"/>
              <a:t> </a:t>
            </a:r>
            <a:r>
              <a:rPr lang="ar-SA" sz="3200">
                <a:solidFill>
                  <a:srgbClr val="000066"/>
                </a:solidFill>
                <a:cs typeface="B Titr" pitchFamily="2" charset="-78"/>
              </a:rPr>
              <a:t>.</a:t>
            </a:r>
            <a:endParaRPr lang="fa-IR" sz="3200">
              <a:solidFill>
                <a:srgbClr val="000066"/>
              </a:solidFill>
              <a:cs typeface="B Titr" pitchFamily="2" charset="-78"/>
            </a:endParaRPr>
          </a:p>
          <a:p>
            <a:pPr algn="justLow"/>
            <a:endParaRPr lang="fa-IR">
              <a:solidFill>
                <a:srgbClr val="000066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32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3200">
                <a:solidFill>
                  <a:srgbClr val="000066"/>
                </a:solidFill>
                <a:cs typeface="B Titr" pitchFamily="2" charset="-78"/>
              </a:rPr>
              <a:t>دستور دادن به ديگران اگر از روى فخرفروشى باشد حرام است وگرنه اشكال ندارد .</a:t>
            </a:r>
            <a:endParaRPr lang="en-US" sz="3200">
              <a:solidFill>
                <a:srgbClr val="000066"/>
              </a:solidFill>
              <a:cs typeface="B Titr" pitchFamily="2" charset="-78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04800" y="4419600"/>
            <a:ext cx="8458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9  –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جدال (گفتن «لا والله» و «بلی والله»)</a:t>
            </a:r>
            <a:endParaRPr lang="en-US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endParaRPr lang="en-US" sz="14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/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 </a:t>
            </a:r>
            <a:r>
              <a:rPr lang="ar-SA" sz="3200">
                <a:solidFill>
                  <a:srgbClr val="000066"/>
                </a:solidFill>
                <a:cs typeface="B Titr" pitchFamily="2" charset="-78"/>
              </a:rPr>
              <a:t>جدال به معناى قسم خوردن به «الله» يا معادل آن به زبان ديگر است، چه براى </a:t>
            </a:r>
            <a:r>
              <a:rPr lang="fa-IR" sz="3200">
                <a:solidFill>
                  <a:srgbClr val="000066"/>
                </a:solidFill>
                <a:cs typeface="B Titr" pitchFamily="2" charset="-78"/>
              </a:rPr>
              <a:t>  </a:t>
            </a:r>
            <a:r>
              <a:rPr lang="ar-SA" sz="3200">
                <a:solidFill>
                  <a:srgbClr val="000066"/>
                </a:solidFill>
                <a:cs typeface="B Titr" pitchFamily="2" charset="-78"/>
              </a:rPr>
              <a:t>اثبات مطلبى يا رد كردن آن</a:t>
            </a:r>
            <a:r>
              <a:rPr lang="en-US" sz="32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fa-IR" sz="3200">
                <a:solidFill>
                  <a:srgbClr val="000066"/>
                </a:solidFill>
                <a:cs typeface="B Titr" pitchFamily="2" charset="-78"/>
              </a:rPr>
              <a:t>.</a:t>
            </a:r>
            <a:endParaRPr lang="fa-IR" sz="2800">
              <a:solidFill>
                <a:srgbClr val="000066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4" dur="20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20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20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3" dur="2000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176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uild="allAtOnce"/>
      <p:bldP spid="972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3505200" y="1447800"/>
            <a:ext cx="548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endParaRPr lang="fa-IR" sz="2400">
              <a:cs typeface="B Titr" pitchFamily="2" charset="-78"/>
            </a:endParaRPr>
          </a:p>
          <a:p>
            <a:pPr algn="justLow"/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10  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کشتن جانورانی که در بدن ساکن می شون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د .</a:t>
            </a:r>
            <a:endParaRPr lang="en-US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11  –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انگشتر به دست کردن برای زينت </a:t>
            </a:r>
            <a:endParaRPr lang="fa-IR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lnSpc>
                <a:spcPct val="150000"/>
              </a:lnSpc>
              <a:buFontTx/>
              <a:buChar char="•"/>
            </a:pP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400">
                <a:solidFill>
                  <a:srgbClr val="000066"/>
                </a:solidFill>
                <a:cs typeface="B Titr" pitchFamily="2" charset="-78"/>
              </a:rPr>
              <a:t>انگشتر به دست كردن براى زينت حرام است .</a:t>
            </a:r>
            <a:endParaRPr lang="fa-IR" sz="2400">
              <a:solidFill>
                <a:srgbClr val="000066"/>
              </a:solidFill>
              <a:cs typeface="B Titr" pitchFamily="2" charset="-78"/>
            </a:endParaRPr>
          </a:p>
          <a:p>
            <a:pPr algn="justLow"/>
            <a:endParaRPr lang="fa-IR" sz="2400">
              <a:solidFill>
                <a:srgbClr val="000066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400">
                <a:solidFill>
                  <a:srgbClr val="000066"/>
                </a:solidFill>
                <a:cs typeface="B Titr" pitchFamily="2" charset="-78"/>
              </a:rPr>
              <a:t>انگشتر به دست كردن براى ثواب آن جايز است</a:t>
            </a: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400">
                <a:solidFill>
                  <a:srgbClr val="000066"/>
                </a:solidFill>
                <a:cs typeface="B Titr" pitchFamily="2" charset="-78"/>
              </a:rPr>
              <a:t>.</a:t>
            </a:r>
            <a:endParaRPr lang="fa-IR" sz="2400">
              <a:solidFill>
                <a:srgbClr val="000066"/>
              </a:solidFill>
              <a:cs typeface="B Titr" pitchFamily="2" charset="-78"/>
            </a:endParaRPr>
          </a:p>
        </p:txBody>
      </p:sp>
      <p:pic>
        <p:nvPicPr>
          <p:cNvPr id="6149" name="Picture 7" descr="moharamat_mo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820" r="8856" b="37332"/>
          <a:stretch>
            <a:fillRect/>
          </a:stretch>
        </p:blipFill>
        <p:spPr bwMode="auto">
          <a:xfrm>
            <a:off x="2768600" y="-12700"/>
            <a:ext cx="38941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untitled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4550"/>
            <a:ext cx="327660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3200400" y="1447800"/>
            <a:ext cx="5791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endParaRPr lang="fa-IR" sz="2400">
              <a:cs typeface="B Titr" pitchFamily="2" charset="-78"/>
            </a:endParaRPr>
          </a:p>
          <a:p>
            <a:pPr algn="justLow"/>
            <a:r>
              <a:rPr lang="fa-IR" sz="32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12  – </a:t>
            </a:r>
            <a:r>
              <a:rPr lang="ar-SA" sz="32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روغن ماليدن به بدن</a:t>
            </a:r>
            <a:endParaRPr lang="en-US" sz="32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/>
            <a:r>
              <a:rPr lang="ar-SA" sz="2400">
                <a:solidFill>
                  <a:srgbClr val="CC0000"/>
                </a:solidFill>
              </a:rPr>
              <a:t> </a:t>
            </a:r>
            <a:endParaRPr lang="fa-IR" sz="2400">
              <a:solidFill>
                <a:srgbClr val="CC0000"/>
              </a:solidFill>
            </a:endParaRPr>
          </a:p>
          <a:p>
            <a:pPr algn="justLow"/>
            <a:r>
              <a:rPr lang="en-US" sz="2400">
                <a:solidFill>
                  <a:srgbClr val="000066"/>
                </a:solidFill>
              </a:rPr>
              <a:t> </a:t>
            </a:r>
            <a:r>
              <a:rPr lang="ar-SA" sz="3200">
                <a:solidFill>
                  <a:srgbClr val="000066"/>
                </a:solidFill>
                <a:cs typeface="B Titr" pitchFamily="2" charset="-78"/>
              </a:rPr>
              <a:t>ماليدن روغن به بدن از روى ناچارى جايز است ، و چنانچه بوى خوش داشته باشد ، كفاره دارد</a:t>
            </a:r>
            <a:r>
              <a:rPr lang="fa-IR" sz="3200">
                <a:solidFill>
                  <a:srgbClr val="000066"/>
                </a:solidFill>
                <a:cs typeface="B Titr" pitchFamily="2" charset="-78"/>
              </a:rPr>
              <a:t> .</a:t>
            </a:r>
            <a:endParaRPr lang="en-US" sz="3200">
              <a:solidFill>
                <a:srgbClr val="000066"/>
              </a:solidFill>
              <a:cs typeface="B Titr" pitchFamily="2" charset="-78"/>
            </a:endParaRPr>
          </a:p>
          <a:p>
            <a:pPr algn="justLow"/>
            <a:endParaRPr lang="en-US" sz="2400">
              <a:solidFill>
                <a:srgbClr val="000066"/>
              </a:solidFill>
              <a:cs typeface="B Titr" pitchFamily="2" charset="-78"/>
            </a:endParaRPr>
          </a:p>
        </p:txBody>
      </p:sp>
      <p:pic>
        <p:nvPicPr>
          <p:cNvPr id="70664" name="Picture 8" descr="0-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7336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uild="allAtOnce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81000" y="1447800"/>
            <a:ext cx="8582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13  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زدودن مو از بدن </a:t>
            </a:r>
            <a:endParaRPr lang="fa-IR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زدودن مو در حال احرام از بدن خود، يا از بدن ديگرى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، چه كم باشد يا زياد ، حرام است .</a:t>
            </a:r>
            <a:endParaRPr lang="fa-IR" sz="2800">
              <a:solidFill>
                <a:srgbClr val="000066"/>
              </a:solidFill>
              <a:cs typeface="B Titr" pitchFamily="2" charset="-78"/>
            </a:endParaRPr>
          </a:p>
          <a:p>
            <a:pPr algn="justLow"/>
            <a:endParaRPr lang="fa-IR" sz="2000">
              <a:solidFill>
                <a:srgbClr val="000066"/>
              </a:solidFill>
            </a:endParaRPr>
          </a:p>
          <a:p>
            <a:pPr algn="justLow">
              <a:buFontTx/>
              <a:buChar char="•"/>
            </a:pP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كندن ، تراشيدن و چيدن مو در حال احرام حرام است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.</a:t>
            </a:r>
            <a:endParaRPr lang="en-US" sz="32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04800" y="3886200"/>
            <a:ext cx="8610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spcBef>
                <a:spcPct val="20000"/>
              </a:spcBef>
            </a:pPr>
            <a:r>
              <a:rPr lang="fa-IR" sz="32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3200" b="1">
                <a:solidFill>
                  <a:srgbClr val="FF0000"/>
                </a:solidFill>
                <a:latin typeface="Tahoma" panose="020B0604030504040204" pitchFamily="34" charset="0"/>
                <a:cs typeface="B Titr" pitchFamily="2" charset="-78"/>
              </a:rPr>
              <a:t>1  –</a:t>
            </a:r>
            <a:r>
              <a:rPr lang="en-US" sz="3200" b="1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اگر هنگام وضو يا غسل، بدون قصد، مويى كنده شود، اشكال ندارد</a:t>
            </a:r>
            <a:r>
              <a:rPr lang="en-US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.</a:t>
            </a:r>
            <a:r>
              <a:rPr lang="en-US" sz="36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endParaRPr lang="fa-IR" sz="3600">
              <a:solidFill>
                <a:srgbClr val="27491B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spcBef>
                <a:spcPct val="20000"/>
              </a:spcBef>
            </a:pPr>
            <a:r>
              <a:rPr lang="fa-IR" sz="36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3200" b="1">
                <a:solidFill>
                  <a:srgbClr val="FF0000"/>
                </a:solidFill>
                <a:latin typeface="Tahoma" panose="020B0604030504040204" pitchFamily="34" charset="0"/>
                <a:cs typeface="B Titr" pitchFamily="2" charset="-78"/>
              </a:rPr>
              <a:t>2  –</a:t>
            </a:r>
            <a:r>
              <a:rPr lang="fa-IR" sz="36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زدودن مو در حال ناچارى اشكال ندارد، مثل موى چشم اگر اذيت كند</a:t>
            </a:r>
            <a:r>
              <a:rPr lang="en-US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.</a:t>
            </a:r>
            <a:r>
              <a:rPr lang="en-US" sz="36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</a:p>
        </p:txBody>
      </p:sp>
      <p:pic>
        <p:nvPicPr>
          <p:cNvPr id="7174" name="Picture 7" descr="moharamat_mo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820" r="8856" b="37332"/>
          <a:stretch>
            <a:fillRect/>
          </a:stretch>
        </p:blipFill>
        <p:spPr bwMode="auto">
          <a:xfrm>
            <a:off x="2768600" y="-12700"/>
            <a:ext cx="38941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9000" y="1460500"/>
            <a:ext cx="553402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320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14  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بيرون آوردن خون از بدن</a:t>
            </a:r>
            <a:r>
              <a:rPr lang="ar-SA" sz="2800">
                <a:solidFill>
                  <a:srgbClr val="000066"/>
                </a:solidFill>
                <a:latin typeface="Tahoma" panose="020B0604030504040204" pitchFamily="34" charset="0"/>
                <a:cs typeface="Titr" pitchFamily="2" charset="-78"/>
              </a:rPr>
              <a:t> </a:t>
            </a:r>
            <a:endParaRPr lang="fa-IR" sz="28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  <a:p>
            <a:pPr>
              <a:spcBef>
                <a:spcPct val="20000"/>
              </a:spcBef>
            </a:pPr>
            <a:endParaRPr lang="fa-IR" sz="14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  <a:p>
            <a:pPr algn="justLow">
              <a:buFontTx/>
              <a:buChar char="•"/>
            </a:pPr>
            <a:r>
              <a:rPr lang="fa-IR" sz="2400"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در حال احرام خون گرفتن با سرنگ و مانند آن و نيز خاراندن بدن كه باعث در آمدن خون شود حرام است</a:t>
            </a:r>
            <a:r>
              <a:rPr lang="ar-SA" sz="2000"/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.</a:t>
            </a:r>
            <a:endParaRPr lang="fa-IR" sz="2800">
              <a:solidFill>
                <a:srgbClr val="000066"/>
              </a:solidFill>
              <a:cs typeface="B Titr" pitchFamily="2" charset="-78"/>
            </a:endParaRPr>
          </a:p>
          <a:p>
            <a:endParaRPr lang="fa-IR" sz="1600">
              <a:solidFill>
                <a:srgbClr val="000066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در حال احرام مسواك زدن كه باعث در آمدن خون از لثه ها شود حرام است.</a:t>
            </a:r>
            <a:endParaRPr lang="fa-IR" sz="2800">
              <a:solidFill>
                <a:srgbClr val="000066"/>
              </a:solidFill>
              <a:cs typeface="B Titr" pitchFamily="2" charset="-78"/>
            </a:endParaRPr>
          </a:p>
          <a:p>
            <a:endParaRPr lang="fa-IR" sz="1600">
              <a:solidFill>
                <a:srgbClr val="000066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تزريق آمپول در حال احرام مانع ندارد ولى اگر سبب بيرون آمدن خون از بدن مى شود تزريق نكند مگر در صورت نياز و ضرورت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.</a:t>
            </a:r>
            <a:endParaRPr lang="en-US" sz="2800">
              <a:solidFill>
                <a:srgbClr val="000066"/>
              </a:solidFill>
              <a:cs typeface="B Titr" pitchFamily="2" charset="-78"/>
            </a:endParaRPr>
          </a:p>
          <a:p>
            <a:endParaRPr lang="en-US" sz="2400">
              <a:solidFill>
                <a:srgbClr val="000066"/>
              </a:solidFill>
              <a:cs typeface="B Titr" pitchFamily="2" charset="-78"/>
            </a:endParaRPr>
          </a:p>
          <a:p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 </a:t>
            </a:r>
            <a:endParaRPr lang="en-US"/>
          </a:p>
        </p:txBody>
      </p:sp>
      <p:pic>
        <p:nvPicPr>
          <p:cNvPr id="72710" name="Picture 6" descr="0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12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build="allAtOnce"/>
      <p:bldP spid="16589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352800" y="1460500"/>
            <a:ext cx="561022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320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endParaRPr lang="en-US" sz="2400">
              <a:solidFill>
                <a:srgbClr val="000066"/>
              </a:solidFill>
              <a:cs typeface="B Titr" pitchFamily="2" charset="-78"/>
            </a:endParaRPr>
          </a:p>
          <a:p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15  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ناخن گرفتن</a:t>
            </a:r>
            <a:endParaRPr lang="fa-IR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endParaRPr lang="fa-IR" sz="28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24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چيدن و كوتاه كردن ناخن، در حال احرام، حرام است، و فرقى در اين مسأله بين ناخن دست و پا نمى باشد</a:t>
            </a:r>
            <a:r>
              <a:rPr lang="en-US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. </a:t>
            </a:r>
            <a:endParaRPr lang="fa-IR" sz="2800">
              <a:solidFill>
                <a:srgbClr val="000066"/>
              </a:solidFill>
              <a:cs typeface="B Titr" pitchFamily="2" charset="-78"/>
            </a:endParaRPr>
          </a:p>
          <a:p>
            <a:pPr algn="justLow"/>
            <a:endParaRPr lang="ar-SA" sz="2800">
              <a:solidFill>
                <a:srgbClr val="000066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در گرفتن ناخن فرقى نيست كه با قيچى بچيند يا چاقو و يا ناخن گير</a:t>
            </a:r>
            <a:r>
              <a:rPr lang="en-US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.</a:t>
            </a:r>
            <a:r>
              <a:rPr lang="ar-SA" sz="2000"/>
              <a:t> </a:t>
            </a:r>
            <a:endParaRPr lang="en-US" sz="2000"/>
          </a:p>
        </p:txBody>
      </p:sp>
      <p:pic>
        <p:nvPicPr>
          <p:cNvPr id="8197" name="Picture 3" descr="moharamat_mo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820" r="8856" b="37332"/>
          <a:stretch>
            <a:fillRect/>
          </a:stretch>
        </p:blipFill>
        <p:spPr bwMode="auto">
          <a:xfrm>
            <a:off x="2768600" y="-12700"/>
            <a:ext cx="38941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13-9-1387_IMAGE633639033196088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9600"/>
            <a:ext cx="3195638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228600" y="1052513"/>
            <a:ext cx="87344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a-IR" sz="3200">
                <a:solidFill>
                  <a:srgbClr val="27491B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3200">
                <a:solidFill>
                  <a:srgbClr val="000066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16  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ک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شيدن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دندان</a:t>
            </a:r>
            <a:endParaRPr lang="fa-IR" sz="2800" b="1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>
              <a:spcBef>
                <a:spcPct val="20000"/>
              </a:spcBef>
            </a:pPr>
            <a:endParaRPr lang="fa-IR" sz="1200" b="1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/>
            <a:endParaRPr lang="ar-SA" sz="1400">
              <a:solidFill>
                <a:srgbClr val="000066"/>
              </a:solidFill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كش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ي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دن 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يا کندن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دندان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، هر چند خون نيايد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بنابر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احتياط 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واجب بر شخص محرم حرام است.</a:t>
            </a:r>
          </a:p>
          <a:p>
            <a:pPr algn="justLow">
              <a:buFontTx/>
              <a:buChar char="•"/>
            </a:pP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کشيدن دندان در حال  ناچاري مانعي ندارد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ولي بنابر احتياط واجب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 كفاره 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دارد .</a:t>
            </a:r>
            <a:endParaRPr lang="en-US" sz="28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59213"/>
            <a:ext cx="4343400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3429000" y="1447800"/>
            <a:ext cx="55340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fa-IR" sz="1200">
              <a:solidFill>
                <a:srgbClr val="000066"/>
              </a:solidFill>
              <a:cs typeface="B Titr" pitchFamily="2" charset="-78"/>
            </a:endParaRPr>
          </a:p>
          <a:p>
            <a:pPr algn="justLow"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32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17  –</a:t>
            </a:r>
            <a:r>
              <a:rPr lang="fa-IR" sz="32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32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کندن درخت يا گياهی که در محدوده حرم روييده باشد </a:t>
            </a:r>
            <a:endParaRPr lang="fa-IR" sz="32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spcBef>
                <a:spcPct val="20000"/>
              </a:spcBef>
            </a:pPr>
            <a:endParaRPr lang="fa-IR" sz="1400">
              <a:solidFill>
                <a:srgbClr val="CC0000"/>
              </a:solidFill>
              <a:latin typeface="Tahoma" panose="020B0604030504040204" pitchFamily="34" charset="0"/>
              <a:cs typeface="B Titr" pitchFamily="2" charset="-78"/>
            </a:endParaRPr>
          </a:p>
          <a:p>
            <a:pPr algn="justLow">
              <a:buFontTx/>
              <a:buChar char="•"/>
            </a:pP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ar-SA" sz="2800">
                <a:solidFill>
                  <a:srgbClr val="000066"/>
                </a:solidFill>
                <a:cs typeface="B Titr" pitchFamily="2" charset="-78"/>
              </a:rPr>
              <a:t>كندن و قطع كردن درختان و گياهانى كه در محدوده حرم روييده است بر مُحرم و غيرمُحرم حرام است و اين از محرمات مخصوص حَرَم است</a:t>
            </a:r>
            <a:r>
              <a:rPr lang="en-US" sz="2800">
                <a:solidFill>
                  <a:srgbClr val="000066"/>
                </a:solidFill>
                <a:cs typeface="B Titr" pitchFamily="2" charset="-78"/>
              </a:rPr>
              <a:t> </a:t>
            </a:r>
            <a:r>
              <a:rPr lang="fa-IR" sz="2800">
                <a:solidFill>
                  <a:srgbClr val="000066"/>
                </a:solidFill>
                <a:cs typeface="B Titr" pitchFamily="2" charset="-78"/>
              </a:rPr>
              <a:t>.</a:t>
            </a:r>
            <a:endParaRPr lang="en-US" sz="32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</p:txBody>
      </p:sp>
      <p:pic>
        <p:nvPicPr>
          <p:cNvPr id="9221" name="Picture 3" descr="moharamat_mo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820" r="8856" b="37332"/>
          <a:stretch>
            <a:fillRect/>
          </a:stretch>
        </p:blipFill>
        <p:spPr bwMode="auto">
          <a:xfrm>
            <a:off x="2768600" y="-12700"/>
            <a:ext cx="38941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 descr="0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2113"/>
            <a:ext cx="3048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43200" y="5257800"/>
            <a:ext cx="5991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fa-IR" sz="1200">
              <a:solidFill>
                <a:srgbClr val="000066"/>
              </a:solidFill>
              <a:cs typeface="B Titr" pitchFamily="2" charset="-78"/>
            </a:endParaRPr>
          </a:p>
          <a:p>
            <a:pPr>
              <a:spcBef>
                <a:spcPct val="20000"/>
              </a:spcBef>
            </a:pP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fa-IR" sz="2800" b="1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18  –</a:t>
            </a:r>
            <a:r>
              <a:rPr lang="fa-IR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 </a:t>
            </a:r>
            <a:r>
              <a:rPr lang="ar-SA" sz="2800">
                <a:solidFill>
                  <a:srgbClr val="CC0000"/>
                </a:solidFill>
                <a:latin typeface="Tahoma" panose="020B0604030504040204" pitchFamily="34" charset="0"/>
                <a:cs typeface="B Titr" pitchFamily="2" charset="-78"/>
              </a:rPr>
              <a:t>سلاح همراه داشتن</a:t>
            </a:r>
            <a:r>
              <a:rPr lang="ar-SA" sz="2800">
                <a:solidFill>
                  <a:srgbClr val="000066"/>
                </a:solidFill>
                <a:latin typeface="Tahoma" panose="020B0604030504040204" pitchFamily="34" charset="0"/>
                <a:cs typeface="Titr" pitchFamily="2" charset="-78"/>
              </a:rPr>
              <a:t> </a:t>
            </a:r>
            <a:endParaRPr lang="fa-IR" sz="28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66"/>
              </a:solidFill>
              <a:latin typeface="Tahoma" panose="020B0604030504040204" pitchFamily="34" charset="0"/>
              <a:cs typeface="Titr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23581" r="4305" b="8296"/>
          <a:stretch>
            <a:fillRect/>
          </a:stretch>
        </p:blipFill>
        <p:spPr bwMode="auto">
          <a:xfrm>
            <a:off x="1676400" y="815975"/>
            <a:ext cx="2895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10193" r="14462" b="40498"/>
          <a:stretch>
            <a:fillRect/>
          </a:stretch>
        </p:blipFill>
        <p:spPr bwMode="auto">
          <a:xfrm>
            <a:off x="76200" y="2971800"/>
            <a:ext cx="571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DASFile82</Template>
  <TotalTime>0</TotalTime>
  <Words>905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Tahoma</vt:lpstr>
      <vt:lpstr>B Titr</vt:lpstr>
      <vt:lpstr>Titr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2022-04-12T14:56:57Z</dcterms:created>
  <dcterms:modified xsi:type="dcterms:W3CDTF">2022-04-12T14:57:43Z</dcterms:modified>
</cp:coreProperties>
</file>